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0"/>
  </p:notesMasterIdLst>
  <p:handoutMasterIdLst>
    <p:handoutMasterId r:id="rId191"/>
  </p:handoutMasterIdLst>
  <p:sldIdLst>
    <p:sldId id="1473" r:id="rId2"/>
    <p:sldId id="536" r:id="rId3"/>
    <p:sldId id="1936" r:id="rId4"/>
    <p:sldId id="258" r:id="rId5"/>
    <p:sldId id="1784" r:id="rId6"/>
    <p:sldId id="375" r:id="rId7"/>
    <p:sldId id="374" r:id="rId8"/>
    <p:sldId id="319" r:id="rId9"/>
    <p:sldId id="1974" r:id="rId10"/>
    <p:sldId id="1975" r:id="rId11"/>
    <p:sldId id="1788" r:id="rId12"/>
    <p:sldId id="1976" r:id="rId13"/>
    <p:sldId id="1977" r:id="rId14"/>
    <p:sldId id="1978" r:id="rId15"/>
    <p:sldId id="1979" r:id="rId16"/>
    <p:sldId id="1980" r:id="rId17"/>
    <p:sldId id="1983" r:id="rId18"/>
    <p:sldId id="1982" r:id="rId19"/>
    <p:sldId id="322" r:id="rId20"/>
    <p:sldId id="301" r:id="rId21"/>
    <p:sldId id="369" r:id="rId22"/>
    <p:sldId id="330" r:id="rId23"/>
    <p:sldId id="323" r:id="rId24"/>
    <p:sldId id="1785" r:id="rId25"/>
    <p:sldId id="1794" r:id="rId26"/>
    <p:sldId id="1900" r:id="rId27"/>
    <p:sldId id="1901" r:id="rId28"/>
    <p:sldId id="1902" r:id="rId29"/>
    <p:sldId id="1903" r:id="rId30"/>
    <p:sldId id="1795" r:id="rId31"/>
    <p:sldId id="1796" r:id="rId32"/>
    <p:sldId id="1799" r:id="rId33"/>
    <p:sldId id="1905" r:id="rId34"/>
    <p:sldId id="1801" r:id="rId35"/>
    <p:sldId id="1972" r:id="rId36"/>
    <p:sldId id="1973" r:id="rId37"/>
    <p:sldId id="1971" r:id="rId38"/>
    <p:sldId id="1822" r:id="rId39"/>
    <p:sldId id="1827" r:id="rId40"/>
    <p:sldId id="384" r:id="rId41"/>
    <p:sldId id="1909" r:id="rId42"/>
    <p:sldId id="371" r:id="rId43"/>
    <p:sldId id="356" r:id="rId44"/>
    <p:sldId id="1826" r:id="rId45"/>
    <p:sldId id="263" r:id="rId46"/>
    <p:sldId id="1828" r:id="rId47"/>
    <p:sldId id="1952" r:id="rId48"/>
    <p:sldId id="1792" r:id="rId49"/>
    <p:sldId id="264" r:id="rId50"/>
    <p:sldId id="359" r:id="rId51"/>
    <p:sldId id="361" r:id="rId52"/>
    <p:sldId id="1867" r:id="rId53"/>
    <p:sldId id="362" r:id="rId54"/>
    <p:sldId id="1829" r:id="rId55"/>
    <p:sldId id="1859" r:id="rId56"/>
    <p:sldId id="1862" r:id="rId57"/>
    <p:sldId id="1861" r:id="rId58"/>
    <p:sldId id="1863" r:id="rId59"/>
    <p:sldId id="1864" r:id="rId60"/>
    <p:sldId id="1865" r:id="rId61"/>
    <p:sldId id="1866" r:id="rId62"/>
    <p:sldId id="1967" r:id="rId63"/>
    <p:sldId id="257" r:id="rId64"/>
    <p:sldId id="1966" r:id="rId65"/>
    <p:sldId id="1953" r:id="rId66"/>
    <p:sldId id="1948" r:id="rId67"/>
    <p:sldId id="1949" r:id="rId68"/>
    <p:sldId id="1954" r:id="rId69"/>
    <p:sldId id="1950" r:id="rId70"/>
    <p:sldId id="1951" r:id="rId71"/>
    <p:sldId id="1958" r:id="rId72"/>
    <p:sldId id="1955" r:id="rId73"/>
    <p:sldId id="1961" r:id="rId74"/>
    <p:sldId id="1968" r:id="rId75"/>
    <p:sldId id="1969" r:id="rId76"/>
    <p:sldId id="1838" r:id="rId77"/>
    <p:sldId id="1910" r:id="rId78"/>
    <p:sldId id="1789" r:id="rId79"/>
    <p:sldId id="1965" r:id="rId80"/>
    <p:sldId id="1839" r:id="rId81"/>
    <p:sldId id="1840" r:id="rId82"/>
    <p:sldId id="328" r:id="rId83"/>
    <p:sldId id="1846" r:id="rId84"/>
    <p:sldId id="1898" r:id="rId85"/>
    <p:sldId id="1844" r:id="rId86"/>
    <p:sldId id="1845" r:id="rId87"/>
    <p:sldId id="1872" r:id="rId88"/>
    <p:sldId id="1868" r:id="rId89"/>
    <p:sldId id="1870" r:id="rId90"/>
    <p:sldId id="1869" r:id="rId91"/>
    <p:sldId id="1871" r:id="rId92"/>
    <p:sldId id="1929" r:id="rId93"/>
    <p:sldId id="1962" r:id="rId94"/>
    <p:sldId id="1791" r:id="rId95"/>
    <p:sldId id="1854" r:id="rId96"/>
    <p:sldId id="1855" r:id="rId97"/>
    <p:sldId id="1896" r:id="rId98"/>
    <p:sldId id="300" r:id="rId99"/>
    <p:sldId id="270" r:id="rId100"/>
    <p:sldId id="1897" r:id="rId101"/>
    <p:sldId id="312" r:id="rId102"/>
    <p:sldId id="313" r:id="rId103"/>
    <p:sldId id="311" r:id="rId104"/>
    <p:sldId id="274" r:id="rId105"/>
    <p:sldId id="275" r:id="rId106"/>
    <p:sldId id="1857" r:id="rId107"/>
    <p:sldId id="1899" r:id="rId108"/>
    <p:sldId id="314" r:id="rId109"/>
    <p:sldId id="1881" r:id="rId110"/>
    <p:sldId id="1891" r:id="rId111"/>
    <p:sldId id="1879" r:id="rId112"/>
    <p:sldId id="1883" r:id="rId113"/>
    <p:sldId id="1882" r:id="rId114"/>
    <p:sldId id="1890" r:id="rId115"/>
    <p:sldId id="1914" r:id="rId116"/>
    <p:sldId id="1790" r:id="rId117"/>
    <p:sldId id="1917" r:id="rId118"/>
    <p:sldId id="1916" r:id="rId119"/>
    <p:sldId id="1919" r:id="rId120"/>
    <p:sldId id="1920" r:id="rId121"/>
    <p:sldId id="1921" r:id="rId122"/>
    <p:sldId id="1924" r:id="rId123"/>
    <p:sldId id="1925" r:id="rId124"/>
    <p:sldId id="1915" r:id="rId125"/>
    <p:sldId id="1963" r:id="rId126"/>
    <p:sldId id="1847" r:id="rId127"/>
    <p:sldId id="1848" r:id="rId128"/>
    <p:sldId id="1852" r:id="rId129"/>
    <p:sldId id="276" r:id="rId130"/>
    <p:sldId id="1923" r:id="rId131"/>
    <p:sldId id="1922" r:id="rId132"/>
    <p:sldId id="358" r:id="rId133"/>
    <p:sldId id="1853" r:id="rId134"/>
    <p:sldId id="1851" r:id="rId135"/>
    <p:sldId id="1873" r:id="rId136"/>
    <p:sldId id="1874" r:id="rId137"/>
    <p:sldId id="1875" r:id="rId138"/>
    <p:sldId id="1876" r:id="rId139"/>
    <p:sldId id="1926" r:id="rId140"/>
    <p:sldId id="1880" r:id="rId141"/>
    <p:sldId id="1928" r:id="rId142"/>
    <p:sldId id="1930" r:id="rId143"/>
    <p:sldId id="1964" r:id="rId144"/>
    <p:sldId id="1906" r:id="rId145"/>
    <p:sldId id="305" r:id="rId146"/>
    <p:sldId id="306" r:id="rId147"/>
    <p:sldId id="307" r:id="rId148"/>
    <p:sldId id="308" r:id="rId149"/>
    <p:sldId id="309" r:id="rId150"/>
    <p:sldId id="310" r:id="rId151"/>
    <p:sldId id="1931" r:id="rId152"/>
    <p:sldId id="1932" r:id="rId153"/>
    <p:sldId id="1933" r:id="rId154"/>
    <p:sldId id="1934" r:id="rId155"/>
    <p:sldId id="1911" r:id="rId156"/>
    <p:sldId id="262" r:id="rId157"/>
    <p:sldId id="1912" r:id="rId158"/>
    <p:sldId id="1913" r:id="rId159"/>
    <p:sldId id="265" r:id="rId160"/>
    <p:sldId id="266" r:id="rId161"/>
    <p:sldId id="261" r:id="rId162"/>
    <p:sldId id="1935" r:id="rId163"/>
    <p:sldId id="1793" r:id="rId164"/>
    <p:sldId id="1830" r:id="rId165"/>
    <p:sldId id="1831" r:id="rId166"/>
    <p:sldId id="1832" r:id="rId167"/>
    <p:sldId id="1837" r:id="rId168"/>
    <p:sldId id="1885" r:id="rId169"/>
    <p:sldId id="1884" r:id="rId170"/>
    <p:sldId id="1886" r:id="rId171"/>
    <p:sldId id="1887" r:id="rId172"/>
    <p:sldId id="1888" r:id="rId173"/>
    <p:sldId id="1889" r:id="rId174"/>
    <p:sldId id="1895" r:id="rId175"/>
    <p:sldId id="1858" r:id="rId176"/>
    <p:sldId id="1798" r:id="rId177"/>
    <p:sldId id="1815" r:id="rId178"/>
    <p:sldId id="1907" r:id="rId179"/>
    <p:sldId id="1908" r:id="rId180"/>
    <p:sldId id="1957" r:id="rId181"/>
    <p:sldId id="1947" r:id="rId182"/>
    <p:sldId id="1937" r:id="rId183"/>
    <p:sldId id="1938" r:id="rId184"/>
    <p:sldId id="1942" r:id="rId185"/>
    <p:sldId id="1945" r:id="rId186"/>
    <p:sldId id="1941" r:id="rId187"/>
    <p:sldId id="1939" r:id="rId188"/>
    <p:sldId id="1943" r:id="rId189"/>
  </p:sldIdLst>
  <p:sldSz cx="9144000" cy="5143500" type="screen16x9"/>
  <p:notesSz cx="7315200" cy="9601200"/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7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7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85725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7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17145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7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257175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7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34290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7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428625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7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51435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7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600075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7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68580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7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521415D9-36F7-43E2-AB2F-B90AF26B5E84}">
      <p14:sectionLst xmlns:p14="http://schemas.microsoft.com/office/powerpoint/2010/main">
        <p14:section name="Default Section" id="{E8879D0D-ABA9-42AB-8177-4D806270ACF7}">
          <p14:sldIdLst/>
        </p14:section>
        <p14:section name="Default Section" id="{77F5B204-58A9-40D4-A073-55116905B829}">
          <p14:sldIdLst>
            <p14:sldId id="1473"/>
            <p14:sldId id="536"/>
            <p14:sldId id="1936"/>
            <p14:sldId id="258"/>
            <p14:sldId id="1784"/>
            <p14:sldId id="375"/>
            <p14:sldId id="374"/>
            <p14:sldId id="319"/>
            <p14:sldId id="1974"/>
            <p14:sldId id="1975"/>
            <p14:sldId id="1788"/>
          </p14:sldIdLst>
        </p14:section>
        <p14:section name="Default Section" id="{69859967-2633-469B-B994-861B7CE9D0CE}">
          <p14:sldIdLst/>
        </p14:section>
        <p14:section name="Default Section" id="{451FFDA8-453C-4FAD-8CB7-7335DA9F484D}">
          <p14:sldIdLst>
            <p14:sldId id="1976"/>
            <p14:sldId id="1977"/>
            <p14:sldId id="1978"/>
            <p14:sldId id="1979"/>
            <p14:sldId id="1980"/>
            <p14:sldId id="1983"/>
            <p14:sldId id="1982"/>
          </p14:sldIdLst>
        </p14:section>
        <p14:section name="Introduction" id="{C2C89EA3-5216-45F0-B066-54D03BEA67B2}">
          <p14:sldIdLst/>
        </p14:section>
        <p14:section name="Introduction" id="{C4B95523-C5D2-4E41-86C0-D5D6C7F642B8}">
          <p14:sldIdLst/>
        </p14:section>
        <p14:section name="Module 1 Fundamentals of Business Forecasting &amp; Planning" id="{30176380-6409-4686-AE09-EFE4E530254C}">
          <p14:sldIdLst/>
        </p14:section>
        <p14:section name="Module 2 Consensus Forecasting &amp; The Roles of Cross-Functional Team Members" id="{794D39E7-E442-4EED-A5D2-EB41800EBC95}">
          <p14:sldIdLst/>
        </p14:section>
        <p14:section name="Module 3 Consensus Forecasting &amp; The Communication Process" id="{1C733B57-3C7B-4563-A341-A5E420B5550F}">
          <p14:sldIdLst/>
        </p14:section>
        <p14:section name="Module 4 Sales &amp; Operations Planning: Driving Business" id="{9BFD734C-42A3-4AB6-ACE5-6A0A350A54D1}">
          <p14:sldIdLst/>
        </p14:section>
        <p14:section name="Module 5 External Collaboration &amp; CPFR" id="{0B4D2F60-360E-40FA-8925-AEDC3896F7E0}">
          <p14:sldIdLst/>
        </p14:section>
        <p14:section name="Module 6 Data Management" id="{653D38C9-C4B6-426B-86AF-A6C302922148}">
          <p14:sldIdLst/>
        </p14:section>
        <p14:section name="Module 7 Performance Metrics" id="{A9390EDD-F2AC-4878-9D8C-12029B3BEE31}">
          <p14:sldIdLst/>
        </p14:section>
        <p14:section name="Module 8 Selecting &amp; Applying Forecasting Models" id="{268D5C1D-0DCA-4D64-B95D-46CB44BD362F}">
          <p14:sldIdLst/>
        </p14:section>
        <p14:section name="Module 9 Averaging Models" id="{3ED792A7-73E2-4703-8EBA-BD1C8C232C0A}">
          <p14:sldIdLst/>
        </p14:section>
        <p14:section name="Module 10 Trending, Seasonal &amp; Cyclical Models" id="{8AC7590C-0336-4475-A568-ADF936236B07}">
          <p14:sldIdLst/>
        </p14:section>
        <p14:section name="Module 11 Exponential Smoothing Models" id="{0FD281E3-5B36-49AC-B674-0AE2B1D3DD98}">
          <p14:sldIdLst/>
        </p14:section>
        <p14:section name="Module 12 Other Forecasting Models" id="{20B3EDED-2D2D-426F-AF19-7BEA12A2115B}">
          <p14:sldIdLst/>
        </p14:section>
        <p14:section name="Additional slides for 3 day training presentation" id="{E1C17FCA-868B-43A6-8E5A-A8BFE90E2A6F}">
          <p14:sldIdLst/>
        </p14:section>
        <p14:section name="Knowledge Check" id="{39A37C40-88D4-4577-8C52-38685C0B57F0}">
          <p14:sldIdLst/>
        </p14:section>
        <p14:section name="Close" id="{EA1BC8D5-EFF4-4552-81B9-30B3FC53F917}">
          <p14:sldIdLst/>
        </p14:section>
        <p14:section name="Break" id="{97B1770E-71DC-4164-8F68-B25F6BD13D0E}">
          <p14:sldIdLst/>
        </p14:section>
        <p14:section name="Module 1 Fundamentals of Business Forecasting &amp; Planning" id="{566BA115-32EC-4891-AA50-F84458197A3A}">
          <p14:sldIdLst/>
        </p14:section>
        <p14:section name="Module 2 Consensus Forecasting &amp; The Roles of Cross-Functional Team Members" id="{885CFF48-3502-447F-ABF3-2603E5A98221}">
          <p14:sldIdLst/>
        </p14:section>
        <p14:section name="Module 3 Consensus Forecasting &amp; The Communication Process" id="{21D98F3A-92BA-425F-B323-551116EB9389}">
          <p14:sldIdLst/>
        </p14:section>
        <p14:section name="Module 4 Sales &amp; Operations Planning: Driving Business" id="{40075407-BF18-4207-AA08-725AEED58E42}">
          <p14:sldIdLst/>
        </p14:section>
        <p14:section name="Module 5 External Collaboration &amp; CPFR" id="{03A8D9B3-8D51-49AF-B484-66FA1D34CE9E}">
          <p14:sldIdLst/>
        </p14:section>
        <p14:section name="Module 6 Data Management" id="{3E4AD83E-F045-4395-8893-4FD13D1414B1}">
          <p14:sldIdLst/>
        </p14:section>
        <p14:section name="Module 7 Performance Metrics" id="{C80D3374-B533-4C2F-91A6-264B124521AF}">
          <p14:sldIdLst/>
        </p14:section>
        <p14:section name="Module 8 Selecting &amp; Applying Forecasting Models" id="{C88D9D6A-E732-43ED-A718-19826EEB2EA2}">
          <p14:sldIdLst/>
        </p14:section>
        <p14:section name="Module 9 Averaging Models" id="{E164B657-F73B-4777-ADE5-5CE27CE30549}">
          <p14:sldIdLst/>
        </p14:section>
        <p14:section name="Module 10 Trending, Seasonal &amp; Cyclical Models" id="{A263E7B0-E9BD-4B47-A2F5-AD4574B9382C}">
          <p14:sldIdLst/>
        </p14:section>
        <p14:section name="Module 11 Exponential Smoothing Models" id="{2159B4D0-F103-4E75-A127-F44B6C5CEE02}">
          <p14:sldIdLst/>
        </p14:section>
        <p14:section name="Module 12 Other Forecasting Models" id="{7CE90125-AEDF-43FB-AB1A-DDBBFBC5217F}">
          <p14:sldIdLst/>
        </p14:section>
        <p14:section name="Additional slides for 3 day training presentation" id="{DD5BCC97-41B4-4434-BAED-B555786159B8}">
          <p14:sldIdLst/>
        </p14:section>
        <p14:section name="Knowledge Check" id="{893EBF6B-A38D-4A46-8C5E-E3D8C7121A6F}">
          <p14:sldIdLst/>
        </p14:section>
        <p14:section name="Close" id="{444AE7F3-4D14-4196-A1D7-185A0159F0B9}">
          <p14:sldIdLst/>
        </p14:section>
        <p14:section name="Break" id="{560F9C2B-8CF1-4E5F-8036-5310C955D78B}">
          <p14:sldIdLst>
            <p14:sldId id="322"/>
            <p14:sldId id="301"/>
            <p14:sldId id="369"/>
            <p14:sldId id="330"/>
            <p14:sldId id="323"/>
            <p14:sldId id="1785"/>
            <p14:sldId id="1794"/>
            <p14:sldId id="1900"/>
            <p14:sldId id="1901"/>
            <p14:sldId id="1902"/>
            <p14:sldId id="1903"/>
            <p14:sldId id="1795"/>
            <p14:sldId id="1796"/>
            <p14:sldId id="1799"/>
            <p14:sldId id="1905"/>
            <p14:sldId id="1801"/>
            <p14:sldId id="1972"/>
            <p14:sldId id="1973"/>
            <p14:sldId id="1971"/>
          </p14:sldIdLst>
        </p14:section>
        <p14:section name="Introduction" id="{820F95CB-2483-854D-9CA0-835D99A334C2}">
          <p14:sldIdLst>
            <p14:sldId id="1822"/>
            <p14:sldId id="1827"/>
            <p14:sldId id="384"/>
            <p14:sldId id="1909"/>
            <p14:sldId id="371"/>
            <p14:sldId id="356"/>
            <p14:sldId id="1826"/>
            <p14:sldId id="263"/>
            <p14:sldId id="1828"/>
            <p14:sldId id="1952"/>
            <p14:sldId id="1792"/>
            <p14:sldId id="264"/>
            <p14:sldId id="359"/>
            <p14:sldId id="361"/>
            <p14:sldId id="1867"/>
            <p14:sldId id="362"/>
            <p14:sldId id="1829"/>
            <p14:sldId id="1859"/>
            <p14:sldId id="1862"/>
            <p14:sldId id="1861"/>
            <p14:sldId id="1863"/>
            <p14:sldId id="1864"/>
            <p14:sldId id="1865"/>
            <p14:sldId id="1866"/>
            <p14:sldId id="1967"/>
            <p14:sldId id="257"/>
            <p14:sldId id="1966"/>
            <p14:sldId id="1953"/>
            <p14:sldId id="1948"/>
            <p14:sldId id="1949"/>
            <p14:sldId id="1954"/>
            <p14:sldId id="1950"/>
            <p14:sldId id="1951"/>
            <p14:sldId id="1958"/>
            <p14:sldId id="1955"/>
            <p14:sldId id="1961"/>
            <p14:sldId id="1968"/>
            <p14:sldId id="1969"/>
            <p14:sldId id="1838"/>
            <p14:sldId id="1910"/>
            <p14:sldId id="1789"/>
            <p14:sldId id="1965"/>
            <p14:sldId id="1839"/>
            <p14:sldId id="1840"/>
            <p14:sldId id="328"/>
            <p14:sldId id="1846"/>
            <p14:sldId id="1898"/>
          </p14:sldIdLst>
        </p14:section>
        <p14:section name="Introduction" id="{DBB13927-50DA-4161-8B9A-6082683B32B2}">
          <p14:sldIdLst>
            <p14:sldId id="1844"/>
            <p14:sldId id="1845"/>
            <p14:sldId id="1872"/>
            <p14:sldId id="1868"/>
            <p14:sldId id="1870"/>
            <p14:sldId id="1869"/>
            <p14:sldId id="1871"/>
            <p14:sldId id="1929"/>
            <p14:sldId id="1962"/>
            <p14:sldId id="1791"/>
            <p14:sldId id="1854"/>
            <p14:sldId id="1855"/>
            <p14:sldId id="1896"/>
            <p14:sldId id="300"/>
            <p14:sldId id="270"/>
            <p14:sldId id="1897"/>
            <p14:sldId id="312"/>
            <p14:sldId id="313"/>
            <p14:sldId id="311"/>
            <p14:sldId id="274"/>
            <p14:sldId id="275"/>
            <p14:sldId id="1857"/>
            <p14:sldId id="1899"/>
            <p14:sldId id="314"/>
            <p14:sldId id="1881"/>
            <p14:sldId id="1891"/>
            <p14:sldId id="1879"/>
            <p14:sldId id="1883"/>
            <p14:sldId id="1882"/>
            <p14:sldId id="1890"/>
            <p14:sldId id="1914"/>
            <p14:sldId id="1790"/>
            <p14:sldId id="1917"/>
            <p14:sldId id="1916"/>
            <p14:sldId id="1919"/>
            <p14:sldId id="1920"/>
            <p14:sldId id="1921"/>
            <p14:sldId id="1924"/>
            <p14:sldId id="1925"/>
            <p14:sldId id="1915"/>
            <p14:sldId id="1963"/>
            <p14:sldId id="1847"/>
            <p14:sldId id="1848"/>
            <p14:sldId id="1852"/>
            <p14:sldId id="276"/>
            <p14:sldId id="1923"/>
            <p14:sldId id="1922"/>
            <p14:sldId id="358"/>
            <p14:sldId id="1853"/>
            <p14:sldId id="1851"/>
            <p14:sldId id="1873"/>
            <p14:sldId id="1874"/>
            <p14:sldId id="1875"/>
            <p14:sldId id="1876"/>
            <p14:sldId id="1926"/>
            <p14:sldId id="1880"/>
            <p14:sldId id="1928"/>
            <p14:sldId id="1930"/>
            <p14:sldId id="1964"/>
            <p14:sldId id="1906"/>
            <p14:sldId id="305"/>
            <p14:sldId id="306"/>
            <p14:sldId id="307"/>
            <p14:sldId id="308"/>
            <p14:sldId id="309"/>
            <p14:sldId id="310"/>
            <p14:sldId id="1931"/>
            <p14:sldId id="1932"/>
            <p14:sldId id="1933"/>
            <p14:sldId id="1934"/>
            <p14:sldId id="1911"/>
            <p14:sldId id="262"/>
            <p14:sldId id="1912"/>
            <p14:sldId id="1913"/>
            <p14:sldId id="265"/>
            <p14:sldId id="266"/>
            <p14:sldId id="261"/>
            <p14:sldId id="1935"/>
            <p14:sldId id="1793"/>
            <p14:sldId id="1830"/>
            <p14:sldId id="1831"/>
            <p14:sldId id="1832"/>
            <p14:sldId id="1837"/>
            <p14:sldId id="1885"/>
            <p14:sldId id="1884"/>
            <p14:sldId id="1886"/>
            <p14:sldId id="1887"/>
            <p14:sldId id="1888"/>
            <p14:sldId id="1889"/>
            <p14:sldId id="1895"/>
            <p14:sldId id="1858"/>
            <p14:sldId id="1798"/>
            <p14:sldId id="1815"/>
            <p14:sldId id="1907"/>
            <p14:sldId id="1908"/>
            <p14:sldId id="1957"/>
            <p14:sldId id="1947"/>
            <p14:sldId id="1937"/>
            <p14:sldId id="1938"/>
            <p14:sldId id="1942"/>
            <p14:sldId id="1945"/>
            <p14:sldId id="1941"/>
            <p14:sldId id="1939"/>
            <p14:sldId id="1943"/>
          </p14:sldIdLst>
        </p14:section>
        <p14:section name="Module 1 Fundamentals of Business Forecasting &amp; Planning" id="{6A86EC72-03B7-4320-B369-EB724F169F97}">
          <p14:sldIdLst/>
        </p14:section>
        <p14:section name="Module 2 Consensus Forecasting &amp; The Roles of Cross-Functional Team Members" id="{AD4A11AB-C84D-4A68-AF15-38C59D77E3A8}">
          <p14:sldIdLst/>
        </p14:section>
        <p14:section name="Module 3 Consensus Forecasting &amp; The Communication Process" id="{10408062-B5DE-4AB2-A2D7-287787FA169B}">
          <p14:sldIdLst/>
        </p14:section>
        <p14:section name="Module 4 Sales &amp; Operations Planning: Driving Business" id="{7CBBBD4A-6076-4617-979D-002088958561}">
          <p14:sldIdLst/>
        </p14:section>
        <p14:section name="Module 5 External Collaboration &amp; CPFR" id="{700959C2-FF21-48EF-8292-42071BD9A582}">
          <p14:sldIdLst/>
        </p14:section>
        <p14:section name="Module 6 Data Management" id="{D06169AD-9E95-4F0F-847B-7E067471F0E1}">
          <p14:sldIdLst/>
        </p14:section>
        <p14:section name="Module 7 Performance Metrics" id="{4B919CD7-4554-498C-9BFC-921F2BEA8B0C}">
          <p14:sldIdLst/>
        </p14:section>
        <p14:section name="Module 8 Selecting &amp; Applying Forecasting Models" id="{FB602EDC-61F7-4044-8DE4-9AA367535A5D}">
          <p14:sldIdLst/>
        </p14:section>
        <p14:section name="Module 9 Averaging Models" id="{3A47E038-E9B6-40DD-BFB3-981545387A08}">
          <p14:sldIdLst/>
        </p14:section>
        <p14:section name="Module 10 Trending, Seasonal &amp; Cyclical Models" id="{9087F53E-49FD-4329-84B7-6DF97E818FCF}">
          <p14:sldIdLst/>
        </p14:section>
        <p14:section name="Module 11 Exponential Smoothing Models" id="{9489D88E-BF0F-446D-86C1-351610AEACE3}">
          <p14:sldIdLst/>
        </p14:section>
        <p14:section name="Module 12 Other Forecasting Models" id="{4C2B3E43-26F7-4FB9-865B-341825511569}">
          <p14:sldIdLst/>
        </p14:section>
        <p14:section name="Additional slides for 3 day training presentation" id="{37241F7B-78D1-4637-80D5-EB4939A56DA0}">
          <p14:sldIdLst/>
        </p14:section>
        <p14:section name="Knowledge Check" id="{ADD0C455-AEF7-470B-8E71-519C60CBE2A9}">
          <p14:sldIdLst/>
        </p14:section>
        <p14:section name="Close" id="{34C95A5C-5E2B-4B98-95EC-9A8B3E6555B6}">
          <p14:sldIdLst/>
        </p14:section>
        <p14:section name="Break" id="{5847802B-9935-4E83-B813-6DAB363CFE0D}">
          <p14:sldIdLst/>
        </p14:section>
        <p14:section name="Module 1 Fundamentals of Business Forecasting &amp; Planning" id="{6CE047F4-6988-4F44-A6E4-C71F94F121AC}">
          <p14:sldIdLst/>
        </p14:section>
        <p14:section name="Module 2 Consensus Forecasting &amp; The Roles of Cross-Functional Team Members" id="{C1D0DE16-BCC8-8149-86EF-2345E5799BC3}">
          <p14:sldIdLst/>
        </p14:section>
        <p14:section name="Module 3 Consensus Forecasting &amp; The Communication Process" id="{CB6AC377-CC04-0242-8910-8209FC8DDC99}">
          <p14:sldIdLst/>
        </p14:section>
        <p14:section name="Module 4 Sales &amp; Operations Planning: Driving Business" id="{9A17E438-3BF6-BA46-9E4E-CBCCE60437EC}">
          <p14:sldIdLst/>
        </p14:section>
        <p14:section name="Module 5 External Collaboration &amp; CPFR" id="{88BD0305-0F33-5B42-82D6-39A72E4D4F64}">
          <p14:sldIdLst/>
        </p14:section>
        <p14:section name="Module 6 Data Management" id="{41579E8D-0FC0-4B4A-AE39-0FC314B3AA3A}">
          <p14:sldIdLst/>
        </p14:section>
        <p14:section name="Module 7 Performance Metrics" id="{0E911789-314C-2F43-92E3-E82E26D23723}">
          <p14:sldIdLst/>
        </p14:section>
        <p14:section name="Module 8 Selecting &amp; Applying Forecasting Models" id="{280246BB-A4D7-6246-B76E-2960FB4163E4}">
          <p14:sldIdLst/>
        </p14:section>
        <p14:section name="Module 9 Averaging Models" id="{709F591E-CB95-CB40-932D-8B2F0C848329}">
          <p14:sldIdLst/>
        </p14:section>
        <p14:section name="Module 10 Trending, Seasonal &amp; Cyclical Models" id="{36CA6D5A-BBCF-8B4B-958D-144C8068704A}">
          <p14:sldIdLst/>
        </p14:section>
        <p14:section name="Module 11 Exponential Smoothing Models" id="{0095CD24-FBB6-D843-8C58-B846EA377A90}">
          <p14:sldIdLst/>
        </p14:section>
        <p14:section name="Module 12 Other Forecasting Models" id="{608E6684-B4C6-6A44-A12A-AA4E7BC8B28B}">
          <p14:sldIdLst/>
        </p14:section>
        <p14:section name="Additional slides for 3 day training presentation" id="{5148E3C4-0712-493F-AA38-3314183F74AE}">
          <p14:sldIdLst/>
        </p14:section>
        <p14:section name="Knowledge Check" id="{F8D3E31D-9A8D-B749-B77D-0142345F9D5A}">
          <p14:sldIdLst/>
        </p14:section>
        <p14:section name="Close" id="{E7D91BC6-0A2F-8E46-B36F-C6D0B748C7C0}">
          <p14:sldIdLst/>
        </p14:section>
        <p14:section name="Break" id="{46840E72-A647-2641-AD1E-FD1F6AC34D61}">
          <p14:sldIdLst/>
        </p14:section>
      </p14:sectionLst>
    </p:ext>
    <p:ext uri="{EFAFB233-063F-42B5-8137-9DF3F51BA10A}">
      <p15:sldGuideLst xmlns:p15="http://schemas.microsoft.com/office/powerpoint/2012/main">
        <p15:guide id="11" pos="5448" userDrawn="1">
          <p15:clr>
            <a:srgbClr val="A4A3A4"/>
          </p15:clr>
        </p15:guide>
        <p15:guide id="26" pos="416" userDrawn="1">
          <p15:clr>
            <a:srgbClr val="A4A3A4"/>
          </p15:clr>
        </p15:guide>
        <p15:guide id="28" pos="3776" userDrawn="1">
          <p15:clr>
            <a:srgbClr val="A4A3A4"/>
          </p15:clr>
        </p15:guide>
        <p15:guide id="29" pos="744" userDrawn="1">
          <p15:clr>
            <a:srgbClr val="A4A3A4"/>
          </p15:clr>
        </p15:guide>
        <p15:guide id="31" pos="2976" userDrawn="1">
          <p15:clr>
            <a:srgbClr val="A4A3A4"/>
          </p15:clr>
        </p15:guide>
        <p15:guide id="32" pos="4608" userDrawn="1">
          <p15:clr>
            <a:srgbClr val="A4A3A4"/>
          </p15:clr>
        </p15:guide>
        <p15:guide id="34" orient="horz" pos="2892" userDrawn="1">
          <p15:clr>
            <a:srgbClr val="A4A3A4"/>
          </p15:clr>
        </p15:guide>
        <p15:guide id="35" orient="horz" pos="1644" userDrawn="1">
          <p15:clr>
            <a:srgbClr val="A4A3A4"/>
          </p15:clr>
        </p15:guide>
        <p15:guide id="36" orient="horz" pos="1452" userDrawn="1">
          <p15:clr>
            <a:srgbClr val="A4A3A4"/>
          </p15:clr>
        </p15:guide>
        <p15:guide id="37" orient="horz" pos="5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J" initials="A" lastIdx="16" clrIdx="0"/>
  <p:cmAuthor id="2" name="Gina Ribeiro" initials="GR" lastIdx="8" clrIdx="1">
    <p:extLst>
      <p:ext uri="{19B8F6BF-5375-455C-9EA6-DF929625EA0E}">
        <p15:presenceInfo xmlns:p15="http://schemas.microsoft.com/office/powerpoint/2012/main" userId="ac63b9a24ce7082b" providerId="Windows Live"/>
      </p:ext>
    </p:extLst>
  </p:cmAuthor>
  <p:cmAuthor id="3" name="Maria Maysonet" initials="MM" lastIdx="3" clrIdx="2">
    <p:extLst>
      <p:ext uri="{19B8F6BF-5375-455C-9EA6-DF929625EA0E}">
        <p15:presenceInfo xmlns:p15="http://schemas.microsoft.com/office/powerpoint/2012/main" userId="5c7485c2777956ca" providerId="Windows Live"/>
      </p:ext>
    </p:extLst>
  </p:cmAuthor>
  <p:cmAuthor id="4" name="Sara" initials="S" lastIdx="1" clrIdx="3">
    <p:extLst>
      <p:ext uri="{19B8F6BF-5375-455C-9EA6-DF929625EA0E}">
        <p15:presenceInfo xmlns:p15="http://schemas.microsoft.com/office/powerpoint/2012/main" userId="Sar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33FF"/>
    <a:srgbClr val="FF0000"/>
    <a:srgbClr val="000000"/>
    <a:srgbClr val="318EFF"/>
    <a:srgbClr val="A0CC05"/>
    <a:srgbClr val="FFFFCC"/>
    <a:srgbClr val="FFFF00"/>
    <a:srgbClr val="E8EDFE"/>
    <a:srgbClr val="6E7C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188" autoAdjust="0"/>
    <p:restoredTop sz="83115" autoAdjust="0"/>
  </p:normalViewPr>
  <p:slideViewPr>
    <p:cSldViewPr snapToGrid="0" snapToObjects="1">
      <p:cViewPr varScale="1">
        <p:scale>
          <a:sx n="92" d="100"/>
          <a:sy n="92" d="100"/>
        </p:scale>
        <p:origin x="792" y="62"/>
      </p:cViewPr>
      <p:guideLst>
        <p:guide pos="5448"/>
        <p:guide pos="416"/>
        <p:guide pos="3776"/>
        <p:guide pos="744"/>
        <p:guide pos="2976"/>
        <p:guide pos="4608"/>
        <p:guide orient="horz" pos="2892"/>
        <p:guide orient="horz" pos="1644"/>
        <p:guide orient="horz" pos="1452"/>
        <p:guide orient="horz" pos="564"/>
      </p:guideLst>
    </p:cSldViewPr>
  </p:slideViewPr>
  <p:outlineViewPr>
    <p:cViewPr>
      <p:scale>
        <a:sx n="33" d="100"/>
        <a:sy n="33" d="100"/>
      </p:scale>
      <p:origin x="0" y="-1092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205"/>
    </p:cViewPr>
  </p:sorterViewPr>
  <p:notesViewPr>
    <p:cSldViewPr snapToGrid="0" snapToObjects="1" showGuides="1">
      <p:cViewPr varScale="1">
        <p:scale>
          <a:sx n="61" d="100"/>
          <a:sy n="61" d="100"/>
        </p:scale>
        <p:origin x="2239" y="3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handoutMaster" Target="handoutMasters/handout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commentAuthors" Target="commentAuthor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presProps" Target="presProp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theme" Target="theme/theme1.xml"/><Relationship Id="rId190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tableStyles" Target="tableStyle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560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hape 549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prstGeom prst="rect">
            <a:avLst/>
          </a:prstGeom>
        </p:spPr>
        <p:txBody>
          <a:bodyPr lIns="96651" tIns="48325" rIns="96651" bIns="48325"/>
          <a:lstStyle/>
          <a:p>
            <a:endParaRPr/>
          </a:p>
        </p:txBody>
      </p:sp>
      <p:sp>
        <p:nvSpPr>
          <p:cNvPr id="550" name="Shape 550"/>
          <p:cNvSpPr>
            <a:spLocks noGrp="1"/>
          </p:cNvSpPr>
          <p:nvPr>
            <p:ph type="body" sz="quarter" idx="1"/>
          </p:nvPr>
        </p:nvSpPr>
        <p:spPr>
          <a:xfrm>
            <a:off x="975361" y="4560571"/>
            <a:ext cx="5364480" cy="4320540"/>
          </a:xfrm>
          <a:prstGeom prst="rect">
            <a:avLst/>
          </a:prstGeom>
        </p:spPr>
        <p:txBody>
          <a:bodyPr lIns="96651" tIns="48325" rIns="96651" bIns="48325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9917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1pPr>
    <a:lvl2pPr indent="857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2pPr>
    <a:lvl3pPr indent="1714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3pPr>
    <a:lvl4pPr indent="2571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4pPr>
    <a:lvl5pPr indent="3429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5pPr>
    <a:lvl6pPr indent="4286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6pPr>
    <a:lvl7pPr indent="5143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7pPr>
    <a:lvl8pPr indent="6000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8pPr>
    <a:lvl9pPr indent="6858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557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Domain=a specified sphere of activity or knowledge.</a:t>
            </a:r>
          </a:p>
          <a:p>
            <a:r>
              <a:rPr lang="en-US" dirty="0"/>
              <a:t>Don’t be intimidated by notion of machine learning…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3C8EE-B047-4872-827E-60B6EA209C1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184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the forecasting job is the best in every company</a:t>
            </a:r>
          </a:p>
          <a:p>
            <a:pPr marL="176679" indent="-176679">
              <a:buFont typeface="Arial" panose="020B0604020202020204" pitchFamily="34" charset="0"/>
              <a:buChar char="•"/>
            </a:pPr>
            <a:r>
              <a:rPr lang="en-US" dirty="0"/>
              <a:t>Hands on data that drive the company</a:t>
            </a:r>
          </a:p>
          <a:p>
            <a:pPr marL="176679" indent="-176679">
              <a:buFont typeface="Arial" panose="020B0604020202020204" pitchFamily="34" charset="0"/>
              <a:buChar char="•"/>
            </a:pPr>
            <a:r>
              <a:rPr lang="en-US" dirty="0"/>
              <a:t>Interdepartmental working relationships</a:t>
            </a:r>
          </a:p>
          <a:p>
            <a:pPr marL="176679" indent="-176679">
              <a:buFont typeface="Arial" panose="020B0604020202020204" pitchFamily="34" charset="0"/>
              <a:buChar char="•"/>
            </a:pPr>
            <a:r>
              <a:rPr lang="en-US" dirty="0"/>
              <a:t>“Improving forecast” excuse to learn whatever you want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3C8EE-B047-4872-827E-60B6EA209C1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66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 to effective customer-level measurements is that you either find them as-is or aggregate from transactions</a:t>
            </a:r>
          </a:p>
          <a:p>
            <a:r>
              <a:rPr lang="en-US" dirty="0"/>
              <a:t>Key to effect higher-level forecasts is that you aggregate the results of applying these customer-level measurements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3C8EE-B047-4872-827E-60B6EA209C1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5368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 to effective customer-level measurements is that you either find them as-is or aggregate from transactions</a:t>
            </a:r>
          </a:p>
          <a:p>
            <a:r>
              <a:rPr lang="en-US" dirty="0"/>
              <a:t>Key to effect higher-level forecasts is that you aggregate the results of applying these customer-level measurements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3C8EE-B047-4872-827E-60B6EA209C1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492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 to effective customer-level measurements is that you either find them as-is or aggregate from transactions</a:t>
            </a:r>
          </a:p>
          <a:p>
            <a:r>
              <a:rPr lang="en-US" dirty="0"/>
              <a:t>Key to effect higher-level forecasts is that you aggregate the results of applying these customer-level measurements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3C8EE-B047-4872-827E-60B6EA209C1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2497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 to effective customer-level measurements is that you either find them as-is or aggregate from transactions</a:t>
            </a:r>
          </a:p>
          <a:p>
            <a:r>
              <a:rPr lang="en-US" dirty="0"/>
              <a:t>Key to effect higher-level forecasts is that you aggregate the results of applying these customer-level measurements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3C8EE-B047-4872-827E-60B6EA209C1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0987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 to effective customer-level measurements is that you either find them as-is or aggregate from transactions</a:t>
            </a:r>
          </a:p>
          <a:p>
            <a:r>
              <a:rPr lang="en-US" dirty="0"/>
              <a:t>Key to effect higher-level forecasts is that you aggregate the results of applying these customer-level measurements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3C8EE-B047-4872-827E-60B6EA209C1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9172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D2D1D-3175-2F2B-B4A3-A3E4B5416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7CB21A-2CC0-0D47-9B1C-A63D73A3AF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9273B4-602A-6C0D-17BA-3A76C53370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the forecasting job is the best in every company</a:t>
            </a:r>
          </a:p>
          <a:p>
            <a:pPr marL="176679" indent="-176679">
              <a:buFont typeface="Arial" panose="020B0604020202020204" pitchFamily="34" charset="0"/>
              <a:buChar char="•"/>
            </a:pPr>
            <a:r>
              <a:rPr lang="en-US" dirty="0"/>
              <a:t>Hands on data that drive the company</a:t>
            </a:r>
          </a:p>
          <a:p>
            <a:pPr marL="176679" indent="-176679">
              <a:buFont typeface="Arial" panose="020B0604020202020204" pitchFamily="34" charset="0"/>
              <a:buChar char="•"/>
            </a:pPr>
            <a:r>
              <a:rPr lang="en-US" dirty="0"/>
              <a:t>Interdepartmental working relationships</a:t>
            </a:r>
          </a:p>
          <a:p>
            <a:pPr marL="176679" indent="-176679">
              <a:buFont typeface="Arial" panose="020B0604020202020204" pitchFamily="34" charset="0"/>
              <a:buChar char="•"/>
            </a:pPr>
            <a:r>
              <a:rPr lang="en-US" dirty="0"/>
              <a:t>“Improving forecast” excuse to learn whatever you want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AFFFA-DE69-2522-F0A1-78FD11C8AE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3C8EE-B047-4872-827E-60B6EA209C1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5899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0B491-4BEE-DE6E-481B-F1393EE97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85BF3F-C6E1-0842-F7D7-82E3D379E9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68B7CB-FA39-8FAC-D310-68A46FB1A8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graph:  though within shown, other metrics used, including: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___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___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___</a:t>
            </a:r>
          </a:p>
          <a:p>
            <a:r>
              <a:rPr lang="en-US" dirty="0"/>
              <a:t>Second graph:  to see a 2-d plot, you need two dimensions that are composites of “most” of your data.  Hence, principal components as covered earlier </a:t>
            </a:r>
          </a:p>
          <a:p>
            <a:endParaRPr lang="en-US" dirty="0"/>
          </a:p>
          <a:p>
            <a:r>
              <a:rPr lang="en-US" dirty="0"/>
              <a:t>Third graph:  Silhouette.  Higher and more concave-down = better.  Often evaluated as an average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D3E2E-B972-C800-0C77-A8A01B1CFC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9D02B-376E-4AA1-9E7E-F68CA39C902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4397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06159-751A-E238-CF38-1E1635F94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953960-0C28-61F5-D6C6-03EAFB2527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EB88AB-FB4F-34F6-96A3-7406A9FF49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graph:  though within shown, other metrics used, including: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___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___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___</a:t>
            </a:r>
          </a:p>
          <a:p>
            <a:r>
              <a:rPr lang="en-US" dirty="0"/>
              <a:t>Second graph:  to see a 2-d plot, you need two dimensions that are composites of “most” of your data.  Hence, principal components as covered earlier </a:t>
            </a:r>
          </a:p>
          <a:p>
            <a:endParaRPr lang="en-US" dirty="0"/>
          </a:p>
          <a:p>
            <a:r>
              <a:rPr lang="en-US" dirty="0"/>
              <a:t>Third graph:  Silhouette.  Higher and more concave-down = better.  Often evaluated as an average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811F6-9D8E-C277-5834-244C6A426E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9D02B-376E-4AA1-9E7E-F68CA39C902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25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760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5570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the forecasting job is the best in every company</a:t>
            </a:r>
          </a:p>
          <a:p>
            <a:pPr marL="176679" indent="-176679">
              <a:buFont typeface="Arial" panose="020B0604020202020204" pitchFamily="34" charset="0"/>
              <a:buChar char="•"/>
            </a:pPr>
            <a:r>
              <a:rPr lang="en-US" dirty="0"/>
              <a:t>Hands on data that drive the company</a:t>
            </a:r>
          </a:p>
          <a:p>
            <a:pPr marL="176679" indent="-176679">
              <a:buFont typeface="Arial" panose="020B0604020202020204" pitchFamily="34" charset="0"/>
              <a:buChar char="•"/>
            </a:pPr>
            <a:r>
              <a:rPr lang="en-US" dirty="0"/>
              <a:t>Interdepartmental working relationships</a:t>
            </a:r>
          </a:p>
          <a:p>
            <a:pPr marL="176679" indent="-176679">
              <a:buFont typeface="Arial" panose="020B0604020202020204" pitchFamily="34" charset="0"/>
              <a:buChar char="•"/>
            </a:pPr>
            <a:r>
              <a:rPr lang="en-US" dirty="0"/>
              <a:t>“Improving forecast” excuse to learn whatever you want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3C8EE-B047-4872-827E-60B6EA209C1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8489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Though these are “big data” techniques, for purposes of applying them for first time, small datasets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9D02B-376E-4AA1-9E7E-F68CA39C902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7937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the forecasting job is the best in every company</a:t>
            </a:r>
          </a:p>
          <a:p>
            <a:pPr marL="176679" indent="-176679">
              <a:buFont typeface="Arial" panose="020B0604020202020204" pitchFamily="34" charset="0"/>
              <a:buChar char="•"/>
            </a:pPr>
            <a:r>
              <a:rPr lang="en-US" dirty="0"/>
              <a:t>Hands on data that drive the company</a:t>
            </a:r>
          </a:p>
          <a:p>
            <a:pPr marL="176679" indent="-176679">
              <a:buFont typeface="Arial" panose="020B0604020202020204" pitchFamily="34" charset="0"/>
              <a:buChar char="•"/>
            </a:pPr>
            <a:r>
              <a:rPr lang="en-US" dirty="0"/>
              <a:t>Interdepartmental working relationships</a:t>
            </a:r>
          </a:p>
          <a:p>
            <a:pPr marL="176679" indent="-176679">
              <a:buFont typeface="Arial" panose="020B0604020202020204" pitchFamily="34" charset="0"/>
              <a:buChar char="•"/>
            </a:pPr>
            <a:r>
              <a:rPr lang="en-US" dirty="0"/>
              <a:t>“Improving forecast” excuse to learn whatever you want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3C8EE-B047-4872-827E-60B6EA209C1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544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Key:  train/test/extrapolate datasets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3C8EE-B047-4872-827E-60B6EA209C1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7339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9D02B-376E-4AA1-9E7E-F68CA39C902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419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graph:  though within shown, other metrics used, including: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___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___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___</a:t>
            </a:r>
          </a:p>
          <a:p>
            <a:r>
              <a:rPr lang="en-US" dirty="0"/>
              <a:t>Second graph:  to see a 2-d plot, you need two dimensions that are composites of “most” of your data.  Hence, principal components as covered earlier </a:t>
            </a:r>
          </a:p>
          <a:p>
            <a:endParaRPr lang="en-US" dirty="0"/>
          </a:p>
          <a:p>
            <a:r>
              <a:rPr lang="en-US" dirty="0"/>
              <a:t>Third graph:  Silhouette.  Higher and more concave-down = better.  Often evaluated as an average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9D02B-376E-4AA1-9E7E-F68CA39C902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7790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graph:  though within shown, other metrics used, including: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___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___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___</a:t>
            </a:r>
          </a:p>
          <a:p>
            <a:r>
              <a:rPr lang="en-US" dirty="0"/>
              <a:t>Second graph:  to see a 2-d plot, you need two dimensions that are composites of “most” of your data.  Hence, principal components as covered earlier </a:t>
            </a:r>
          </a:p>
          <a:p>
            <a:endParaRPr lang="en-US" dirty="0"/>
          </a:p>
          <a:p>
            <a:r>
              <a:rPr lang="en-US" dirty="0"/>
              <a:t>Third graph:  Silhouette.  Higher and more concave-down = better.  Often evaluated as an average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9D02B-376E-4AA1-9E7E-F68CA39C902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4421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graph:  though within shown, other metrics used, including: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___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___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___</a:t>
            </a:r>
          </a:p>
          <a:p>
            <a:r>
              <a:rPr lang="en-US" dirty="0"/>
              <a:t>Second graph:  to see a 2-d plot, you need two dimensions that are composites of “most” of your data.  Hence, principal components as covered earlier </a:t>
            </a:r>
          </a:p>
          <a:p>
            <a:endParaRPr lang="en-US" dirty="0"/>
          </a:p>
          <a:p>
            <a:r>
              <a:rPr lang="en-US" dirty="0"/>
              <a:t>Third graph:  Silhouette.  Higher and more concave-down = better.  Often evaluated as an average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9D02B-376E-4AA1-9E7E-F68CA39C902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8384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Key:  train/test/extrapolate datasets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3C8EE-B047-4872-827E-60B6EA209C19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050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the forecasting job is the best in every company</a:t>
            </a:r>
          </a:p>
          <a:p>
            <a:pPr marL="176679" indent="-176679">
              <a:buFont typeface="Arial" panose="020B0604020202020204" pitchFamily="34" charset="0"/>
              <a:buChar char="•"/>
            </a:pPr>
            <a:r>
              <a:rPr lang="en-US" dirty="0"/>
              <a:t>Hands on data that drive the company</a:t>
            </a:r>
          </a:p>
          <a:p>
            <a:pPr marL="176679" indent="-176679">
              <a:buFont typeface="Arial" panose="020B0604020202020204" pitchFamily="34" charset="0"/>
              <a:buChar char="•"/>
            </a:pPr>
            <a:r>
              <a:rPr lang="en-US" dirty="0"/>
              <a:t>Interdepartmental working relationships</a:t>
            </a:r>
          </a:p>
          <a:p>
            <a:pPr marL="176679" indent="-176679">
              <a:buFont typeface="Arial" panose="020B0604020202020204" pitchFamily="34" charset="0"/>
              <a:buChar char="•"/>
            </a:pPr>
            <a:r>
              <a:rPr lang="en-US" dirty="0"/>
              <a:t>“Improving forecast” excuse to learn whatever you want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3C8EE-B047-4872-827E-60B6EA209C1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544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9D02B-376E-4AA1-9E7E-F68CA39C9020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373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9D02B-376E-4AA1-9E7E-F68CA39C9020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975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graph:  though within shown, other metrics used, including: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___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___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___</a:t>
            </a:r>
          </a:p>
          <a:p>
            <a:r>
              <a:rPr lang="en-US" dirty="0"/>
              <a:t>Second graph:  to see a 2-d plot, you need two dimensions that are composites of “most” of your data.  Hence, principal components as covered earlier </a:t>
            </a:r>
          </a:p>
          <a:p>
            <a:endParaRPr lang="en-US" dirty="0"/>
          </a:p>
          <a:p>
            <a:r>
              <a:rPr lang="en-US" dirty="0"/>
              <a:t>Third graph:  Silhouette.  Higher and more concave-down = better.  Often evaluated as an average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9D02B-376E-4AA1-9E7E-F68CA39C9020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3807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graph:  though within shown, other metrics used, including: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___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___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___</a:t>
            </a:r>
          </a:p>
          <a:p>
            <a:r>
              <a:rPr lang="en-US" dirty="0"/>
              <a:t>Second graph:  to see a 2-d plot, you need two dimensions that are composites of “most” of your data.  Hence, principal components as covered earlier </a:t>
            </a:r>
          </a:p>
          <a:p>
            <a:endParaRPr lang="en-US" dirty="0"/>
          </a:p>
          <a:p>
            <a:r>
              <a:rPr lang="en-US" dirty="0"/>
              <a:t>Third graph:  Silhouette.  Higher and more concave-down = better.  Often evaluated as an average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9D02B-376E-4AA1-9E7E-F68CA39C9020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337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graph:  though within shown, other metrics used, including: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___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___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___</a:t>
            </a:r>
          </a:p>
          <a:p>
            <a:r>
              <a:rPr lang="en-US" dirty="0"/>
              <a:t>Second graph:  to see a 2-d plot, you need two dimensions that are composites of “most” of your data.  Hence, principal components as covered earlier </a:t>
            </a:r>
          </a:p>
          <a:p>
            <a:endParaRPr lang="en-US" dirty="0"/>
          </a:p>
          <a:p>
            <a:r>
              <a:rPr lang="en-US" dirty="0"/>
              <a:t>Third graph:  Silhouette.  Higher and more concave-down = better.  Often evaluated as an average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9D02B-376E-4AA1-9E7E-F68CA39C9020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1535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Key:  train/test/extrapolate datasets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3C8EE-B047-4872-827E-60B6EA209C19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147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Key:  train/test/extrapolate datasets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3C8EE-B047-4872-827E-60B6EA209C19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4205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9D02B-376E-4AA1-9E7E-F68CA39C9020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5548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9D02B-376E-4AA1-9E7E-F68CA39C9020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564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9D02B-376E-4AA1-9E7E-F68CA39C9020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865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7307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graph:  though within shown, other metrics used, including: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___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___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___</a:t>
            </a:r>
          </a:p>
          <a:p>
            <a:r>
              <a:rPr lang="en-US" dirty="0"/>
              <a:t>Second graph:  to see a 2-d plot, you need two dimensions that are composites of “most” of your data.  Hence, principal components as covered earlier </a:t>
            </a:r>
          </a:p>
          <a:p>
            <a:endParaRPr lang="en-US" dirty="0"/>
          </a:p>
          <a:p>
            <a:r>
              <a:rPr lang="en-US" dirty="0"/>
              <a:t>Third graph:  Silhouette.  Higher and more concave-down = better.  Often evaluated as an average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9D02B-376E-4AA1-9E7E-F68CA39C9020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904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584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Key:  train/test/extrapolate datasets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3C8EE-B047-4872-827E-60B6EA209C19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952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Like both multiple  and logistic regression, it is used when an outcome is considered to result from impacts of a number of predictors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Unlike multiple regression, a neural network’s key structure relies on non-linearity and interaction of predictors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657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9D02B-376E-4AA1-9E7E-F68CA39C9020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902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B4CF8BE-19C3-4A4B-9A58-AF88BE28EF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7C1F2F-8263-4D94-9541-824B385DF448}" type="slidenum">
              <a:rPr lang="en-US" altLang="en-US"/>
              <a:pPr/>
              <a:t>98</a:t>
            </a:fld>
            <a:endParaRPr lang="en-US" altLang="en-US"/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DBDAC2D2-92FE-40D2-8947-59722C53C3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554EF650-1873-4754-926D-E20ECEC5C9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49821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EF34E4B-6F67-4BD0-96D3-C2C1E4F589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C5494F-F5D5-4477-A308-F5D3533D7903}" type="slidenum">
              <a:rPr lang="en-US" altLang="en-US"/>
              <a:pPr/>
              <a:t>104</a:t>
            </a:fld>
            <a:endParaRPr lang="en-US" altLang="en-US"/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EDA8CD60-B228-4D0A-89CD-82627E2516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E6770304-E09A-474C-92AC-BB7850558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Key:  train/test/extrapolate datasets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3C8EE-B047-4872-827E-60B6EA209C19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03967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9D02B-376E-4AA1-9E7E-F68CA39C9020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86319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9D02B-376E-4AA1-9E7E-F68CA39C9020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194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Domain=a specified sphere of activity or knowledge.</a:t>
            </a:r>
          </a:p>
          <a:p>
            <a:r>
              <a:rPr lang="en-US" dirty="0"/>
              <a:t>Don’t be intimidated by notion of machine learning…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3C8EE-B047-4872-827E-60B6EA209C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317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9D02B-376E-4AA1-9E7E-F68CA39C9020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9640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9D02B-376E-4AA1-9E7E-F68CA39C9020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9706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9D02B-376E-4AA1-9E7E-F68CA39C9020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3098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9D02B-376E-4AA1-9E7E-F68CA39C9020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3991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9D02B-376E-4AA1-9E7E-F68CA39C9020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13085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Key:  train/test/extrapolate datasets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3C8EE-B047-4872-827E-60B6EA209C19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45778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9D02B-376E-4AA1-9E7E-F68CA39C9020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758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9D02B-376E-4AA1-9E7E-F68CA39C9020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7182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graph:  though within shown, other metrics used, including: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___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___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___</a:t>
            </a:r>
          </a:p>
          <a:p>
            <a:r>
              <a:rPr lang="en-US" dirty="0"/>
              <a:t>Second graph:  to see a 2-d plot, you need two dimensions that are composites of “most” of your data.  Hence, principal components as covered earlier </a:t>
            </a:r>
          </a:p>
          <a:p>
            <a:endParaRPr lang="en-US" dirty="0"/>
          </a:p>
          <a:p>
            <a:r>
              <a:rPr lang="en-US" dirty="0"/>
              <a:t>Third graph:  Silhouette.  Higher and more concave-down = better.  Often evaluated as an average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9D02B-376E-4AA1-9E7E-F68CA39C9020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8816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graph:  though within shown, other metrics used, including: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___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___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___</a:t>
            </a:r>
          </a:p>
          <a:p>
            <a:r>
              <a:rPr lang="en-US" dirty="0"/>
              <a:t>Second graph:  to see a 2-d plot, you need two dimensions that are composites of “most” of your data.  Hence, principal components as covered earlier </a:t>
            </a:r>
          </a:p>
          <a:p>
            <a:endParaRPr lang="en-US" dirty="0"/>
          </a:p>
          <a:p>
            <a:r>
              <a:rPr lang="en-US" dirty="0"/>
              <a:t>Third graph:  Silhouette.  Higher and more concave-down = better.  Often evaluated as an average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9D02B-376E-4AA1-9E7E-F68CA39C9020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14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altLang="en-US" dirty="0"/>
              <a:t>The forecasting department is often central both to data collection and quantitative skills</a:t>
            </a:r>
          </a:p>
          <a:p>
            <a:pPr>
              <a:spcBef>
                <a:spcPct val="50000"/>
              </a:spcBef>
            </a:pPr>
            <a:r>
              <a:rPr lang="en-US" altLang="en-US" dirty="0"/>
              <a:t>Techniques of direct statistical forecasting are readily transferable to other areas of company interest</a:t>
            </a:r>
          </a:p>
          <a:p>
            <a:pPr>
              <a:spcBef>
                <a:spcPct val="50000"/>
              </a:spcBef>
            </a:pPr>
            <a:r>
              <a:rPr lang="en-US" altLang="en-US" dirty="0"/>
              <a:t>Consequently, the forecaster is often uniquely positioned to add substantial value by answering questions of strategy, market basket composition, customer quality, and more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3C8EE-B047-4872-827E-60B6EA209C1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0880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Key:  train/test/extrapolate datasets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3C8EE-B047-4872-827E-60B6EA209C19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84955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Key:  train/test/extrapolate datasets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3C8EE-B047-4872-827E-60B6EA209C19}" type="slidenum">
              <a:rPr lang="en-US" smtClean="0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2943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9D02B-376E-4AA1-9E7E-F68CA39C9020}" type="slidenum">
              <a:rPr lang="en-US" smtClean="0"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550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Confidence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how often the association between a predictive item set and a result is true for the predictive item set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Bayesian:  probability of B given 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9D02B-376E-4AA1-9E7E-F68CA39C9020}" type="slidenum">
              <a:rPr lang="en-US" smtClean="0"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8571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the forecasting job is the best in every company</a:t>
            </a:r>
          </a:p>
          <a:p>
            <a:pPr marL="176679" indent="-176679">
              <a:buFont typeface="Arial" panose="020B0604020202020204" pitchFamily="34" charset="0"/>
              <a:buChar char="•"/>
            </a:pPr>
            <a:r>
              <a:rPr lang="en-US" dirty="0"/>
              <a:t>Hands on data that drive the company</a:t>
            </a:r>
          </a:p>
          <a:p>
            <a:pPr marL="176679" indent="-176679">
              <a:buFont typeface="Arial" panose="020B0604020202020204" pitchFamily="34" charset="0"/>
              <a:buChar char="•"/>
            </a:pPr>
            <a:r>
              <a:rPr lang="en-US" dirty="0"/>
              <a:t>Interdepartmental working relationships</a:t>
            </a:r>
          </a:p>
          <a:p>
            <a:pPr marL="176679" indent="-176679">
              <a:buFont typeface="Arial" panose="020B0604020202020204" pitchFamily="34" charset="0"/>
              <a:buChar char="•"/>
            </a:pPr>
            <a:r>
              <a:rPr lang="en-US" dirty="0"/>
              <a:t>“Improving forecast” excuse to learn whatever you want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3C8EE-B047-4872-827E-60B6EA209C19}" type="slidenum">
              <a:rPr lang="en-US" smtClean="0"/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2086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graph:  though within shown, other metrics used, including: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___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___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___</a:t>
            </a:r>
          </a:p>
          <a:p>
            <a:r>
              <a:rPr lang="en-US" dirty="0"/>
              <a:t>Second graph:  to see a 2-d plot, you need two dimensions that are composites of “most” of your data.  Hence, principal components as covered earlier </a:t>
            </a:r>
          </a:p>
          <a:p>
            <a:endParaRPr lang="en-US" dirty="0"/>
          </a:p>
          <a:p>
            <a:r>
              <a:rPr lang="en-US" dirty="0"/>
              <a:t>Third graph:  Silhouette.  Higher and more concave-down = better.  Often evaluated as an average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9D02B-376E-4AA1-9E7E-F68CA39C9020}" type="slidenum">
              <a:rPr lang="en-US" smtClean="0"/>
              <a:t>175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75785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the forecasting job is the best in every company</a:t>
            </a:r>
          </a:p>
          <a:p>
            <a:pPr marL="176679" indent="-176679">
              <a:buFont typeface="Arial" panose="020B0604020202020204" pitchFamily="34" charset="0"/>
              <a:buChar char="•"/>
            </a:pPr>
            <a:r>
              <a:rPr lang="en-US" dirty="0"/>
              <a:t>Hands on data that drive the company</a:t>
            </a:r>
          </a:p>
          <a:p>
            <a:pPr marL="176679" indent="-176679">
              <a:buFont typeface="Arial" panose="020B0604020202020204" pitchFamily="34" charset="0"/>
              <a:buChar char="•"/>
            </a:pPr>
            <a:r>
              <a:rPr lang="en-US" dirty="0"/>
              <a:t>Interdepartmental working relationships</a:t>
            </a:r>
          </a:p>
          <a:p>
            <a:pPr marL="176679" indent="-176679">
              <a:buFont typeface="Arial" panose="020B0604020202020204" pitchFamily="34" charset="0"/>
              <a:buChar char="•"/>
            </a:pPr>
            <a:r>
              <a:rPr lang="en-US" dirty="0"/>
              <a:t>“Improving forecast” excuse to learn whatever you want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3C8EE-B047-4872-827E-60B6EA209C19}" type="slidenum">
              <a:rPr lang="en-US" smtClean="0"/>
              <a:t>176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09217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https://docs.python.org/3/reference/index.html#reference-index</a:t>
            </a:r>
          </a:p>
          <a:p>
            <a:r>
              <a:rPr lang="en-US" dirty="0"/>
              <a:t>https://docs.python.org/3/library/index.html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64582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https://docs.python.org/3/reference/index.html#reference-index</a:t>
            </a:r>
          </a:p>
          <a:p>
            <a:r>
              <a:rPr lang="en-US" dirty="0"/>
              <a:t>https://docs.python.org/3/library/index.html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14404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Python no character type per https://stackoverflow.com/questions/47310929/does-python-support-character-type  </a:t>
            </a:r>
          </a:p>
          <a:p>
            <a:r>
              <a:rPr lang="en-US" dirty="0"/>
              <a:t>Python float etc. per https://docs.python.org/3/library/stdtypes.html?highlight=library%20list</a:t>
            </a:r>
          </a:p>
        </p:txBody>
      </p:sp>
    </p:spTree>
    <p:extLst>
      <p:ext uri="{BB962C8B-B14F-4D97-AF65-F5344CB8AC3E}">
        <p14:creationId xmlns:p14="http://schemas.microsoft.com/office/powerpoint/2010/main" val="2978150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49CA0-6B1F-B4E0-17A9-65AF9ACE6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77F482-AC8B-0635-15B2-7E8E841E86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37D98B-DF44-DC82-C74E-644674D52C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Descriptive—what happened</a:t>
            </a:r>
          </a:p>
          <a:p>
            <a:r>
              <a:rPr lang="en-US" dirty="0"/>
              <a:t>Diagnostic—why did this happen</a:t>
            </a:r>
          </a:p>
          <a:p>
            <a:r>
              <a:rPr lang="en-US" dirty="0"/>
              <a:t>Predictive—what might happen in the future</a:t>
            </a:r>
          </a:p>
          <a:p>
            <a:r>
              <a:rPr lang="en-US" dirty="0"/>
              <a:t>Prescriptive—what should we do next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206F53-F3D0-6B36-E1EC-14BA959368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3C8EE-B047-4872-827E-60B6EA209C1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92003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Python:</a:t>
            </a:r>
          </a:p>
          <a:p>
            <a:r>
              <a:rPr lang="en-US" dirty="0"/>
              <a:t>https://www.digitalocean.com/community/tutorials/how-to-write-comments-in-python-3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https://www.w3schools.com/python/python_comments.asp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97697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Python equality cf. https://realpython.com/courses/python-is-identity-vs-equality/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15403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98179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25188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Python per https://www.pythonmorsels.com/breaking-long-lines-code-python/, https://stackoverflow.com/questions/12612065/what-does-placing-at-the-end-of-a-line-do-in-python </a:t>
            </a:r>
          </a:p>
        </p:txBody>
      </p:sp>
    </p:spTree>
    <p:extLst>
      <p:ext uri="{BB962C8B-B14F-4D97-AF65-F5344CB8AC3E}">
        <p14:creationId xmlns:p14="http://schemas.microsoft.com/office/powerpoint/2010/main" val="217953995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53531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704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Domain=a specified sphere of activity or knowledge.</a:t>
            </a:r>
          </a:p>
          <a:p>
            <a:r>
              <a:rPr lang="en-US" dirty="0"/>
              <a:t>Don’t be intimidated by notion of machine learning…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3C8EE-B047-4872-827E-60B6EA209C1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281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that, with Time Series methods of yesterday, product-line groups could go leaps and bounds…</a:t>
            </a:r>
          </a:p>
          <a:p>
            <a:r>
              <a:rPr lang="en-US" dirty="0"/>
              <a:t>Domain=a specified sphere of activity or knowledge.</a:t>
            </a:r>
          </a:p>
          <a:p>
            <a:r>
              <a:rPr lang="en-US" dirty="0"/>
              <a:t>Don’t be intimidated by notion of machine learning…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3C8EE-B047-4872-827E-60B6EA209C1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065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977CF3-13CC-4D96-98B6-17DE1E276E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051337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wnership / partnersh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85776" y="1471615"/>
            <a:ext cx="2479675" cy="1666875"/>
          </a:xfrm>
        </p:spPr>
        <p:txBody>
          <a:bodyPr vert="horz" anchor="t">
            <a:normAutofit/>
          </a:bodyPr>
          <a:lstStyle>
            <a:lvl1pPr>
              <a:defRPr sz="750">
                <a:solidFill>
                  <a:srgbClr val="B5BABE"/>
                </a:solidFill>
                <a:latin typeface="Roboto Black"/>
                <a:cs typeface="Roboto Black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289225" y="1471615"/>
            <a:ext cx="2479675" cy="1666875"/>
          </a:xfrm>
        </p:spPr>
        <p:txBody>
          <a:bodyPr vert="horz" anchor="t">
            <a:normAutofit/>
          </a:bodyPr>
          <a:lstStyle>
            <a:lvl1pPr>
              <a:defRPr sz="750">
                <a:solidFill>
                  <a:srgbClr val="B5BABE"/>
                </a:solidFill>
                <a:latin typeface="Roboto Black"/>
                <a:cs typeface="Roboto Black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094539" y="1471615"/>
            <a:ext cx="2479675" cy="1666875"/>
          </a:xfrm>
        </p:spPr>
        <p:txBody>
          <a:bodyPr vert="horz" anchor="t">
            <a:normAutofit/>
          </a:bodyPr>
          <a:lstStyle>
            <a:lvl1pPr>
              <a:defRPr sz="750">
                <a:solidFill>
                  <a:srgbClr val="B5BABE"/>
                </a:solidFill>
                <a:latin typeface="Roboto Black"/>
                <a:cs typeface="Roboto Black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2" name="Shape 91"/>
          <p:cNvSpPr>
            <a:spLocks noGrp="1"/>
          </p:cNvSpPr>
          <p:nvPr>
            <p:ph type="title"/>
          </p:nvPr>
        </p:nvSpPr>
        <p:spPr>
          <a:xfrm>
            <a:off x="480947" y="144923"/>
            <a:ext cx="7810500" cy="680620"/>
          </a:xfrm>
          <a:prstGeom prst="rect">
            <a:avLst/>
          </a:prstGeom>
        </p:spPr>
        <p:txBody>
          <a:bodyPr anchor="t"/>
          <a:lstStyle>
            <a:lvl1pPr algn="l">
              <a:defRPr sz="2813">
                <a:solidFill>
                  <a:srgbClr val="4F5D68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3" name="Shape 92"/>
          <p:cNvSpPr>
            <a:spLocks noGrp="1"/>
          </p:cNvSpPr>
          <p:nvPr>
            <p:ph type="body" sz="quarter" idx="1"/>
          </p:nvPr>
        </p:nvSpPr>
        <p:spPr>
          <a:xfrm>
            <a:off x="480947" y="1044911"/>
            <a:ext cx="7810500" cy="59531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indent="64294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indent="128588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indent="192881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indent="257175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7" name="Shape 106"/>
          <p:cNvSpPr>
            <a:spLocks noGrp="1"/>
          </p:cNvSpPr>
          <p:nvPr>
            <p:ph type="sldNum" sz="quarter" idx="2"/>
          </p:nvPr>
        </p:nvSpPr>
        <p:spPr>
          <a:xfrm>
            <a:off x="8647753" y="385221"/>
            <a:ext cx="190758" cy="189219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38" name="Group 37"/>
          <p:cNvGrpSpPr/>
          <p:nvPr userDrawn="1"/>
        </p:nvGrpSpPr>
        <p:grpSpPr>
          <a:xfrm>
            <a:off x="548232" y="1213916"/>
            <a:ext cx="427403" cy="76663"/>
            <a:chOff x="2330376" y="2927097"/>
            <a:chExt cx="240835" cy="76663"/>
          </a:xfrm>
        </p:grpSpPr>
        <p:sp>
          <p:nvSpPr>
            <p:cNvPr id="39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40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41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42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43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  <p:sp>
        <p:nvSpPr>
          <p:cNvPr id="23" name="Shape 53"/>
          <p:cNvSpPr/>
          <p:nvPr userDrawn="1"/>
        </p:nvSpPr>
        <p:spPr>
          <a:xfrm>
            <a:off x="0" y="4726648"/>
            <a:ext cx="9144000" cy="414338"/>
          </a:xfrm>
          <a:prstGeom prst="rect">
            <a:avLst/>
          </a:prstGeom>
          <a:solidFill>
            <a:srgbClr val="E4E6E7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103D395-1053-444B-ABC6-A864B76C681B}"/>
              </a:ext>
            </a:extLst>
          </p:cNvPr>
          <p:cNvGrpSpPr/>
          <p:nvPr userDrawn="1"/>
        </p:nvGrpSpPr>
        <p:grpSpPr>
          <a:xfrm>
            <a:off x="-11450" y="4660921"/>
            <a:ext cx="9155450" cy="482579"/>
            <a:chOff x="-11450" y="4660921"/>
            <a:chExt cx="9155450" cy="482579"/>
          </a:xfrm>
        </p:grpSpPr>
        <p:sp>
          <p:nvSpPr>
            <p:cNvPr id="24" name="Shape 54">
              <a:extLst>
                <a:ext uri="{FF2B5EF4-FFF2-40B4-BE49-F238E27FC236}">
                  <a16:creationId xmlns:a16="http://schemas.microsoft.com/office/drawing/2014/main" id="{B27FD20F-56E4-432C-94C1-09718F8A1C23}"/>
                </a:ext>
              </a:extLst>
            </p:cNvPr>
            <p:cNvSpPr/>
            <p:nvPr userDrawn="1"/>
          </p:nvSpPr>
          <p:spPr>
            <a:xfrm>
              <a:off x="0" y="4688623"/>
              <a:ext cx="9144000" cy="401333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5" name="Shape 56">
              <a:extLst>
                <a:ext uri="{FF2B5EF4-FFF2-40B4-BE49-F238E27FC236}">
                  <a16:creationId xmlns:a16="http://schemas.microsoft.com/office/drawing/2014/main" id="{7D4E378A-4463-41E6-9004-43B61F88BE88}"/>
                </a:ext>
              </a:extLst>
            </p:cNvPr>
            <p:cNvSpPr/>
            <p:nvPr userDrawn="1"/>
          </p:nvSpPr>
          <p:spPr>
            <a:xfrm>
              <a:off x="7539707" y="4963191"/>
              <a:ext cx="367089" cy="7861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4288" tIns="14288" rIns="14288" bIns="14288">
              <a:spAutoFit/>
            </a:bodyPr>
            <a:lstStyle>
              <a:lvl1pPr>
                <a:lnSpc>
                  <a:spcPct val="60000"/>
                </a:lnSpc>
                <a:defRPr sz="1800">
                  <a:solidFill>
                    <a:srgbClr val="4F5D68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1pPr>
            </a:lstStyle>
            <a:p>
              <a:r>
                <a:rPr lang="en-US" sz="506" dirty="0"/>
                <a:t>www.ibf.org</a:t>
              </a:r>
              <a:endParaRPr sz="506" dirty="0"/>
            </a:p>
          </p:txBody>
        </p:sp>
        <p:sp>
          <p:nvSpPr>
            <p:cNvPr id="30" name="Shape 57">
              <a:extLst>
                <a:ext uri="{FF2B5EF4-FFF2-40B4-BE49-F238E27FC236}">
                  <a16:creationId xmlns:a16="http://schemas.microsoft.com/office/drawing/2014/main" id="{7F1215A9-02CF-4F31-9B13-622BC2B07DB4}"/>
                </a:ext>
              </a:extLst>
            </p:cNvPr>
            <p:cNvSpPr/>
            <p:nvPr userDrawn="1"/>
          </p:nvSpPr>
          <p:spPr>
            <a:xfrm>
              <a:off x="6432033" y="4800852"/>
              <a:ext cx="2582438" cy="8598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4288" tIns="14288" rIns="14288" bIns="14288">
              <a:spAutoFit/>
            </a:bodyPr>
            <a:lstStyle>
              <a:lvl1pPr>
                <a:lnSpc>
                  <a:spcPct val="60000"/>
                </a:lnSpc>
                <a:defRPr sz="2000">
                  <a:solidFill>
                    <a:srgbClr val="4F5D68"/>
                  </a:solidFill>
                  <a:latin typeface="Roboto Medium"/>
                  <a:ea typeface="Roboto Medium"/>
                  <a:cs typeface="Roboto Medium"/>
                  <a:sym typeface="Roboto Medium"/>
                </a:defRPr>
              </a:lvl1pPr>
            </a:lstStyle>
            <a:p>
              <a:r>
                <a:rPr lang="en-US" sz="563" dirty="0"/>
                <a:t>© 2023 Institute of Business Forecasting &amp; Planning (IBF) | All Rights Reserved.</a:t>
              </a:r>
              <a:endParaRPr sz="563" dirty="0"/>
            </a:p>
          </p:txBody>
        </p:sp>
        <p:pic>
          <p:nvPicPr>
            <p:cNvPr id="32" name="Picture 31" descr="A group of people sitting on the ground&#10;&#10;Description automatically generated">
              <a:extLst>
                <a:ext uri="{FF2B5EF4-FFF2-40B4-BE49-F238E27FC236}">
                  <a16:creationId xmlns:a16="http://schemas.microsoft.com/office/drawing/2014/main" id="{8B1AB476-EE0B-4647-B76D-89C3CE41D6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-11450" y="4681712"/>
              <a:ext cx="692735" cy="461788"/>
            </a:xfrm>
            <a:prstGeom prst="rect">
              <a:avLst/>
            </a:prstGeom>
          </p:spPr>
        </p:pic>
        <p:pic>
          <p:nvPicPr>
            <p:cNvPr id="33" name="Picture 32" descr="A close up of a logo&#10;&#10;Description automatically generated">
              <a:extLst>
                <a:ext uri="{FF2B5EF4-FFF2-40B4-BE49-F238E27FC236}">
                  <a16:creationId xmlns:a16="http://schemas.microsoft.com/office/drawing/2014/main" id="{5676CED7-ADC0-4A80-904E-BC4056E9AA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82154" y="4739138"/>
              <a:ext cx="1479495" cy="36617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B170F0D-515B-44FC-A591-F3D919BF372E}"/>
                </a:ext>
              </a:extLst>
            </p:cNvPr>
            <p:cNvSpPr txBox="1"/>
            <p:nvPr userDrawn="1"/>
          </p:nvSpPr>
          <p:spPr>
            <a:xfrm>
              <a:off x="694270" y="4660921"/>
              <a:ext cx="1964523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i="0" dirty="0">
                  <a:solidFill>
                    <a:srgbClr val="575D63"/>
                  </a:solidFill>
                  <a:effectLst/>
                  <a:latin typeface="trebuchet ms" panose="020B0603020202020204" pitchFamily="34" charset="0"/>
                </a:rPr>
                <a:t>Virtual Advanced Demand Planning and Forecasting Boot Camp</a:t>
              </a:r>
            </a:p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spc="0" normalizeH="0" baseline="0" dirty="0">
                  <a:ln>
                    <a:noFill/>
                  </a:ln>
                  <a:solidFill>
                    <a:srgbClr val="575D63"/>
                  </a:solidFill>
                  <a:effectLst/>
                  <a:uFillTx/>
                  <a:latin typeface="trebuchet ms" panose="020B0603020202020204" pitchFamily="34" charset="0"/>
                  <a:ea typeface="+mn-ea"/>
                  <a:cs typeface="+mn-cs"/>
                  <a:sym typeface="Helvetica Light"/>
                </a:rPr>
                <a:t>March 15-17, 2023</a:t>
              </a:r>
              <a:endParaRPr kumimoji="0" lang="en-US" sz="800" b="0" i="0" u="none" strike="noStrike" cap="none" spc="0" normalizeH="0" baseline="0" dirty="0">
                <a:ln>
                  <a:noFill/>
                </a:ln>
                <a:solidFill>
                  <a:srgbClr val="575D63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630821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Business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-1588" y="0"/>
            <a:ext cx="4060827" cy="4726648"/>
          </a:xfrm>
          <a:solidFill>
            <a:srgbClr val="212830"/>
          </a:solidFill>
        </p:spPr>
        <p:txBody>
          <a:bodyPr vert="horz" anchor="t"/>
          <a:lstStyle>
            <a:lvl1pPr>
              <a:defRPr>
                <a:solidFill>
                  <a:srgbClr val="B5BABE"/>
                </a:solidFill>
                <a:latin typeface="Roboto Black"/>
                <a:cs typeface="Roboto Black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8" name="Shape 69"/>
          <p:cNvSpPr>
            <a:spLocks noGrp="1"/>
          </p:cNvSpPr>
          <p:nvPr>
            <p:ph type="body" sz="quarter" idx="1"/>
          </p:nvPr>
        </p:nvSpPr>
        <p:spPr>
          <a:xfrm>
            <a:off x="472030" y="2794331"/>
            <a:ext cx="2992861" cy="595313"/>
          </a:xfrm>
          <a:prstGeom prst="rect">
            <a:avLst/>
          </a:prstGeom>
        </p:spPr>
        <p:txBody>
          <a:bodyPr anchor="t"/>
          <a:lstStyle>
            <a:lvl1pPr marL="0" indent="0" algn="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indent="64294" algn="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indent="128588" algn="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indent="192881" algn="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indent="257175" algn="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2" name="Shape 83"/>
          <p:cNvSpPr>
            <a:spLocks noGrp="1"/>
          </p:cNvSpPr>
          <p:nvPr>
            <p:ph type="title"/>
          </p:nvPr>
        </p:nvSpPr>
        <p:spPr>
          <a:xfrm>
            <a:off x="478568" y="1503644"/>
            <a:ext cx="2992861" cy="1287812"/>
          </a:xfrm>
          <a:prstGeom prst="rect">
            <a:avLst/>
          </a:prstGeom>
        </p:spPr>
        <p:txBody>
          <a:bodyPr anchor="t"/>
          <a:lstStyle>
            <a:lvl1pPr algn="r">
              <a:defRPr sz="2813">
                <a:solidFill>
                  <a:srgbClr val="4F5D68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" name="Shape 84"/>
          <p:cNvSpPr>
            <a:spLocks noGrp="1"/>
          </p:cNvSpPr>
          <p:nvPr>
            <p:ph type="sldNum" sz="quarter" idx="2"/>
          </p:nvPr>
        </p:nvSpPr>
        <p:spPr>
          <a:xfrm>
            <a:off x="8647753" y="385221"/>
            <a:ext cx="190758" cy="189219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2973624" y="3117785"/>
            <a:ext cx="427403" cy="76663"/>
            <a:chOff x="2330376" y="2927097"/>
            <a:chExt cx="240835" cy="76663"/>
          </a:xfrm>
        </p:grpSpPr>
        <p:sp>
          <p:nvSpPr>
            <p:cNvPr id="38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9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40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41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42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</p:spTree>
    <p:extLst>
      <p:ext uri="{BB962C8B-B14F-4D97-AF65-F5344CB8AC3E}">
        <p14:creationId xmlns:p14="http://schemas.microsoft.com/office/powerpoint/2010/main" val="666086226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Business Proposition Conce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-7937" y="-3175"/>
            <a:ext cx="3663951" cy="4746625"/>
          </a:xfrm>
        </p:spPr>
        <p:txBody>
          <a:bodyPr vert="horz" anchor="t"/>
          <a:lstStyle>
            <a:lvl1pPr>
              <a:defRPr>
                <a:solidFill>
                  <a:schemeClr val="bg2"/>
                </a:solidFill>
                <a:latin typeface="Roboto Black"/>
                <a:cs typeface="Roboto Black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6" name="Shape 47"/>
          <p:cNvSpPr>
            <a:spLocks noGrp="1"/>
          </p:cNvSpPr>
          <p:nvPr>
            <p:ph type="body" sz="quarter" idx="1"/>
          </p:nvPr>
        </p:nvSpPr>
        <p:spPr>
          <a:xfrm>
            <a:off x="3981763" y="1652122"/>
            <a:ext cx="2992861" cy="59531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indent="64294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indent="128588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indent="192881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indent="257175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20" name="Shape 61"/>
          <p:cNvSpPr>
            <a:spLocks noGrp="1"/>
          </p:cNvSpPr>
          <p:nvPr>
            <p:ph type="title"/>
          </p:nvPr>
        </p:nvSpPr>
        <p:spPr>
          <a:xfrm>
            <a:off x="3988303" y="406473"/>
            <a:ext cx="2992861" cy="1287812"/>
          </a:xfrm>
          <a:prstGeom prst="rect">
            <a:avLst/>
          </a:prstGeom>
        </p:spPr>
        <p:txBody>
          <a:bodyPr anchor="t"/>
          <a:lstStyle>
            <a:lvl1pPr algn="l">
              <a:defRPr sz="2813">
                <a:solidFill>
                  <a:srgbClr val="4F5D68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1" name="Shape 62"/>
          <p:cNvSpPr>
            <a:spLocks noGrp="1"/>
          </p:cNvSpPr>
          <p:nvPr>
            <p:ph type="sldNum" sz="quarter" idx="2"/>
          </p:nvPr>
        </p:nvSpPr>
        <p:spPr>
          <a:xfrm>
            <a:off x="8647753" y="385221"/>
            <a:ext cx="190758" cy="189219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39" name="Shape 136"/>
          <p:cNvSpPr/>
          <p:nvPr userDrawn="1"/>
        </p:nvSpPr>
        <p:spPr>
          <a:xfrm>
            <a:off x="4033274" y="1827224"/>
            <a:ext cx="102039" cy="7666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40" name="Shape 137"/>
          <p:cNvSpPr/>
          <p:nvPr userDrawn="1"/>
        </p:nvSpPr>
        <p:spPr>
          <a:xfrm>
            <a:off x="4114617" y="1827224"/>
            <a:ext cx="102039" cy="7666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41" name="Shape 138"/>
          <p:cNvSpPr/>
          <p:nvPr userDrawn="1"/>
        </p:nvSpPr>
        <p:spPr>
          <a:xfrm>
            <a:off x="4195957" y="1827224"/>
            <a:ext cx="102039" cy="76663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42" name="Shape 139"/>
          <p:cNvSpPr/>
          <p:nvPr userDrawn="1"/>
        </p:nvSpPr>
        <p:spPr>
          <a:xfrm>
            <a:off x="4277297" y="1827224"/>
            <a:ext cx="102039" cy="76663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43" name="Shape 140"/>
          <p:cNvSpPr/>
          <p:nvPr userDrawn="1"/>
        </p:nvSpPr>
        <p:spPr>
          <a:xfrm>
            <a:off x="4358638" y="1827224"/>
            <a:ext cx="102039" cy="76663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</p:spTree>
    <p:extLst>
      <p:ext uri="{BB962C8B-B14F-4D97-AF65-F5344CB8AC3E}">
        <p14:creationId xmlns:p14="http://schemas.microsoft.com/office/powerpoint/2010/main" val="385445854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any Summ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43"/>
          <p:cNvSpPr>
            <a:spLocks noGrp="1"/>
          </p:cNvSpPr>
          <p:nvPr>
            <p:ph type="pic" sz="quarter" idx="10"/>
          </p:nvPr>
        </p:nvSpPr>
        <p:spPr>
          <a:xfrm>
            <a:off x="4338637" y="1647827"/>
            <a:ext cx="4805363" cy="2652713"/>
          </a:xfrm>
        </p:spPr>
        <p:txBody>
          <a:bodyPr vert="horz" anchor="t"/>
          <a:lstStyle>
            <a:lvl1pPr>
              <a:defRPr>
                <a:solidFill>
                  <a:srgbClr val="B5BABE"/>
                </a:solidFill>
                <a:latin typeface="Roboto Black"/>
                <a:cs typeface="Roboto Black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7" name="Shape 91"/>
          <p:cNvSpPr>
            <a:spLocks noGrp="1"/>
          </p:cNvSpPr>
          <p:nvPr>
            <p:ph type="title"/>
          </p:nvPr>
        </p:nvSpPr>
        <p:spPr>
          <a:xfrm>
            <a:off x="480947" y="144923"/>
            <a:ext cx="7810500" cy="680620"/>
          </a:xfrm>
          <a:prstGeom prst="rect">
            <a:avLst/>
          </a:prstGeom>
        </p:spPr>
        <p:txBody>
          <a:bodyPr anchor="t"/>
          <a:lstStyle>
            <a:lvl1pPr algn="l">
              <a:defRPr sz="2813">
                <a:solidFill>
                  <a:srgbClr val="4F5D68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" name="Shape 92"/>
          <p:cNvSpPr>
            <a:spLocks noGrp="1"/>
          </p:cNvSpPr>
          <p:nvPr>
            <p:ph type="body" sz="quarter" idx="1"/>
          </p:nvPr>
        </p:nvSpPr>
        <p:spPr>
          <a:xfrm>
            <a:off x="480947" y="1044911"/>
            <a:ext cx="7810500" cy="59531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indent="64294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indent="128588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indent="192881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indent="257175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2" name="Shape 106"/>
          <p:cNvSpPr>
            <a:spLocks noGrp="1"/>
          </p:cNvSpPr>
          <p:nvPr>
            <p:ph type="sldNum" sz="quarter" idx="2"/>
          </p:nvPr>
        </p:nvSpPr>
        <p:spPr>
          <a:xfrm>
            <a:off x="8647753" y="385221"/>
            <a:ext cx="190758" cy="189219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548232" y="1213916"/>
            <a:ext cx="427403" cy="76663"/>
            <a:chOff x="2330376" y="2927097"/>
            <a:chExt cx="240835" cy="76663"/>
          </a:xfrm>
        </p:grpSpPr>
        <p:sp>
          <p:nvSpPr>
            <p:cNvPr id="35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6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7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8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9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</p:spTree>
    <p:extLst>
      <p:ext uri="{BB962C8B-B14F-4D97-AF65-F5344CB8AC3E}">
        <p14:creationId xmlns:p14="http://schemas.microsoft.com/office/powerpoint/2010/main" val="204998216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ny Feat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91"/>
          <p:cNvSpPr>
            <a:spLocks noGrp="1"/>
          </p:cNvSpPr>
          <p:nvPr>
            <p:ph type="title"/>
          </p:nvPr>
        </p:nvSpPr>
        <p:spPr>
          <a:xfrm>
            <a:off x="480947" y="144923"/>
            <a:ext cx="7810500" cy="680620"/>
          </a:xfrm>
          <a:prstGeom prst="rect">
            <a:avLst/>
          </a:prstGeom>
        </p:spPr>
        <p:txBody>
          <a:bodyPr anchor="t"/>
          <a:lstStyle>
            <a:lvl1pPr algn="l">
              <a:defRPr sz="2813">
                <a:solidFill>
                  <a:srgbClr val="4F5D68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6" name="Shape 92"/>
          <p:cNvSpPr>
            <a:spLocks noGrp="1"/>
          </p:cNvSpPr>
          <p:nvPr>
            <p:ph type="body" sz="quarter" idx="1"/>
          </p:nvPr>
        </p:nvSpPr>
        <p:spPr>
          <a:xfrm>
            <a:off x="480947" y="1044911"/>
            <a:ext cx="7810500" cy="59531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indent="64294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indent="128588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indent="192881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indent="257175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0" name="Shape 106"/>
          <p:cNvSpPr>
            <a:spLocks noGrp="1"/>
          </p:cNvSpPr>
          <p:nvPr>
            <p:ph type="sldNum" sz="quarter" idx="2"/>
          </p:nvPr>
        </p:nvSpPr>
        <p:spPr>
          <a:xfrm>
            <a:off x="8647753" y="385221"/>
            <a:ext cx="190758" cy="189219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42" name="Picture Placeholder 41"/>
          <p:cNvSpPr>
            <a:spLocks noGrp="1"/>
          </p:cNvSpPr>
          <p:nvPr>
            <p:ph type="pic" sz="quarter" idx="10"/>
          </p:nvPr>
        </p:nvSpPr>
        <p:spPr>
          <a:xfrm>
            <a:off x="500882" y="1682061"/>
            <a:ext cx="2748137" cy="2064716"/>
          </a:xfrm>
          <a:prstGeom prst="ellipse">
            <a:avLst/>
          </a:prstGeom>
        </p:spPr>
        <p:txBody>
          <a:bodyPr vert="horz" anchor="t">
            <a:normAutofit/>
          </a:bodyPr>
          <a:lstStyle>
            <a:lvl1pPr>
              <a:defRPr sz="750">
                <a:solidFill>
                  <a:srgbClr val="B5BABE"/>
                </a:solidFill>
                <a:latin typeface="Roboto Black"/>
                <a:cs typeface="Roboto Black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548232" y="1213916"/>
            <a:ext cx="427403" cy="76663"/>
            <a:chOff x="2330376" y="2927097"/>
            <a:chExt cx="240835" cy="76663"/>
          </a:xfrm>
        </p:grpSpPr>
        <p:sp>
          <p:nvSpPr>
            <p:cNvPr id="35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6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7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8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9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</p:spTree>
    <p:extLst>
      <p:ext uri="{BB962C8B-B14F-4D97-AF65-F5344CB8AC3E}">
        <p14:creationId xmlns:p14="http://schemas.microsoft.com/office/powerpoint/2010/main" val="290469599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/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4797426" y="-12700"/>
            <a:ext cx="4344988" cy="4738688"/>
          </a:xfrm>
        </p:spPr>
        <p:txBody>
          <a:bodyPr vert="horz" anchor="t"/>
          <a:lstStyle>
            <a:lvl1pPr>
              <a:defRPr>
                <a:solidFill>
                  <a:srgbClr val="B5BABE"/>
                </a:solidFill>
                <a:latin typeface="Roboto Black"/>
                <a:cs typeface="Roboto Black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" name="Shape 91"/>
          <p:cNvSpPr>
            <a:spLocks noGrp="1"/>
          </p:cNvSpPr>
          <p:nvPr>
            <p:ph type="title"/>
          </p:nvPr>
        </p:nvSpPr>
        <p:spPr>
          <a:xfrm>
            <a:off x="480947" y="144923"/>
            <a:ext cx="7810500" cy="680620"/>
          </a:xfrm>
          <a:prstGeom prst="rect">
            <a:avLst/>
          </a:prstGeom>
        </p:spPr>
        <p:txBody>
          <a:bodyPr anchor="t"/>
          <a:lstStyle>
            <a:lvl1pPr algn="l">
              <a:defRPr sz="2813">
                <a:solidFill>
                  <a:srgbClr val="4F5D68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" name="Shape 92"/>
          <p:cNvSpPr>
            <a:spLocks noGrp="1"/>
          </p:cNvSpPr>
          <p:nvPr>
            <p:ph type="body" sz="quarter" idx="1"/>
          </p:nvPr>
        </p:nvSpPr>
        <p:spPr>
          <a:xfrm>
            <a:off x="480947" y="1044911"/>
            <a:ext cx="7810500" cy="59531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indent="64294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indent="128588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indent="192881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indent="257175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0" name="Shape 106"/>
          <p:cNvSpPr>
            <a:spLocks noGrp="1"/>
          </p:cNvSpPr>
          <p:nvPr>
            <p:ph type="sldNum" sz="quarter" idx="2"/>
          </p:nvPr>
        </p:nvSpPr>
        <p:spPr>
          <a:xfrm>
            <a:off x="8647753" y="385221"/>
            <a:ext cx="190758" cy="189219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548232" y="1213916"/>
            <a:ext cx="427403" cy="76663"/>
            <a:chOff x="2330376" y="2927097"/>
            <a:chExt cx="240835" cy="76663"/>
          </a:xfrm>
        </p:grpSpPr>
        <p:sp>
          <p:nvSpPr>
            <p:cNvPr id="38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9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40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41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42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</p:spTree>
    <p:extLst>
      <p:ext uri="{BB962C8B-B14F-4D97-AF65-F5344CB8AC3E}">
        <p14:creationId xmlns:p14="http://schemas.microsoft.com/office/powerpoint/2010/main" val="22041691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are not analog we are sm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1" y="1392238"/>
            <a:ext cx="3332163" cy="3333750"/>
          </a:xfrm>
        </p:spPr>
        <p:txBody>
          <a:bodyPr vert="horz"/>
          <a:lstStyle>
            <a:lvl1pPr>
              <a:defRPr>
                <a:solidFill>
                  <a:srgbClr val="B5BABE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0" name="Shape 91"/>
          <p:cNvSpPr>
            <a:spLocks noGrp="1"/>
          </p:cNvSpPr>
          <p:nvPr>
            <p:ph type="title"/>
          </p:nvPr>
        </p:nvSpPr>
        <p:spPr>
          <a:xfrm>
            <a:off x="480947" y="144923"/>
            <a:ext cx="7810500" cy="680620"/>
          </a:xfrm>
          <a:prstGeom prst="rect">
            <a:avLst/>
          </a:prstGeom>
        </p:spPr>
        <p:txBody>
          <a:bodyPr anchor="t"/>
          <a:lstStyle>
            <a:lvl1pPr algn="l">
              <a:defRPr sz="2813">
                <a:solidFill>
                  <a:srgbClr val="4F5D68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Shape 92"/>
          <p:cNvSpPr>
            <a:spLocks noGrp="1"/>
          </p:cNvSpPr>
          <p:nvPr>
            <p:ph type="body" sz="quarter" idx="1"/>
          </p:nvPr>
        </p:nvSpPr>
        <p:spPr>
          <a:xfrm>
            <a:off x="480947" y="1044911"/>
            <a:ext cx="7810500" cy="59531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indent="64294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indent="128588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indent="192881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indent="257175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7" name="Shape 106"/>
          <p:cNvSpPr>
            <a:spLocks noGrp="1"/>
          </p:cNvSpPr>
          <p:nvPr>
            <p:ph type="sldNum" sz="quarter" idx="2"/>
          </p:nvPr>
        </p:nvSpPr>
        <p:spPr>
          <a:xfrm>
            <a:off x="8647753" y="385221"/>
            <a:ext cx="190758" cy="189219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563045" y="1221780"/>
            <a:ext cx="427403" cy="76663"/>
            <a:chOff x="2330376" y="2927097"/>
            <a:chExt cx="240835" cy="76663"/>
          </a:xfrm>
        </p:grpSpPr>
        <p:sp>
          <p:nvSpPr>
            <p:cNvPr id="36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7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8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9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40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  <p:sp>
        <p:nvSpPr>
          <p:cNvPr id="32" name="Shape 56"/>
          <p:cNvSpPr/>
          <p:nvPr userDrawn="1"/>
        </p:nvSpPr>
        <p:spPr>
          <a:xfrm>
            <a:off x="4388460" y="4940495"/>
            <a:ext cx="367089" cy="78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4288" tIns="14288" rIns="14288" bIns="14288">
            <a:spAutoFit/>
          </a:bodyPr>
          <a:lstStyle>
            <a:lvl1pPr>
              <a:lnSpc>
                <a:spcPct val="60000"/>
              </a:lnSpc>
              <a:defRPr sz="1800">
                <a:solidFill>
                  <a:srgbClr val="4F5D6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n-US" sz="506" dirty="0"/>
              <a:t>www.ibf.org</a:t>
            </a:r>
            <a:endParaRPr sz="506" dirty="0"/>
          </a:p>
        </p:txBody>
      </p:sp>
    </p:spTree>
    <p:extLst>
      <p:ext uri="{BB962C8B-B14F-4D97-AF65-F5344CB8AC3E}">
        <p14:creationId xmlns:p14="http://schemas.microsoft.com/office/powerpoint/2010/main" val="139248623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318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bal business marketing communi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icture Placeholder 22"/>
          <p:cNvSpPr>
            <a:spLocks noGrp="1"/>
          </p:cNvSpPr>
          <p:nvPr>
            <p:ph type="pic" sz="quarter" idx="14" hasCustomPrompt="1"/>
          </p:nvPr>
        </p:nvSpPr>
        <p:spPr>
          <a:xfrm>
            <a:off x="2028684" y="2632909"/>
            <a:ext cx="534600" cy="401653"/>
          </a:xfrm>
          <a:prstGeom prst="ellipse">
            <a:avLst/>
          </a:prstGeom>
          <a:noFill/>
        </p:spPr>
        <p:txBody>
          <a:bodyPr vert="horz">
            <a:normAutofit/>
          </a:bodyPr>
          <a:lstStyle>
            <a:lvl1pPr marL="0" indent="0">
              <a:buNone/>
              <a:defRPr sz="450">
                <a:solidFill>
                  <a:srgbClr val="B5BABE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65" name="Picture Placeholder 22"/>
          <p:cNvSpPr>
            <a:spLocks noGrp="1"/>
          </p:cNvSpPr>
          <p:nvPr>
            <p:ph type="pic" sz="quarter" idx="15" hasCustomPrompt="1"/>
          </p:nvPr>
        </p:nvSpPr>
        <p:spPr>
          <a:xfrm>
            <a:off x="3104205" y="1626007"/>
            <a:ext cx="534600" cy="401653"/>
          </a:xfrm>
          <a:prstGeom prst="ellipse">
            <a:avLst/>
          </a:prstGeom>
          <a:noFill/>
        </p:spPr>
        <p:txBody>
          <a:bodyPr vert="horz">
            <a:normAutofit/>
          </a:bodyPr>
          <a:lstStyle>
            <a:lvl1pPr marL="0" indent="0">
              <a:buNone/>
              <a:defRPr sz="450">
                <a:solidFill>
                  <a:srgbClr val="B5BABE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66" name="Picture Placeholder 22"/>
          <p:cNvSpPr>
            <a:spLocks noGrp="1"/>
          </p:cNvSpPr>
          <p:nvPr>
            <p:ph type="pic" sz="quarter" idx="16" hasCustomPrompt="1"/>
          </p:nvPr>
        </p:nvSpPr>
        <p:spPr>
          <a:xfrm>
            <a:off x="4430535" y="3278605"/>
            <a:ext cx="534600" cy="401653"/>
          </a:xfrm>
          <a:prstGeom prst="ellipse">
            <a:avLst/>
          </a:prstGeom>
          <a:noFill/>
        </p:spPr>
        <p:txBody>
          <a:bodyPr vert="horz">
            <a:normAutofit/>
          </a:bodyPr>
          <a:lstStyle>
            <a:lvl1pPr marL="0" indent="0">
              <a:buNone/>
              <a:defRPr sz="450">
                <a:solidFill>
                  <a:srgbClr val="B5BABE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67" name="Picture Placeholder 22"/>
          <p:cNvSpPr>
            <a:spLocks noGrp="1"/>
          </p:cNvSpPr>
          <p:nvPr>
            <p:ph type="pic" sz="quarter" idx="17" hasCustomPrompt="1"/>
          </p:nvPr>
        </p:nvSpPr>
        <p:spPr>
          <a:xfrm>
            <a:off x="5697973" y="2286684"/>
            <a:ext cx="534600" cy="401653"/>
          </a:xfrm>
          <a:prstGeom prst="ellipse">
            <a:avLst/>
          </a:prstGeom>
          <a:noFill/>
        </p:spPr>
        <p:txBody>
          <a:bodyPr vert="horz">
            <a:normAutofit/>
          </a:bodyPr>
          <a:lstStyle>
            <a:lvl1pPr marL="0" indent="0">
              <a:buNone/>
              <a:defRPr sz="450">
                <a:solidFill>
                  <a:srgbClr val="B5BABE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68" name="Picture Placeholder 22"/>
          <p:cNvSpPr>
            <a:spLocks noGrp="1"/>
          </p:cNvSpPr>
          <p:nvPr>
            <p:ph type="pic" sz="quarter" idx="18" hasCustomPrompt="1"/>
          </p:nvPr>
        </p:nvSpPr>
        <p:spPr>
          <a:xfrm>
            <a:off x="6833169" y="4096351"/>
            <a:ext cx="534600" cy="401653"/>
          </a:xfrm>
          <a:prstGeom prst="ellipse">
            <a:avLst/>
          </a:prstGeom>
          <a:noFill/>
        </p:spPr>
        <p:txBody>
          <a:bodyPr vert="horz">
            <a:normAutofit/>
          </a:bodyPr>
          <a:lstStyle>
            <a:lvl1pPr marL="0" indent="0">
              <a:buNone/>
              <a:defRPr sz="450">
                <a:solidFill>
                  <a:srgbClr val="B5BABE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7" name="Shape 352"/>
          <p:cNvSpPr>
            <a:spLocks noGrp="1"/>
          </p:cNvSpPr>
          <p:nvPr>
            <p:ph type="title"/>
          </p:nvPr>
        </p:nvSpPr>
        <p:spPr>
          <a:xfrm>
            <a:off x="666751" y="139861"/>
            <a:ext cx="7810500" cy="973654"/>
          </a:xfrm>
          <a:prstGeom prst="rect">
            <a:avLst/>
          </a:prstGeom>
        </p:spPr>
        <p:txBody>
          <a:bodyPr anchor="t"/>
          <a:lstStyle>
            <a:lvl1pPr>
              <a:defRPr sz="2813">
                <a:solidFill>
                  <a:srgbClr val="4F5D68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" name="Shape 353"/>
          <p:cNvSpPr>
            <a:spLocks noGrp="1"/>
          </p:cNvSpPr>
          <p:nvPr>
            <p:ph type="body" sz="quarter" idx="1"/>
          </p:nvPr>
        </p:nvSpPr>
        <p:spPr>
          <a:xfrm>
            <a:off x="666751" y="858292"/>
            <a:ext cx="7810500" cy="59531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indent="64294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indent="128588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indent="192881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indent="257175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9" name="Shape 354"/>
          <p:cNvSpPr>
            <a:spLocks noGrp="1"/>
          </p:cNvSpPr>
          <p:nvPr>
            <p:ph type="sldNum" sz="quarter" idx="2"/>
          </p:nvPr>
        </p:nvSpPr>
        <p:spPr>
          <a:xfrm>
            <a:off x="8647753" y="385221"/>
            <a:ext cx="190758" cy="189219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4376091" y="1022157"/>
            <a:ext cx="427403" cy="76663"/>
            <a:chOff x="2330376" y="2927097"/>
            <a:chExt cx="240835" cy="76663"/>
          </a:xfrm>
        </p:grpSpPr>
        <p:sp>
          <p:nvSpPr>
            <p:cNvPr id="32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3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4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5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6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  <p:sp>
        <p:nvSpPr>
          <p:cNvPr id="41" name="Shape 56"/>
          <p:cNvSpPr/>
          <p:nvPr userDrawn="1"/>
        </p:nvSpPr>
        <p:spPr>
          <a:xfrm>
            <a:off x="4388460" y="4940495"/>
            <a:ext cx="367089" cy="78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4288" tIns="14288" rIns="14288" bIns="14288">
            <a:spAutoFit/>
          </a:bodyPr>
          <a:lstStyle>
            <a:lvl1pPr>
              <a:lnSpc>
                <a:spcPct val="60000"/>
              </a:lnSpc>
              <a:defRPr sz="1800">
                <a:solidFill>
                  <a:srgbClr val="4F5D6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n-US" sz="506" dirty="0"/>
              <a:t>www.ibf.org</a:t>
            </a:r>
            <a:endParaRPr sz="506" dirty="0"/>
          </a:p>
        </p:txBody>
      </p:sp>
    </p:spTree>
    <p:extLst>
      <p:ext uri="{BB962C8B-B14F-4D97-AF65-F5344CB8AC3E}">
        <p14:creationId xmlns:p14="http://schemas.microsoft.com/office/powerpoint/2010/main" val="311177999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 recommended business possibility count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0" y="3998915"/>
            <a:ext cx="9144000" cy="1144587"/>
          </a:xfrm>
        </p:spPr>
        <p:txBody>
          <a:bodyPr vert="horz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0" name="Shape 157"/>
          <p:cNvSpPr>
            <a:spLocks noGrp="1"/>
          </p:cNvSpPr>
          <p:nvPr>
            <p:ph type="title"/>
          </p:nvPr>
        </p:nvSpPr>
        <p:spPr>
          <a:xfrm>
            <a:off x="480947" y="2291017"/>
            <a:ext cx="7810500" cy="1313797"/>
          </a:xfrm>
          <a:prstGeom prst="rect">
            <a:avLst/>
          </a:prstGeom>
        </p:spPr>
        <p:txBody>
          <a:bodyPr anchor="t"/>
          <a:lstStyle>
            <a:lvl1pPr algn="l">
              <a:defRPr sz="2813">
                <a:solidFill>
                  <a:srgbClr val="4F5D68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1" name="Shape 158"/>
          <p:cNvSpPr>
            <a:spLocks noGrp="1"/>
          </p:cNvSpPr>
          <p:nvPr>
            <p:ph type="body" sz="quarter" idx="1"/>
          </p:nvPr>
        </p:nvSpPr>
        <p:spPr>
          <a:xfrm>
            <a:off x="480947" y="3429129"/>
            <a:ext cx="7810500" cy="59531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indent="64294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indent="128588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indent="192881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indent="257175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2" name="Shape 172"/>
          <p:cNvSpPr>
            <a:spLocks noGrp="1"/>
          </p:cNvSpPr>
          <p:nvPr>
            <p:ph type="sldNum" sz="quarter" idx="2"/>
          </p:nvPr>
        </p:nvSpPr>
        <p:spPr>
          <a:xfrm>
            <a:off x="8647753" y="385221"/>
            <a:ext cx="190758" cy="189219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554727" y="3604503"/>
            <a:ext cx="427403" cy="76663"/>
            <a:chOff x="2330376" y="2927097"/>
            <a:chExt cx="240835" cy="76663"/>
          </a:xfrm>
        </p:grpSpPr>
        <p:sp>
          <p:nvSpPr>
            <p:cNvPr id="20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1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2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3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4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</p:spTree>
    <p:extLst>
      <p:ext uri="{BB962C8B-B14F-4D97-AF65-F5344CB8AC3E}">
        <p14:creationId xmlns:p14="http://schemas.microsoft.com/office/powerpoint/2010/main" val="3944036404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pular social media user by gender &amp; count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0" y="1290638"/>
            <a:ext cx="9144000" cy="3435350"/>
          </a:xfrm>
        </p:spPr>
        <p:txBody>
          <a:bodyPr vert="horz"/>
          <a:lstStyle>
            <a:lvl1pPr>
              <a:defRPr>
                <a:solidFill>
                  <a:srgbClr val="B5BABE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5" name="Shape 432"/>
          <p:cNvSpPr>
            <a:spLocks noGrp="1"/>
          </p:cNvSpPr>
          <p:nvPr>
            <p:ph type="title"/>
          </p:nvPr>
        </p:nvSpPr>
        <p:spPr>
          <a:xfrm>
            <a:off x="666751" y="44910"/>
            <a:ext cx="7810500" cy="1235507"/>
          </a:xfrm>
          <a:prstGeom prst="rect">
            <a:avLst/>
          </a:prstGeom>
        </p:spPr>
        <p:txBody>
          <a:bodyPr anchor="t"/>
          <a:lstStyle>
            <a:lvl1pPr>
              <a:defRPr sz="2813">
                <a:solidFill>
                  <a:srgbClr val="4F5D68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" name="Shape 433"/>
          <p:cNvSpPr>
            <a:spLocks noGrp="1"/>
          </p:cNvSpPr>
          <p:nvPr>
            <p:ph type="body" sz="quarter" idx="1"/>
          </p:nvPr>
        </p:nvSpPr>
        <p:spPr>
          <a:xfrm>
            <a:off x="666751" y="930169"/>
            <a:ext cx="7810500" cy="59531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indent="64294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indent="128588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indent="192881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indent="257175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7" name="Shape 434"/>
          <p:cNvSpPr>
            <a:spLocks noGrp="1"/>
          </p:cNvSpPr>
          <p:nvPr>
            <p:ph type="sldNum" sz="quarter" idx="2"/>
          </p:nvPr>
        </p:nvSpPr>
        <p:spPr>
          <a:xfrm>
            <a:off x="8647753" y="385221"/>
            <a:ext cx="190758" cy="189219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4376091" y="1089019"/>
            <a:ext cx="427403" cy="76663"/>
            <a:chOff x="2330376" y="2927097"/>
            <a:chExt cx="240835" cy="76663"/>
          </a:xfrm>
        </p:grpSpPr>
        <p:sp>
          <p:nvSpPr>
            <p:cNvPr id="36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7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8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9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40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  <p:sp>
        <p:nvSpPr>
          <p:cNvPr id="32" name="Shape 56"/>
          <p:cNvSpPr/>
          <p:nvPr userDrawn="1"/>
        </p:nvSpPr>
        <p:spPr>
          <a:xfrm>
            <a:off x="4453380" y="4940495"/>
            <a:ext cx="237245" cy="78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4288" tIns="14288" rIns="14288" bIns="14288">
            <a:spAutoFit/>
          </a:bodyPr>
          <a:lstStyle>
            <a:lvl1pPr>
              <a:lnSpc>
                <a:spcPct val="60000"/>
              </a:lnSpc>
              <a:defRPr sz="1800">
                <a:solidFill>
                  <a:srgbClr val="4F5D6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n-US" sz="506" dirty="0" err="1"/>
              <a:t>wwwib</a:t>
            </a:r>
            <a:r>
              <a:rPr lang="en-US" sz="506" dirty="0"/>
              <a:t>.</a:t>
            </a:r>
            <a:endParaRPr sz="506" dirty="0"/>
          </a:p>
        </p:txBody>
      </p:sp>
    </p:spTree>
    <p:extLst>
      <p:ext uri="{BB962C8B-B14F-4D97-AF65-F5344CB8AC3E}">
        <p14:creationId xmlns:p14="http://schemas.microsoft.com/office/powerpoint/2010/main" val="121369224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8000"/>
          </a:xfrm>
        </p:spPr>
        <p:txBody>
          <a:bodyPr vert="horz" anchor="t">
            <a:normAutofit/>
          </a:bodyPr>
          <a:lstStyle>
            <a:lvl1pPr algn="l">
              <a:buNone/>
              <a:defRPr sz="900">
                <a:solidFill>
                  <a:schemeClr val="bg2"/>
                </a:solidFill>
                <a:latin typeface="Roboto Black"/>
                <a:cs typeface="Roboto Black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107833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st teambuilding pla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9144000" cy="2701925"/>
          </a:xfrm>
        </p:spPr>
        <p:txBody>
          <a:bodyPr vert="horz"/>
          <a:lstStyle>
            <a:lvl1pPr>
              <a:defRPr>
                <a:solidFill>
                  <a:srgbClr val="B5BABE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0" name="Shape 38"/>
          <p:cNvSpPr>
            <a:spLocks noGrp="1"/>
          </p:cNvSpPr>
          <p:nvPr>
            <p:ph type="title"/>
          </p:nvPr>
        </p:nvSpPr>
        <p:spPr>
          <a:xfrm>
            <a:off x="666751" y="144923"/>
            <a:ext cx="7810500" cy="680620"/>
          </a:xfrm>
          <a:prstGeom prst="rect">
            <a:avLst/>
          </a:prstGeom>
        </p:spPr>
        <p:txBody>
          <a:bodyPr anchor="t"/>
          <a:lstStyle>
            <a:lvl1pPr>
              <a:defRPr sz="2813">
                <a:solidFill>
                  <a:srgbClr val="4F5D68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Shape 39"/>
          <p:cNvSpPr>
            <a:spLocks noGrp="1"/>
          </p:cNvSpPr>
          <p:nvPr>
            <p:ph type="body" sz="quarter" idx="1"/>
          </p:nvPr>
        </p:nvSpPr>
        <p:spPr>
          <a:xfrm>
            <a:off x="666751" y="641758"/>
            <a:ext cx="7810500" cy="59531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indent="64294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indent="128588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indent="192881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indent="257175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2" name="Shape 40"/>
          <p:cNvSpPr>
            <a:spLocks noGrp="1"/>
          </p:cNvSpPr>
          <p:nvPr>
            <p:ph type="sldNum" sz="quarter" idx="2"/>
          </p:nvPr>
        </p:nvSpPr>
        <p:spPr>
          <a:xfrm>
            <a:off x="8647753" y="385221"/>
            <a:ext cx="190758" cy="189219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4376091" y="822309"/>
            <a:ext cx="427403" cy="76663"/>
            <a:chOff x="2330376" y="2927097"/>
            <a:chExt cx="240835" cy="76663"/>
          </a:xfrm>
        </p:grpSpPr>
        <p:sp>
          <p:nvSpPr>
            <p:cNvPr id="31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2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3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4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5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  <p:sp>
        <p:nvSpPr>
          <p:cNvPr id="36" name="Shape 56"/>
          <p:cNvSpPr/>
          <p:nvPr userDrawn="1"/>
        </p:nvSpPr>
        <p:spPr>
          <a:xfrm>
            <a:off x="4388460" y="4940495"/>
            <a:ext cx="367089" cy="78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4288" tIns="14288" rIns="14288" bIns="14288">
            <a:spAutoFit/>
          </a:bodyPr>
          <a:lstStyle>
            <a:lvl1pPr>
              <a:lnSpc>
                <a:spcPct val="60000"/>
              </a:lnSpc>
              <a:defRPr sz="1800">
                <a:solidFill>
                  <a:srgbClr val="4F5D6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n-US" sz="506" dirty="0"/>
              <a:t>www.ibf.org</a:t>
            </a:r>
            <a:endParaRPr sz="506" dirty="0"/>
          </a:p>
        </p:txBody>
      </p:sp>
    </p:spTree>
    <p:extLst>
      <p:ext uri="{BB962C8B-B14F-4D97-AF65-F5344CB8AC3E}">
        <p14:creationId xmlns:p14="http://schemas.microsoft.com/office/powerpoint/2010/main" val="2975545314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Global Partnersh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2"/>
          <p:cNvSpPr>
            <a:spLocks noGrp="1"/>
          </p:cNvSpPr>
          <p:nvPr>
            <p:ph type="pic" sz="quarter" idx="14" hasCustomPrompt="1"/>
          </p:nvPr>
        </p:nvSpPr>
        <p:spPr>
          <a:xfrm>
            <a:off x="768509" y="2098958"/>
            <a:ext cx="541585" cy="406901"/>
          </a:xfrm>
          <a:prstGeom prst="ellipse">
            <a:avLst/>
          </a:prstGeom>
          <a:noFill/>
        </p:spPr>
        <p:txBody>
          <a:bodyPr vert="horz">
            <a:normAutofit/>
          </a:bodyPr>
          <a:lstStyle>
            <a:lvl1pPr marL="0" indent="0">
              <a:buNone/>
              <a:defRPr sz="450">
                <a:solidFill>
                  <a:srgbClr val="B5BABE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8" name="Picture Placeholder 22"/>
          <p:cNvSpPr>
            <a:spLocks noGrp="1"/>
          </p:cNvSpPr>
          <p:nvPr>
            <p:ph type="pic" sz="quarter" idx="15" hasCustomPrompt="1"/>
          </p:nvPr>
        </p:nvSpPr>
        <p:spPr>
          <a:xfrm>
            <a:off x="2235729" y="1560615"/>
            <a:ext cx="541585" cy="406901"/>
          </a:xfrm>
          <a:prstGeom prst="ellipse">
            <a:avLst/>
          </a:prstGeom>
          <a:noFill/>
        </p:spPr>
        <p:txBody>
          <a:bodyPr vert="horz">
            <a:normAutofit/>
          </a:bodyPr>
          <a:lstStyle>
            <a:lvl1pPr marL="0" indent="0">
              <a:buNone/>
              <a:defRPr sz="450">
                <a:solidFill>
                  <a:srgbClr val="B5BABE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9" name="Picture Placeholder 22"/>
          <p:cNvSpPr>
            <a:spLocks noGrp="1"/>
          </p:cNvSpPr>
          <p:nvPr>
            <p:ph type="pic" sz="quarter" idx="16" hasCustomPrompt="1"/>
          </p:nvPr>
        </p:nvSpPr>
        <p:spPr>
          <a:xfrm>
            <a:off x="3781598" y="1388779"/>
            <a:ext cx="541585" cy="406901"/>
          </a:xfrm>
          <a:prstGeom prst="ellipse">
            <a:avLst/>
          </a:prstGeom>
          <a:noFill/>
        </p:spPr>
        <p:txBody>
          <a:bodyPr vert="horz">
            <a:normAutofit/>
          </a:bodyPr>
          <a:lstStyle>
            <a:lvl1pPr marL="0" indent="0">
              <a:buNone/>
              <a:defRPr sz="450">
                <a:solidFill>
                  <a:srgbClr val="B5BABE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0" name="Picture Placeholder 22"/>
          <p:cNvSpPr>
            <a:spLocks noGrp="1"/>
          </p:cNvSpPr>
          <p:nvPr>
            <p:ph type="pic" sz="quarter" idx="17" hasCustomPrompt="1"/>
          </p:nvPr>
        </p:nvSpPr>
        <p:spPr>
          <a:xfrm>
            <a:off x="5321120" y="1501467"/>
            <a:ext cx="541585" cy="406901"/>
          </a:xfrm>
          <a:prstGeom prst="ellipse">
            <a:avLst/>
          </a:prstGeom>
          <a:noFill/>
        </p:spPr>
        <p:txBody>
          <a:bodyPr vert="horz">
            <a:normAutofit/>
          </a:bodyPr>
          <a:lstStyle>
            <a:lvl1pPr marL="0" indent="0">
              <a:buNone/>
              <a:defRPr sz="450">
                <a:solidFill>
                  <a:srgbClr val="B5BABE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1" name="Picture Placeholder 22"/>
          <p:cNvSpPr>
            <a:spLocks noGrp="1"/>
          </p:cNvSpPr>
          <p:nvPr>
            <p:ph type="pic" sz="quarter" idx="18" hasCustomPrompt="1"/>
          </p:nvPr>
        </p:nvSpPr>
        <p:spPr>
          <a:xfrm>
            <a:off x="6187406" y="3532140"/>
            <a:ext cx="541585" cy="406901"/>
          </a:xfrm>
          <a:prstGeom prst="ellipse">
            <a:avLst/>
          </a:prstGeom>
          <a:noFill/>
        </p:spPr>
        <p:txBody>
          <a:bodyPr vert="horz">
            <a:normAutofit/>
          </a:bodyPr>
          <a:lstStyle>
            <a:lvl1pPr marL="0" indent="0">
              <a:buNone/>
              <a:defRPr sz="450">
                <a:solidFill>
                  <a:srgbClr val="B5BABE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2" name="Picture Placeholder 22"/>
          <p:cNvSpPr>
            <a:spLocks noGrp="1"/>
          </p:cNvSpPr>
          <p:nvPr>
            <p:ph type="pic" sz="quarter" idx="19" hasCustomPrompt="1"/>
          </p:nvPr>
        </p:nvSpPr>
        <p:spPr>
          <a:xfrm>
            <a:off x="4479368" y="2824589"/>
            <a:ext cx="541585" cy="406901"/>
          </a:xfrm>
          <a:prstGeom prst="ellipse">
            <a:avLst/>
          </a:prstGeom>
          <a:noFill/>
        </p:spPr>
        <p:txBody>
          <a:bodyPr vert="horz">
            <a:normAutofit/>
          </a:bodyPr>
          <a:lstStyle>
            <a:lvl1pPr marL="0" indent="0">
              <a:buNone/>
              <a:defRPr sz="450">
                <a:solidFill>
                  <a:srgbClr val="B5BABE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3" name="Picture Placeholder 22"/>
          <p:cNvSpPr>
            <a:spLocks noGrp="1"/>
          </p:cNvSpPr>
          <p:nvPr>
            <p:ph type="pic" sz="quarter" idx="20" hasCustomPrompt="1"/>
          </p:nvPr>
        </p:nvSpPr>
        <p:spPr>
          <a:xfrm>
            <a:off x="2967393" y="2918932"/>
            <a:ext cx="541585" cy="406901"/>
          </a:xfrm>
          <a:prstGeom prst="ellipse">
            <a:avLst/>
          </a:prstGeom>
          <a:noFill/>
        </p:spPr>
        <p:txBody>
          <a:bodyPr vert="horz">
            <a:normAutofit/>
          </a:bodyPr>
          <a:lstStyle>
            <a:lvl1pPr marL="0" indent="0">
              <a:buNone/>
              <a:defRPr sz="450">
                <a:solidFill>
                  <a:srgbClr val="B5BABE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1" name="Shape 91"/>
          <p:cNvSpPr>
            <a:spLocks noGrp="1"/>
          </p:cNvSpPr>
          <p:nvPr>
            <p:ph type="title"/>
          </p:nvPr>
        </p:nvSpPr>
        <p:spPr>
          <a:xfrm>
            <a:off x="480947" y="144923"/>
            <a:ext cx="7810500" cy="680620"/>
          </a:xfrm>
          <a:prstGeom prst="rect">
            <a:avLst/>
          </a:prstGeom>
        </p:spPr>
        <p:txBody>
          <a:bodyPr anchor="t"/>
          <a:lstStyle>
            <a:lvl1pPr algn="l">
              <a:defRPr sz="2813">
                <a:solidFill>
                  <a:srgbClr val="4F5D68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" name="Shape 92"/>
          <p:cNvSpPr>
            <a:spLocks noGrp="1"/>
          </p:cNvSpPr>
          <p:nvPr>
            <p:ph type="body" sz="quarter" idx="1"/>
          </p:nvPr>
        </p:nvSpPr>
        <p:spPr>
          <a:xfrm>
            <a:off x="480947" y="701486"/>
            <a:ext cx="7810500" cy="59531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indent="64294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indent="128588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indent="192881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indent="257175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8" name="Shape 106"/>
          <p:cNvSpPr>
            <a:spLocks noGrp="1"/>
          </p:cNvSpPr>
          <p:nvPr>
            <p:ph type="sldNum" sz="quarter" idx="2"/>
          </p:nvPr>
        </p:nvSpPr>
        <p:spPr>
          <a:xfrm>
            <a:off x="8647753" y="385221"/>
            <a:ext cx="190758" cy="189219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546571" y="877170"/>
            <a:ext cx="427403" cy="76663"/>
            <a:chOff x="2330376" y="2927097"/>
            <a:chExt cx="240835" cy="76663"/>
          </a:xfrm>
        </p:grpSpPr>
        <p:sp>
          <p:nvSpPr>
            <p:cNvPr id="43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44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45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46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47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  <p:sp>
        <p:nvSpPr>
          <p:cNvPr id="48" name="Shape 56"/>
          <p:cNvSpPr/>
          <p:nvPr userDrawn="1"/>
        </p:nvSpPr>
        <p:spPr>
          <a:xfrm>
            <a:off x="4388460" y="4940495"/>
            <a:ext cx="367089" cy="78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4288" tIns="14288" rIns="14288" bIns="14288">
            <a:spAutoFit/>
          </a:bodyPr>
          <a:lstStyle>
            <a:lvl1pPr>
              <a:lnSpc>
                <a:spcPct val="60000"/>
              </a:lnSpc>
              <a:defRPr sz="1800">
                <a:solidFill>
                  <a:srgbClr val="4F5D6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n-US" sz="506" dirty="0"/>
              <a:t>www.ibf.org</a:t>
            </a:r>
            <a:endParaRPr sz="506" dirty="0"/>
          </a:p>
        </p:txBody>
      </p:sp>
    </p:spTree>
    <p:extLst>
      <p:ext uri="{BB962C8B-B14F-4D97-AF65-F5344CB8AC3E}">
        <p14:creationId xmlns:p14="http://schemas.microsoft.com/office/powerpoint/2010/main" val="1666895648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Global R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1"/>
          <p:cNvSpPr>
            <a:spLocks noGrp="1"/>
          </p:cNvSpPr>
          <p:nvPr>
            <p:ph type="title"/>
          </p:nvPr>
        </p:nvSpPr>
        <p:spPr>
          <a:xfrm>
            <a:off x="480947" y="144923"/>
            <a:ext cx="7810500" cy="680620"/>
          </a:xfrm>
          <a:prstGeom prst="rect">
            <a:avLst/>
          </a:prstGeom>
        </p:spPr>
        <p:txBody>
          <a:bodyPr anchor="t"/>
          <a:lstStyle>
            <a:lvl1pPr algn="l">
              <a:defRPr sz="2813">
                <a:solidFill>
                  <a:srgbClr val="4F5D68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Shape 92"/>
          <p:cNvSpPr>
            <a:spLocks noGrp="1"/>
          </p:cNvSpPr>
          <p:nvPr>
            <p:ph type="body" sz="quarter" idx="1"/>
          </p:nvPr>
        </p:nvSpPr>
        <p:spPr>
          <a:xfrm>
            <a:off x="480947" y="701486"/>
            <a:ext cx="7810500" cy="59531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indent="64294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indent="128588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indent="192881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indent="257175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6" name="Shape 106"/>
          <p:cNvSpPr>
            <a:spLocks noGrp="1"/>
          </p:cNvSpPr>
          <p:nvPr>
            <p:ph type="sldNum" sz="quarter" idx="2"/>
          </p:nvPr>
        </p:nvSpPr>
        <p:spPr>
          <a:xfrm>
            <a:off x="8647753" y="385221"/>
            <a:ext cx="190758" cy="189219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539995" y="874189"/>
            <a:ext cx="427403" cy="76663"/>
            <a:chOff x="2330376" y="2927097"/>
            <a:chExt cx="240835" cy="76663"/>
          </a:xfrm>
        </p:grpSpPr>
        <p:sp>
          <p:nvSpPr>
            <p:cNvPr id="34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5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6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7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8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  <p:sp>
        <p:nvSpPr>
          <p:cNvPr id="30" name="Shape 56"/>
          <p:cNvSpPr/>
          <p:nvPr userDrawn="1"/>
        </p:nvSpPr>
        <p:spPr>
          <a:xfrm>
            <a:off x="4388460" y="4940495"/>
            <a:ext cx="367089" cy="78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4288" tIns="14288" rIns="14288" bIns="14288">
            <a:spAutoFit/>
          </a:bodyPr>
          <a:lstStyle>
            <a:lvl1pPr>
              <a:lnSpc>
                <a:spcPct val="60000"/>
              </a:lnSpc>
              <a:defRPr sz="1800">
                <a:solidFill>
                  <a:srgbClr val="4F5D6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n-US" sz="506" dirty="0"/>
              <a:t>www.ibf.org</a:t>
            </a:r>
            <a:endParaRPr sz="506" dirty="0"/>
          </a:p>
        </p:txBody>
      </p:sp>
    </p:spTree>
    <p:extLst>
      <p:ext uri="{BB962C8B-B14F-4D97-AF65-F5344CB8AC3E}">
        <p14:creationId xmlns:p14="http://schemas.microsoft.com/office/powerpoint/2010/main" val="66726467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ericas top st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0" y="820738"/>
            <a:ext cx="9144000" cy="3905250"/>
          </a:xfrm>
        </p:spPr>
        <p:txBody>
          <a:bodyPr vert="horz"/>
          <a:lstStyle>
            <a:lvl1pPr>
              <a:defRPr>
                <a:solidFill>
                  <a:srgbClr val="B5BABE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0" name="Shape 91"/>
          <p:cNvSpPr>
            <a:spLocks noGrp="1"/>
          </p:cNvSpPr>
          <p:nvPr>
            <p:ph type="title"/>
          </p:nvPr>
        </p:nvSpPr>
        <p:spPr>
          <a:xfrm>
            <a:off x="480947" y="144924"/>
            <a:ext cx="7810500" cy="1075671"/>
          </a:xfrm>
          <a:prstGeom prst="rect">
            <a:avLst/>
          </a:prstGeom>
        </p:spPr>
        <p:txBody>
          <a:bodyPr anchor="t"/>
          <a:lstStyle>
            <a:lvl1pPr algn="l">
              <a:defRPr sz="2813">
                <a:solidFill>
                  <a:srgbClr val="4F5D68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1" name="Shape 92"/>
          <p:cNvSpPr>
            <a:spLocks noGrp="1"/>
          </p:cNvSpPr>
          <p:nvPr>
            <p:ph type="body" sz="quarter" idx="1"/>
          </p:nvPr>
        </p:nvSpPr>
        <p:spPr>
          <a:xfrm>
            <a:off x="480947" y="1044911"/>
            <a:ext cx="7810500" cy="59531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indent="64294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indent="128588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indent="192881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indent="257175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7" name="Shape 106"/>
          <p:cNvSpPr>
            <a:spLocks noGrp="1"/>
          </p:cNvSpPr>
          <p:nvPr>
            <p:ph type="sldNum" sz="quarter" idx="2"/>
          </p:nvPr>
        </p:nvSpPr>
        <p:spPr>
          <a:xfrm>
            <a:off x="8647753" y="385221"/>
            <a:ext cx="190758" cy="189219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554539" y="1220596"/>
            <a:ext cx="427403" cy="76663"/>
            <a:chOff x="2330376" y="2927097"/>
            <a:chExt cx="240835" cy="76663"/>
          </a:xfrm>
        </p:grpSpPr>
        <p:sp>
          <p:nvSpPr>
            <p:cNvPr id="36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7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8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9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40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  <p:sp>
        <p:nvSpPr>
          <p:cNvPr id="24" name="Shape 146"/>
          <p:cNvSpPr/>
          <p:nvPr userDrawn="1"/>
        </p:nvSpPr>
        <p:spPr>
          <a:xfrm>
            <a:off x="8686260" y="4882604"/>
            <a:ext cx="214353" cy="161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0595" extrusionOk="0">
                <a:moveTo>
                  <a:pt x="9848" y="0"/>
                </a:moveTo>
                <a:cubicBezTo>
                  <a:pt x="7329" y="0"/>
                  <a:pt x="4805" y="995"/>
                  <a:pt x="2883" y="3006"/>
                </a:cubicBezTo>
                <a:cubicBezTo>
                  <a:pt x="-961" y="7028"/>
                  <a:pt x="-961" y="13557"/>
                  <a:pt x="2883" y="17578"/>
                </a:cubicBezTo>
                <a:cubicBezTo>
                  <a:pt x="6728" y="21600"/>
                  <a:pt x="12951" y="21600"/>
                  <a:pt x="16795" y="17578"/>
                </a:cubicBezTo>
                <a:cubicBezTo>
                  <a:pt x="20639" y="13557"/>
                  <a:pt x="20639" y="7027"/>
                  <a:pt x="16795" y="3006"/>
                </a:cubicBezTo>
                <a:cubicBezTo>
                  <a:pt x="14873" y="995"/>
                  <a:pt x="12367" y="0"/>
                  <a:pt x="9848" y="0"/>
                </a:cubicBezTo>
                <a:close/>
                <a:moveTo>
                  <a:pt x="6884" y="5498"/>
                </a:moveTo>
                <a:cubicBezTo>
                  <a:pt x="7520" y="5498"/>
                  <a:pt x="7907" y="5961"/>
                  <a:pt x="7921" y="6544"/>
                </a:cubicBezTo>
                <a:cubicBezTo>
                  <a:pt x="7921" y="7115"/>
                  <a:pt x="7510" y="7572"/>
                  <a:pt x="6848" y="7572"/>
                </a:cubicBezTo>
                <a:cubicBezTo>
                  <a:pt x="6225" y="7572"/>
                  <a:pt x="5829" y="7115"/>
                  <a:pt x="5829" y="6544"/>
                </a:cubicBezTo>
                <a:cubicBezTo>
                  <a:pt x="5829" y="5961"/>
                  <a:pt x="6248" y="5498"/>
                  <a:pt x="6884" y="5498"/>
                </a:cubicBezTo>
                <a:close/>
                <a:moveTo>
                  <a:pt x="12758" y="8295"/>
                </a:moveTo>
                <a:cubicBezTo>
                  <a:pt x="14056" y="8295"/>
                  <a:pt x="15031" y="9193"/>
                  <a:pt x="15031" y="11148"/>
                </a:cubicBezTo>
                <a:lnTo>
                  <a:pt x="15031" y="15086"/>
                </a:lnTo>
                <a:lnTo>
                  <a:pt x="13049" y="15086"/>
                </a:lnTo>
                <a:lnTo>
                  <a:pt x="13049" y="11396"/>
                </a:lnTo>
                <a:cubicBezTo>
                  <a:pt x="13049" y="10540"/>
                  <a:pt x="12763" y="9950"/>
                  <a:pt x="12049" y="9950"/>
                </a:cubicBezTo>
                <a:cubicBezTo>
                  <a:pt x="11504" y="9950"/>
                  <a:pt x="11172" y="10350"/>
                  <a:pt x="11030" y="10730"/>
                </a:cubicBezTo>
                <a:cubicBezTo>
                  <a:pt x="10978" y="10866"/>
                  <a:pt x="10976" y="11054"/>
                  <a:pt x="10976" y="11243"/>
                </a:cubicBezTo>
                <a:lnTo>
                  <a:pt x="10976" y="15086"/>
                </a:lnTo>
                <a:lnTo>
                  <a:pt x="8993" y="15086"/>
                </a:lnTo>
                <a:cubicBezTo>
                  <a:pt x="8993" y="15086"/>
                  <a:pt x="8993" y="10558"/>
                  <a:pt x="8993" y="10558"/>
                </a:cubicBezTo>
                <a:cubicBezTo>
                  <a:pt x="8993" y="9731"/>
                  <a:pt x="8982" y="9044"/>
                  <a:pt x="8957" y="8447"/>
                </a:cubicBezTo>
                <a:lnTo>
                  <a:pt x="10666" y="8447"/>
                </a:lnTo>
                <a:lnTo>
                  <a:pt x="10757" y="9360"/>
                </a:lnTo>
                <a:lnTo>
                  <a:pt x="10794" y="9360"/>
                </a:lnTo>
                <a:cubicBezTo>
                  <a:pt x="11053" y="8926"/>
                  <a:pt x="11693" y="8295"/>
                  <a:pt x="12758" y="8295"/>
                </a:cubicBezTo>
                <a:close/>
                <a:moveTo>
                  <a:pt x="5884" y="8390"/>
                </a:moveTo>
                <a:lnTo>
                  <a:pt x="7848" y="8390"/>
                </a:lnTo>
                <a:lnTo>
                  <a:pt x="7848" y="15010"/>
                </a:lnTo>
                <a:cubicBezTo>
                  <a:pt x="7848" y="15010"/>
                  <a:pt x="5884" y="15010"/>
                  <a:pt x="5884" y="15010"/>
                </a:cubicBezTo>
                <a:lnTo>
                  <a:pt x="5884" y="839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26" name="Shape 147"/>
          <p:cNvSpPr/>
          <p:nvPr userDrawn="1"/>
        </p:nvSpPr>
        <p:spPr>
          <a:xfrm>
            <a:off x="8504323" y="4882604"/>
            <a:ext cx="214552" cy="161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0" y="0"/>
                </a:moveTo>
                <a:cubicBezTo>
                  <a:pt x="7323" y="0"/>
                  <a:pt x="4801" y="995"/>
                  <a:pt x="2881" y="3006"/>
                </a:cubicBezTo>
                <a:cubicBezTo>
                  <a:pt x="-960" y="7028"/>
                  <a:pt x="-960" y="13557"/>
                  <a:pt x="2881" y="17578"/>
                </a:cubicBezTo>
                <a:cubicBezTo>
                  <a:pt x="6722" y="21600"/>
                  <a:pt x="12958" y="21600"/>
                  <a:pt x="16799" y="17578"/>
                </a:cubicBezTo>
                <a:cubicBezTo>
                  <a:pt x="20640" y="13557"/>
                  <a:pt x="20640" y="7027"/>
                  <a:pt x="16799" y="3006"/>
                </a:cubicBezTo>
                <a:cubicBezTo>
                  <a:pt x="14879" y="995"/>
                  <a:pt x="12357" y="0"/>
                  <a:pt x="9840" y="0"/>
                </a:cubicBezTo>
                <a:close/>
                <a:moveTo>
                  <a:pt x="7896" y="6164"/>
                </a:moveTo>
                <a:cubicBezTo>
                  <a:pt x="8164" y="6164"/>
                  <a:pt x="8395" y="6265"/>
                  <a:pt x="8586" y="6468"/>
                </a:cubicBezTo>
                <a:cubicBezTo>
                  <a:pt x="8778" y="6670"/>
                  <a:pt x="8877" y="6907"/>
                  <a:pt x="8877" y="7191"/>
                </a:cubicBezTo>
                <a:lnTo>
                  <a:pt x="8877" y="8694"/>
                </a:lnTo>
                <a:lnTo>
                  <a:pt x="11639" y="8694"/>
                </a:lnTo>
                <a:cubicBezTo>
                  <a:pt x="11890" y="8694"/>
                  <a:pt x="12113" y="8792"/>
                  <a:pt x="12293" y="8979"/>
                </a:cubicBezTo>
                <a:cubicBezTo>
                  <a:pt x="12472" y="9167"/>
                  <a:pt x="12565" y="9382"/>
                  <a:pt x="12565" y="9645"/>
                </a:cubicBezTo>
                <a:cubicBezTo>
                  <a:pt x="12566" y="9908"/>
                  <a:pt x="12472" y="10141"/>
                  <a:pt x="12293" y="10330"/>
                </a:cubicBezTo>
                <a:cubicBezTo>
                  <a:pt x="12114" y="10517"/>
                  <a:pt x="11889" y="10597"/>
                  <a:pt x="11639" y="10597"/>
                </a:cubicBezTo>
                <a:lnTo>
                  <a:pt x="8877" y="10597"/>
                </a:lnTo>
                <a:lnTo>
                  <a:pt x="8877" y="11338"/>
                </a:lnTo>
                <a:cubicBezTo>
                  <a:pt x="8877" y="11624"/>
                  <a:pt x="8959" y="11862"/>
                  <a:pt x="9150" y="12061"/>
                </a:cubicBezTo>
                <a:cubicBezTo>
                  <a:pt x="9339" y="12260"/>
                  <a:pt x="9569" y="12347"/>
                  <a:pt x="9840" y="12347"/>
                </a:cubicBezTo>
                <a:lnTo>
                  <a:pt x="11784" y="12347"/>
                </a:lnTo>
                <a:cubicBezTo>
                  <a:pt x="12055" y="12347"/>
                  <a:pt x="12300" y="12467"/>
                  <a:pt x="12493" y="12670"/>
                </a:cubicBezTo>
                <a:cubicBezTo>
                  <a:pt x="12686" y="12873"/>
                  <a:pt x="12784" y="13110"/>
                  <a:pt x="12784" y="13393"/>
                </a:cubicBezTo>
                <a:cubicBezTo>
                  <a:pt x="12783" y="13677"/>
                  <a:pt x="12686" y="13914"/>
                  <a:pt x="12493" y="14116"/>
                </a:cubicBezTo>
                <a:cubicBezTo>
                  <a:pt x="12300" y="14319"/>
                  <a:pt x="12055" y="14420"/>
                  <a:pt x="11784" y="14420"/>
                </a:cubicBezTo>
                <a:lnTo>
                  <a:pt x="9840" y="14420"/>
                </a:lnTo>
                <a:cubicBezTo>
                  <a:pt x="9028" y="14420"/>
                  <a:pt x="8345" y="14131"/>
                  <a:pt x="7769" y="13526"/>
                </a:cubicBezTo>
                <a:cubicBezTo>
                  <a:pt x="7193" y="12922"/>
                  <a:pt x="6896" y="12191"/>
                  <a:pt x="6896" y="11338"/>
                </a:cubicBezTo>
                <a:lnTo>
                  <a:pt x="6896" y="7191"/>
                </a:lnTo>
                <a:cubicBezTo>
                  <a:pt x="6896" y="6900"/>
                  <a:pt x="6996" y="6648"/>
                  <a:pt x="7187" y="6449"/>
                </a:cubicBezTo>
                <a:cubicBezTo>
                  <a:pt x="7379" y="6251"/>
                  <a:pt x="7620" y="6164"/>
                  <a:pt x="7896" y="6164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28" name="Shape 148"/>
          <p:cNvSpPr/>
          <p:nvPr userDrawn="1"/>
        </p:nvSpPr>
        <p:spPr>
          <a:xfrm>
            <a:off x="8322409" y="4882604"/>
            <a:ext cx="214552" cy="161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0" y="0"/>
                </a:moveTo>
                <a:cubicBezTo>
                  <a:pt x="7323" y="0"/>
                  <a:pt x="4802" y="995"/>
                  <a:pt x="2881" y="3006"/>
                </a:cubicBezTo>
                <a:cubicBezTo>
                  <a:pt x="-960" y="7028"/>
                  <a:pt x="-960" y="13557"/>
                  <a:pt x="2881" y="17578"/>
                </a:cubicBezTo>
                <a:cubicBezTo>
                  <a:pt x="6722" y="21600"/>
                  <a:pt x="12958" y="21600"/>
                  <a:pt x="16799" y="17578"/>
                </a:cubicBezTo>
                <a:cubicBezTo>
                  <a:pt x="20640" y="13557"/>
                  <a:pt x="20640" y="7027"/>
                  <a:pt x="16799" y="3006"/>
                </a:cubicBezTo>
                <a:cubicBezTo>
                  <a:pt x="14878" y="995"/>
                  <a:pt x="12357" y="0"/>
                  <a:pt x="9840" y="0"/>
                </a:cubicBezTo>
                <a:close/>
                <a:moveTo>
                  <a:pt x="10621" y="5498"/>
                </a:moveTo>
                <a:lnTo>
                  <a:pt x="12148" y="5498"/>
                </a:lnTo>
                <a:lnTo>
                  <a:pt x="12148" y="7229"/>
                </a:lnTo>
                <a:lnTo>
                  <a:pt x="11039" y="7229"/>
                </a:lnTo>
                <a:cubicBezTo>
                  <a:pt x="10931" y="7229"/>
                  <a:pt x="10823" y="7278"/>
                  <a:pt x="10730" y="7362"/>
                </a:cubicBezTo>
                <a:cubicBezTo>
                  <a:pt x="10640" y="7448"/>
                  <a:pt x="10585" y="7516"/>
                  <a:pt x="10585" y="7591"/>
                </a:cubicBezTo>
                <a:lnTo>
                  <a:pt x="10585" y="8675"/>
                </a:lnTo>
                <a:lnTo>
                  <a:pt x="12148" y="8675"/>
                </a:lnTo>
                <a:cubicBezTo>
                  <a:pt x="12132" y="8886"/>
                  <a:pt x="12112" y="9085"/>
                  <a:pt x="12093" y="9284"/>
                </a:cubicBezTo>
                <a:lnTo>
                  <a:pt x="12020" y="9797"/>
                </a:lnTo>
                <a:cubicBezTo>
                  <a:pt x="11995" y="9974"/>
                  <a:pt x="11971" y="10142"/>
                  <a:pt x="11948" y="10292"/>
                </a:cubicBezTo>
                <a:lnTo>
                  <a:pt x="10585" y="10292"/>
                </a:lnTo>
                <a:lnTo>
                  <a:pt x="10585" y="15086"/>
                </a:lnTo>
                <a:lnTo>
                  <a:pt x="8532" y="15086"/>
                </a:lnTo>
                <a:lnTo>
                  <a:pt x="8532" y="10292"/>
                </a:lnTo>
                <a:lnTo>
                  <a:pt x="7532" y="10292"/>
                </a:lnTo>
                <a:lnTo>
                  <a:pt x="7532" y="8675"/>
                </a:lnTo>
                <a:lnTo>
                  <a:pt x="8532" y="8675"/>
                </a:lnTo>
                <a:cubicBezTo>
                  <a:pt x="8532" y="8675"/>
                  <a:pt x="8532" y="7343"/>
                  <a:pt x="8532" y="7343"/>
                </a:cubicBezTo>
                <a:cubicBezTo>
                  <a:pt x="8532" y="7284"/>
                  <a:pt x="8551" y="7161"/>
                  <a:pt x="8568" y="6963"/>
                </a:cubicBezTo>
                <a:cubicBezTo>
                  <a:pt x="8584" y="6767"/>
                  <a:pt x="8640" y="6552"/>
                  <a:pt x="8768" y="6335"/>
                </a:cubicBezTo>
                <a:cubicBezTo>
                  <a:pt x="8895" y="6118"/>
                  <a:pt x="9118" y="5936"/>
                  <a:pt x="9404" y="5764"/>
                </a:cubicBezTo>
                <a:cubicBezTo>
                  <a:pt x="9688" y="5595"/>
                  <a:pt x="10084" y="5498"/>
                  <a:pt x="10621" y="5498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32" name="Shape 56"/>
          <p:cNvSpPr/>
          <p:nvPr userDrawn="1"/>
        </p:nvSpPr>
        <p:spPr>
          <a:xfrm>
            <a:off x="4388460" y="4940495"/>
            <a:ext cx="367089" cy="78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4288" tIns="14288" rIns="14288" bIns="14288">
            <a:spAutoFit/>
          </a:bodyPr>
          <a:lstStyle>
            <a:lvl1pPr>
              <a:lnSpc>
                <a:spcPct val="60000"/>
              </a:lnSpc>
              <a:defRPr sz="1800">
                <a:solidFill>
                  <a:srgbClr val="4F5D6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n-US" sz="506" dirty="0"/>
              <a:t>www.ibf.org</a:t>
            </a:r>
            <a:endParaRPr sz="506" dirty="0"/>
          </a:p>
        </p:txBody>
      </p:sp>
    </p:spTree>
    <p:extLst>
      <p:ext uri="{BB962C8B-B14F-4D97-AF65-F5344CB8AC3E}">
        <p14:creationId xmlns:p14="http://schemas.microsoft.com/office/powerpoint/2010/main" val="2198904488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ted states internet sp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-4762" y="0"/>
            <a:ext cx="2779713" cy="4725988"/>
          </a:xfrm>
        </p:spPr>
        <p:txBody>
          <a:bodyPr vert="horz"/>
          <a:lstStyle>
            <a:lvl1pPr>
              <a:defRPr>
                <a:solidFill>
                  <a:srgbClr val="B5BABE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0" name="Shape 91"/>
          <p:cNvSpPr>
            <a:spLocks noGrp="1"/>
          </p:cNvSpPr>
          <p:nvPr>
            <p:ph type="title"/>
          </p:nvPr>
        </p:nvSpPr>
        <p:spPr>
          <a:xfrm>
            <a:off x="480947" y="144924"/>
            <a:ext cx="7810500" cy="1075671"/>
          </a:xfrm>
          <a:prstGeom prst="rect">
            <a:avLst/>
          </a:prstGeom>
        </p:spPr>
        <p:txBody>
          <a:bodyPr anchor="t"/>
          <a:lstStyle>
            <a:lvl1pPr algn="l">
              <a:defRPr sz="2813">
                <a:solidFill>
                  <a:srgbClr val="4F5D68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1" name="Shape 92"/>
          <p:cNvSpPr>
            <a:spLocks noGrp="1"/>
          </p:cNvSpPr>
          <p:nvPr>
            <p:ph type="body" sz="quarter" idx="1"/>
          </p:nvPr>
        </p:nvSpPr>
        <p:spPr>
          <a:xfrm>
            <a:off x="480947" y="1044911"/>
            <a:ext cx="7810500" cy="59531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indent="64294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indent="128588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indent="192881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indent="257175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7" name="Shape 106"/>
          <p:cNvSpPr>
            <a:spLocks noGrp="1"/>
          </p:cNvSpPr>
          <p:nvPr>
            <p:ph type="sldNum" sz="quarter" idx="2"/>
          </p:nvPr>
        </p:nvSpPr>
        <p:spPr>
          <a:xfrm>
            <a:off x="8647753" y="385221"/>
            <a:ext cx="190758" cy="189219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531757" y="1220595"/>
            <a:ext cx="427403" cy="76663"/>
            <a:chOff x="2330376" y="2927097"/>
            <a:chExt cx="240835" cy="76663"/>
          </a:xfrm>
        </p:grpSpPr>
        <p:sp>
          <p:nvSpPr>
            <p:cNvPr id="36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7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8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9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40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  <p:sp>
        <p:nvSpPr>
          <p:cNvPr id="23" name="Shape 146"/>
          <p:cNvSpPr/>
          <p:nvPr userDrawn="1"/>
        </p:nvSpPr>
        <p:spPr>
          <a:xfrm>
            <a:off x="8686260" y="4882604"/>
            <a:ext cx="214353" cy="161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0595" extrusionOk="0">
                <a:moveTo>
                  <a:pt x="9848" y="0"/>
                </a:moveTo>
                <a:cubicBezTo>
                  <a:pt x="7329" y="0"/>
                  <a:pt x="4805" y="995"/>
                  <a:pt x="2883" y="3006"/>
                </a:cubicBezTo>
                <a:cubicBezTo>
                  <a:pt x="-961" y="7028"/>
                  <a:pt x="-961" y="13557"/>
                  <a:pt x="2883" y="17578"/>
                </a:cubicBezTo>
                <a:cubicBezTo>
                  <a:pt x="6728" y="21600"/>
                  <a:pt x="12951" y="21600"/>
                  <a:pt x="16795" y="17578"/>
                </a:cubicBezTo>
                <a:cubicBezTo>
                  <a:pt x="20639" y="13557"/>
                  <a:pt x="20639" y="7027"/>
                  <a:pt x="16795" y="3006"/>
                </a:cubicBezTo>
                <a:cubicBezTo>
                  <a:pt x="14873" y="995"/>
                  <a:pt x="12367" y="0"/>
                  <a:pt x="9848" y="0"/>
                </a:cubicBezTo>
                <a:close/>
                <a:moveTo>
                  <a:pt x="6884" y="5498"/>
                </a:moveTo>
                <a:cubicBezTo>
                  <a:pt x="7520" y="5498"/>
                  <a:pt x="7907" y="5961"/>
                  <a:pt x="7921" y="6544"/>
                </a:cubicBezTo>
                <a:cubicBezTo>
                  <a:pt x="7921" y="7115"/>
                  <a:pt x="7510" y="7572"/>
                  <a:pt x="6848" y="7572"/>
                </a:cubicBezTo>
                <a:cubicBezTo>
                  <a:pt x="6225" y="7572"/>
                  <a:pt x="5829" y="7115"/>
                  <a:pt x="5829" y="6544"/>
                </a:cubicBezTo>
                <a:cubicBezTo>
                  <a:pt x="5829" y="5961"/>
                  <a:pt x="6248" y="5498"/>
                  <a:pt x="6884" y="5498"/>
                </a:cubicBezTo>
                <a:close/>
                <a:moveTo>
                  <a:pt x="12758" y="8295"/>
                </a:moveTo>
                <a:cubicBezTo>
                  <a:pt x="14056" y="8295"/>
                  <a:pt x="15031" y="9193"/>
                  <a:pt x="15031" y="11148"/>
                </a:cubicBezTo>
                <a:lnTo>
                  <a:pt x="15031" y="15086"/>
                </a:lnTo>
                <a:lnTo>
                  <a:pt x="13049" y="15086"/>
                </a:lnTo>
                <a:lnTo>
                  <a:pt x="13049" y="11396"/>
                </a:lnTo>
                <a:cubicBezTo>
                  <a:pt x="13049" y="10540"/>
                  <a:pt x="12763" y="9950"/>
                  <a:pt x="12049" y="9950"/>
                </a:cubicBezTo>
                <a:cubicBezTo>
                  <a:pt x="11504" y="9950"/>
                  <a:pt x="11172" y="10350"/>
                  <a:pt x="11030" y="10730"/>
                </a:cubicBezTo>
                <a:cubicBezTo>
                  <a:pt x="10978" y="10866"/>
                  <a:pt x="10976" y="11054"/>
                  <a:pt x="10976" y="11243"/>
                </a:cubicBezTo>
                <a:lnTo>
                  <a:pt x="10976" y="15086"/>
                </a:lnTo>
                <a:lnTo>
                  <a:pt x="8993" y="15086"/>
                </a:lnTo>
                <a:cubicBezTo>
                  <a:pt x="8993" y="15086"/>
                  <a:pt x="8993" y="10558"/>
                  <a:pt x="8993" y="10558"/>
                </a:cubicBezTo>
                <a:cubicBezTo>
                  <a:pt x="8993" y="9731"/>
                  <a:pt x="8982" y="9044"/>
                  <a:pt x="8957" y="8447"/>
                </a:cubicBezTo>
                <a:lnTo>
                  <a:pt x="10666" y="8447"/>
                </a:lnTo>
                <a:lnTo>
                  <a:pt x="10757" y="9360"/>
                </a:lnTo>
                <a:lnTo>
                  <a:pt x="10794" y="9360"/>
                </a:lnTo>
                <a:cubicBezTo>
                  <a:pt x="11053" y="8926"/>
                  <a:pt x="11693" y="8295"/>
                  <a:pt x="12758" y="8295"/>
                </a:cubicBezTo>
                <a:close/>
                <a:moveTo>
                  <a:pt x="5884" y="8390"/>
                </a:moveTo>
                <a:lnTo>
                  <a:pt x="7848" y="8390"/>
                </a:lnTo>
                <a:lnTo>
                  <a:pt x="7848" y="15010"/>
                </a:lnTo>
                <a:cubicBezTo>
                  <a:pt x="7848" y="15010"/>
                  <a:pt x="5884" y="15010"/>
                  <a:pt x="5884" y="15010"/>
                </a:cubicBezTo>
                <a:lnTo>
                  <a:pt x="5884" y="839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26" name="Shape 147"/>
          <p:cNvSpPr/>
          <p:nvPr userDrawn="1"/>
        </p:nvSpPr>
        <p:spPr>
          <a:xfrm>
            <a:off x="8504323" y="4882604"/>
            <a:ext cx="214552" cy="161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0" y="0"/>
                </a:moveTo>
                <a:cubicBezTo>
                  <a:pt x="7323" y="0"/>
                  <a:pt x="4801" y="995"/>
                  <a:pt x="2881" y="3006"/>
                </a:cubicBezTo>
                <a:cubicBezTo>
                  <a:pt x="-960" y="7028"/>
                  <a:pt x="-960" y="13557"/>
                  <a:pt x="2881" y="17578"/>
                </a:cubicBezTo>
                <a:cubicBezTo>
                  <a:pt x="6722" y="21600"/>
                  <a:pt x="12958" y="21600"/>
                  <a:pt x="16799" y="17578"/>
                </a:cubicBezTo>
                <a:cubicBezTo>
                  <a:pt x="20640" y="13557"/>
                  <a:pt x="20640" y="7027"/>
                  <a:pt x="16799" y="3006"/>
                </a:cubicBezTo>
                <a:cubicBezTo>
                  <a:pt x="14879" y="995"/>
                  <a:pt x="12357" y="0"/>
                  <a:pt x="9840" y="0"/>
                </a:cubicBezTo>
                <a:close/>
                <a:moveTo>
                  <a:pt x="7896" y="6164"/>
                </a:moveTo>
                <a:cubicBezTo>
                  <a:pt x="8164" y="6164"/>
                  <a:pt x="8395" y="6265"/>
                  <a:pt x="8586" y="6468"/>
                </a:cubicBezTo>
                <a:cubicBezTo>
                  <a:pt x="8778" y="6670"/>
                  <a:pt x="8877" y="6907"/>
                  <a:pt x="8877" y="7191"/>
                </a:cubicBezTo>
                <a:lnTo>
                  <a:pt x="8877" y="8694"/>
                </a:lnTo>
                <a:lnTo>
                  <a:pt x="11639" y="8694"/>
                </a:lnTo>
                <a:cubicBezTo>
                  <a:pt x="11890" y="8694"/>
                  <a:pt x="12113" y="8792"/>
                  <a:pt x="12293" y="8979"/>
                </a:cubicBezTo>
                <a:cubicBezTo>
                  <a:pt x="12472" y="9167"/>
                  <a:pt x="12565" y="9382"/>
                  <a:pt x="12565" y="9645"/>
                </a:cubicBezTo>
                <a:cubicBezTo>
                  <a:pt x="12566" y="9908"/>
                  <a:pt x="12472" y="10141"/>
                  <a:pt x="12293" y="10330"/>
                </a:cubicBezTo>
                <a:cubicBezTo>
                  <a:pt x="12114" y="10517"/>
                  <a:pt x="11889" y="10597"/>
                  <a:pt x="11639" y="10597"/>
                </a:cubicBezTo>
                <a:lnTo>
                  <a:pt x="8877" y="10597"/>
                </a:lnTo>
                <a:lnTo>
                  <a:pt x="8877" y="11338"/>
                </a:lnTo>
                <a:cubicBezTo>
                  <a:pt x="8877" y="11624"/>
                  <a:pt x="8959" y="11862"/>
                  <a:pt x="9150" y="12061"/>
                </a:cubicBezTo>
                <a:cubicBezTo>
                  <a:pt x="9339" y="12260"/>
                  <a:pt x="9569" y="12347"/>
                  <a:pt x="9840" y="12347"/>
                </a:cubicBezTo>
                <a:lnTo>
                  <a:pt x="11784" y="12347"/>
                </a:lnTo>
                <a:cubicBezTo>
                  <a:pt x="12055" y="12347"/>
                  <a:pt x="12300" y="12467"/>
                  <a:pt x="12493" y="12670"/>
                </a:cubicBezTo>
                <a:cubicBezTo>
                  <a:pt x="12686" y="12873"/>
                  <a:pt x="12784" y="13110"/>
                  <a:pt x="12784" y="13393"/>
                </a:cubicBezTo>
                <a:cubicBezTo>
                  <a:pt x="12783" y="13677"/>
                  <a:pt x="12686" y="13914"/>
                  <a:pt x="12493" y="14116"/>
                </a:cubicBezTo>
                <a:cubicBezTo>
                  <a:pt x="12300" y="14319"/>
                  <a:pt x="12055" y="14420"/>
                  <a:pt x="11784" y="14420"/>
                </a:cubicBezTo>
                <a:lnTo>
                  <a:pt x="9840" y="14420"/>
                </a:lnTo>
                <a:cubicBezTo>
                  <a:pt x="9028" y="14420"/>
                  <a:pt x="8345" y="14131"/>
                  <a:pt x="7769" y="13526"/>
                </a:cubicBezTo>
                <a:cubicBezTo>
                  <a:pt x="7193" y="12922"/>
                  <a:pt x="6896" y="12191"/>
                  <a:pt x="6896" y="11338"/>
                </a:cubicBezTo>
                <a:lnTo>
                  <a:pt x="6896" y="7191"/>
                </a:lnTo>
                <a:cubicBezTo>
                  <a:pt x="6896" y="6900"/>
                  <a:pt x="6996" y="6648"/>
                  <a:pt x="7187" y="6449"/>
                </a:cubicBezTo>
                <a:cubicBezTo>
                  <a:pt x="7379" y="6251"/>
                  <a:pt x="7620" y="6164"/>
                  <a:pt x="7896" y="6164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28" name="Shape 148"/>
          <p:cNvSpPr/>
          <p:nvPr userDrawn="1"/>
        </p:nvSpPr>
        <p:spPr>
          <a:xfrm>
            <a:off x="8322409" y="4882604"/>
            <a:ext cx="214552" cy="161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0" y="0"/>
                </a:moveTo>
                <a:cubicBezTo>
                  <a:pt x="7323" y="0"/>
                  <a:pt x="4802" y="995"/>
                  <a:pt x="2881" y="3006"/>
                </a:cubicBezTo>
                <a:cubicBezTo>
                  <a:pt x="-960" y="7028"/>
                  <a:pt x="-960" y="13557"/>
                  <a:pt x="2881" y="17578"/>
                </a:cubicBezTo>
                <a:cubicBezTo>
                  <a:pt x="6722" y="21600"/>
                  <a:pt x="12958" y="21600"/>
                  <a:pt x="16799" y="17578"/>
                </a:cubicBezTo>
                <a:cubicBezTo>
                  <a:pt x="20640" y="13557"/>
                  <a:pt x="20640" y="7027"/>
                  <a:pt x="16799" y="3006"/>
                </a:cubicBezTo>
                <a:cubicBezTo>
                  <a:pt x="14878" y="995"/>
                  <a:pt x="12357" y="0"/>
                  <a:pt x="9840" y="0"/>
                </a:cubicBezTo>
                <a:close/>
                <a:moveTo>
                  <a:pt x="10621" y="5498"/>
                </a:moveTo>
                <a:lnTo>
                  <a:pt x="12148" y="5498"/>
                </a:lnTo>
                <a:lnTo>
                  <a:pt x="12148" y="7229"/>
                </a:lnTo>
                <a:lnTo>
                  <a:pt x="11039" y="7229"/>
                </a:lnTo>
                <a:cubicBezTo>
                  <a:pt x="10931" y="7229"/>
                  <a:pt x="10823" y="7278"/>
                  <a:pt x="10730" y="7362"/>
                </a:cubicBezTo>
                <a:cubicBezTo>
                  <a:pt x="10640" y="7448"/>
                  <a:pt x="10585" y="7516"/>
                  <a:pt x="10585" y="7591"/>
                </a:cubicBezTo>
                <a:lnTo>
                  <a:pt x="10585" y="8675"/>
                </a:lnTo>
                <a:lnTo>
                  <a:pt x="12148" y="8675"/>
                </a:lnTo>
                <a:cubicBezTo>
                  <a:pt x="12132" y="8886"/>
                  <a:pt x="12112" y="9085"/>
                  <a:pt x="12093" y="9284"/>
                </a:cubicBezTo>
                <a:lnTo>
                  <a:pt x="12020" y="9797"/>
                </a:lnTo>
                <a:cubicBezTo>
                  <a:pt x="11995" y="9974"/>
                  <a:pt x="11971" y="10142"/>
                  <a:pt x="11948" y="10292"/>
                </a:cubicBezTo>
                <a:lnTo>
                  <a:pt x="10585" y="10292"/>
                </a:lnTo>
                <a:lnTo>
                  <a:pt x="10585" y="15086"/>
                </a:lnTo>
                <a:lnTo>
                  <a:pt x="8532" y="15086"/>
                </a:lnTo>
                <a:lnTo>
                  <a:pt x="8532" y="10292"/>
                </a:lnTo>
                <a:lnTo>
                  <a:pt x="7532" y="10292"/>
                </a:lnTo>
                <a:lnTo>
                  <a:pt x="7532" y="8675"/>
                </a:lnTo>
                <a:lnTo>
                  <a:pt x="8532" y="8675"/>
                </a:lnTo>
                <a:cubicBezTo>
                  <a:pt x="8532" y="8675"/>
                  <a:pt x="8532" y="7343"/>
                  <a:pt x="8532" y="7343"/>
                </a:cubicBezTo>
                <a:cubicBezTo>
                  <a:pt x="8532" y="7284"/>
                  <a:pt x="8551" y="7161"/>
                  <a:pt x="8568" y="6963"/>
                </a:cubicBezTo>
                <a:cubicBezTo>
                  <a:pt x="8584" y="6767"/>
                  <a:pt x="8640" y="6552"/>
                  <a:pt x="8768" y="6335"/>
                </a:cubicBezTo>
                <a:cubicBezTo>
                  <a:pt x="8895" y="6118"/>
                  <a:pt x="9118" y="5936"/>
                  <a:pt x="9404" y="5764"/>
                </a:cubicBezTo>
                <a:cubicBezTo>
                  <a:pt x="9688" y="5595"/>
                  <a:pt x="10084" y="5498"/>
                  <a:pt x="10621" y="5498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pic>
        <p:nvPicPr>
          <p:cNvPr id="34" name="Picture Placeholder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89" t="8195" r="-11077" b="6494"/>
          <a:stretch/>
        </p:blipFill>
        <p:spPr>
          <a:xfrm>
            <a:off x="313791" y="4768751"/>
            <a:ext cx="507807" cy="371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667877109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ted states social media ne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4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9144000" cy="1262063"/>
          </a:xfrm>
        </p:spPr>
        <p:txBody>
          <a:bodyPr vert="horz"/>
          <a:lstStyle>
            <a:lvl1pPr>
              <a:defRPr>
                <a:solidFill>
                  <a:srgbClr val="B5BABE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1" name="Shape 432"/>
          <p:cNvSpPr>
            <a:spLocks noGrp="1"/>
          </p:cNvSpPr>
          <p:nvPr>
            <p:ph type="title"/>
          </p:nvPr>
        </p:nvSpPr>
        <p:spPr>
          <a:xfrm>
            <a:off x="666751" y="44910"/>
            <a:ext cx="7810500" cy="1235507"/>
          </a:xfrm>
          <a:prstGeom prst="rect">
            <a:avLst/>
          </a:prstGeom>
        </p:spPr>
        <p:txBody>
          <a:bodyPr anchor="t"/>
          <a:lstStyle>
            <a:lvl1pPr>
              <a:defRPr sz="2813">
                <a:solidFill>
                  <a:srgbClr val="4F5D68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" name="Shape 433"/>
          <p:cNvSpPr>
            <a:spLocks noGrp="1"/>
          </p:cNvSpPr>
          <p:nvPr>
            <p:ph type="body" sz="quarter" idx="1"/>
          </p:nvPr>
        </p:nvSpPr>
        <p:spPr>
          <a:xfrm>
            <a:off x="666751" y="930169"/>
            <a:ext cx="7810500" cy="59531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indent="64294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indent="128588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indent="192881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indent="257175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3" name="Shape 434"/>
          <p:cNvSpPr>
            <a:spLocks noGrp="1"/>
          </p:cNvSpPr>
          <p:nvPr>
            <p:ph type="sldNum" sz="quarter" idx="2"/>
          </p:nvPr>
        </p:nvSpPr>
        <p:spPr>
          <a:xfrm>
            <a:off x="8647753" y="385221"/>
            <a:ext cx="190758" cy="189219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44" name="Group 43"/>
          <p:cNvGrpSpPr/>
          <p:nvPr userDrawn="1"/>
        </p:nvGrpSpPr>
        <p:grpSpPr>
          <a:xfrm>
            <a:off x="4376091" y="1100251"/>
            <a:ext cx="427403" cy="76663"/>
            <a:chOff x="2330376" y="2927097"/>
            <a:chExt cx="240835" cy="76663"/>
          </a:xfrm>
        </p:grpSpPr>
        <p:sp>
          <p:nvSpPr>
            <p:cNvPr id="45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46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47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48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49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  <p:sp>
        <p:nvSpPr>
          <p:cNvPr id="25" name="Shape 146"/>
          <p:cNvSpPr/>
          <p:nvPr userDrawn="1"/>
        </p:nvSpPr>
        <p:spPr>
          <a:xfrm>
            <a:off x="8686260" y="4882604"/>
            <a:ext cx="214353" cy="161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0595" extrusionOk="0">
                <a:moveTo>
                  <a:pt x="9848" y="0"/>
                </a:moveTo>
                <a:cubicBezTo>
                  <a:pt x="7329" y="0"/>
                  <a:pt x="4805" y="995"/>
                  <a:pt x="2883" y="3006"/>
                </a:cubicBezTo>
                <a:cubicBezTo>
                  <a:pt x="-961" y="7028"/>
                  <a:pt x="-961" y="13557"/>
                  <a:pt x="2883" y="17578"/>
                </a:cubicBezTo>
                <a:cubicBezTo>
                  <a:pt x="6728" y="21600"/>
                  <a:pt x="12951" y="21600"/>
                  <a:pt x="16795" y="17578"/>
                </a:cubicBezTo>
                <a:cubicBezTo>
                  <a:pt x="20639" y="13557"/>
                  <a:pt x="20639" y="7027"/>
                  <a:pt x="16795" y="3006"/>
                </a:cubicBezTo>
                <a:cubicBezTo>
                  <a:pt x="14873" y="995"/>
                  <a:pt x="12367" y="0"/>
                  <a:pt x="9848" y="0"/>
                </a:cubicBezTo>
                <a:close/>
                <a:moveTo>
                  <a:pt x="6884" y="5498"/>
                </a:moveTo>
                <a:cubicBezTo>
                  <a:pt x="7520" y="5498"/>
                  <a:pt x="7907" y="5961"/>
                  <a:pt x="7921" y="6544"/>
                </a:cubicBezTo>
                <a:cubicBezTo>
                  <a:pt x="7921" y="7115"/>
                  <a:pt x="7510" y="7572"/>
                  <a:pt x="6848" y="7572"/>
                </a:cubicBezTo>
                <a:cubicBezTo>
                  <a:pt x="6225" y="7572"/>
                  <a:pt x="5829" y="7115"/>
                  <a:pt x="5829" y="6544"/>
                </a:cubicBezTo>
                <a:cubicBezTo>
                  <a:pt x="5829" y="5961"/>
                  <a:pt x="6248" y="5498"/>
                  <a:pt x="6884" y="5498"/>
                </a:cubicBezTo>
                <a:close/>
                <a:moveTo>
                  <a:pt x="12758" y="8295"/>
                </a:moveTo>
                <a:cubicBezTo>
                  <a:pt x="14056" y="8295"/>
                  <a:pt x="15031" y="9193"/>
                  <a:pt x="15031" y="11148"/>
                </a:cubicBezTo>
                <a:lnTo>
                  <a:pt x="15031" y="15086"/>
                </a:lnTo>
                <a:lnTo>
                  <a:pt x="13049" y="15086"/>
                </a:lnTo>
                <a:lnTo>
                  <a:pt x="13049" y="11396"/>
                </a:lnTo>
                <a:cubicBezTo>
                  <a:pt x="13049" y="10540"/>
                  <a:pt x="12763" y="9950"/>
                  <a:pt x="12049" y="9950"/>
                </a:cubicBezTo>
                <a:cubicBezTo>
                  <a:pt x="11504" y="9950"/>
                  <a:pt x="11172" y="10350"/>
                  <a:pt x="11030" y="10730"/>
                </a:cubicBezTo>
                <a:cubicBezTo>
                  <a:pt x="10978" y="10866"/>
                  <a:pt x="10976" y="11054"/>
                  <a:pt x="10976" y="11243"/>
                </a:cubicBezTo>
                <a:lnTo>
                  <a:pt x="10976" y="15086"/>
                </a:lnTo>
                <a:lnTo>
                  <a:pt x="8993" y="15086"/>
                </a:lnTo>
                <a:cubicBezTo>
                  <a:pt x="8993" y="15086"/>
                  <a:pt x="8993" y="10558"/>
                  <a:pt x="8993" y="10558"/>
                </a:cubicBezTo>
                <a:cubicBezTo>
                  <a:pt x="8993" y="9731"/>
                  <a:pt x="8982" y="9044"/>
                  <a:pt x="8957" y="8447"/>
                </a:cubicBezTo>
                <a:lnTo>
                  <a:pt x="10666" y="8447"/>
                </a:lnTo>
                <a:lnTo>
                  <a:pt x="10757" y="9360"/>
                </a:lnTo>
                <a:lnTo>
                  <a:pt x="10794" y="9360"/>
                </a:lnTo>
                <a:cubicBezTo>
                  <a:pt x="11053" y="8926"/>
                  <a:pt x="11693" y="8295"/>
                  <a:pt x="12758" y="8295"/>
                </a:cubicBezTo>
                <a:close/>
                <a:moveTo>
                  <a:pt x="5884" y="8390"/>
                </a:moveTo>
                <a:lnTo>
                  <a:pt x="7848" y="8390"/>
                </a:lnTo>
                <a:lnTo>
                  <a:pt x="7848" y="15010"/>
                </a:lnTo>
                <a:cubicBezTo>
                  <a:pt x="7848" y="15010"/>
                  <a:pt x="5884" y="15010"/>
                  <a:pt x="5884" y="15010"/>
                </a:cubicBezTo>
                <a:lnTo>
                  <a:pt x="5884" y="839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27" name="Shape 147"/>
          <p:cNvSpPr/>
          <p:nvPr userDrawn="1"/>
        </p:nvSpPr>
        <p:spPr>
          <a:xfrm>
            <a:off x="8504323" y="4882604"/>
            <a:ext cx="214552" cy="161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0" y="0"/>
                </a:moveTo>
                <a:cubicBezTo>
                  <a:pt x="7323" y="0"/>
                  <a:pt x="4801" y="995"/>
                  <a:pt x="2881" y="3006"/>
                </a:cubicBezTo>
                <a:cubicBezTo>
                  <a:pt x="-960" y="7028"/>
                  <a:pt x="-960" y="13557"/>
                  <a:pt x="2881" y="17578"/>
                </a:cubicBezTo>
                <a:cubicBezTo>
                  <a:pt x="6722" y="21600"/>
                  <a:pt x="12958" y="21600"/>
                  <a:pt x="16799" y="17578"/>
                </a:cubicBezTo>
                <a:cubicBezTo>
                  <a:pt x="20640" y="13557"/>
                  <a:pt x="20640" y="7027"/>
                  <a:pt x="16799" y="3006"/>
                </a:cubicBezTo>
                <a:cubicBezTo>
                  <a:pt x="14879" y="995"/>
                  <a:pt x="12357" y="0"/>
                  <a:pt x="9840" y="0"/>
                </a:cubicBezTo>
                <a:close/>
                <a:moveTo>
                  <a:pt x="7896" y="6164"/>
                </a:moveTo>
                <a:cubicBezTo>
                  <a:pt x="8164" y="6164"/>
                  <a:pt x="8395" y="6265"/>
                  <a:pt x="8586" y="6468"/>
                </a:cubicBezTo>
                <a:cubicBezTo>
                  <a:pt x="8778" y="6670"/>
                  <a:pt x="8877" y="6907"/>
                  <a:pt x="8877" y="7191"/>
                </a:cubicBezTo>
                <a:lnTo>
                  <a:pt x="8877" y="8694"/>
                </a:lnTo>
                <a:lnTo>
                  <a:pt x="11639" y="8694"/>
                </a:lnTo>
                <a:cubicBezTo>
                  <a:pt x="11890" y="8694"/>
                  <a:pt x="12113" y="8792"/>
                  <a:pt x="12293" y="8979"/>
                </a:cubicBezTo>
                <a:cubicBezTo>
                  <a:pt x="12472" y="9167"/>
                  <a:pt x="12565" y="9382"/>
                  <a:pt x="12565" y="9645"/>
                </a:cubicBezTo>
                <a:cubicBezTo>
                  <a:pt x="12566" y="9908"/>
                  <a:pt x="12472" y="10141"/>
                  <a:pt x="12293" y="10330"/>
                </a:cubicBezTo>
                <a:cubicBezTo>
                  <a:pt x="12114" y="10517"/>
                  <a:pt x="11889" y="10597"/>
                  <a:pt x="11639" y="10597"/>
                </a:cubicBezTo>
                <a:lnTo>
                  <a:pt x="8877" y="10597"/>
                </a:lnTo>
                <a:lnTo>
                  <a:pt x="8877" y="11338"/>
                </a:lnTo>
                <a:cubicBezTo>
                  <a:pt x="8877" y="11624"/>
                  <a:pt x="8959" y="11862"/>
                  <a:pt x="9150" y="12061"/>
                </a:cubicBezTo>
                <a:cubicBezTo>
                  <a:pt x="9339" y="12260"/>
                  <a:pt x="9569" y="12347"/>
                  <a:pt x="9840" y="12347"/>
                </a:cubicBezTo>
                <a:lnTo>
                  <a:pt x="11784" y="12347"/>
                </a:lnTo>
                <a:cubicBezTo>
                  <a:pt x="12055" y="12347"/>
                  <a:pt x="12300" y="12467"/>
                  <a:pt x="12493" y="12670"/>
                </a:cubicBezTo>
                <a:cubicBezTo>
                  <a:pt x="12686" y="12873"/>
                  <a:pt x="12784" y="13110"/>
                  <a:pt x="12784" y="13393"/>
                </a:cubicBezTo>
                <a:cubicBezTo>
                  <a:pt x="12783" y="13677"/>
                  <a:pt x="12686" y="13914"/>
                  <a:pt x="12493" y="14116"/>
                </a:cubicBezTo>
                <a:cubicBezTo>
                  <a:pt x="12300" y="14319"/>
                  <a:pt x="12055" y="14420"/>
                  <a:pt x="11784" y="14420"/>
                </a:cubicBezTo>
                <a:lnTo>
                  <a:pt x="9840" y="14420"/>
                </a:lnTo>
                <a:cubicBezTo>
                  <a:pt x="9028" y="14420"/>
                  <a:pt x="8345" y="14131"/>
                  <a:pt x="7769" y="13526"/>
                </a:cubicBezTo>
                <a:cubicBezTo>
                  <a:pt x="7193" y="12922"/>
                  <a:pt x="6896" y="12191"/>
                  <a:pt x="6896" y="11338"/>
                </a:cubicBezTo>
                <a:lnTo>
                  <a:pt x="6896" y="7191"/>
                </a:lnTo>
                <a:cubicBezTo>
                  <a:pt x="6896" y="6900"/>
                  <a:pt x="6996" y="6648"/>
                  <a:pt x="7187" y="6449"/>
                </a:cubicBezTo>
                <a:cubicBezTo>
                  <a:pt x="7379" y="6251"/>
                  <a:pt x="7620" y="6164"/>
                  <a:pt x="7896" y="6164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28" name="Shape 148"/>
          <p:cNvSpPr/>
          <p:nvPr userDrawn="1"/>
        </p:nvSpPr>
        <p:spPr>
          <a:xfrm>
            <a:off x="8322409" y="4882604"/>
            <a:ext cx="214552" cy="161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0" y="0"/>
                </a:moveTo>
                <a:cubicBezTo>
                  <a:pt x="7323" y="0"/>
                  <a:pt x="4802" y="995"/>
                  <a:pt x="2881" y="3006"/>
                </a:cubicBezTo>
                <a:cubicBezTo>
                  <a:pt x="-960" y="7028"/>
                  <a:pt x="-960" y="13557"/>
                  <a:pt x="2881" y="17578"/>
                </a:cubicBezTo>
                <a:cubicBezTo>
                  <a:pt x="6722" y="21600"/>
                  <a:pt x="12958" y="21600"/>
                  <a:pt x="16799" y="17578"/>
                </a:cubicBezTo>
                <a:cubicBezTo>
                  <a:pt x="20640" y="13557"/>
                  <a:pt x="20640" y="7027"/>
                  <a:pt x="16799" y="3006"/>
                </a:cubicBezTo>
                <a:cubicBezTo>
                  <a:pt x="14878" y="995"/>
                  <a:pt x="12357" y="0"/>
                  <a:pt x="9840" y="0"/>
                </a:cubicBezTo>
                <a:close/>
                <a:moveTo>
                  <a:pt x="10621" y="5498"/>
                </a:moveTo>
                <a:lnTo>
                  <a:pt x="12148" y="5498"/>
                </a:lnTo>
                <a:lnTo>
                  <a:pt x="12148" y="7229"/>
                </a:lnTo>
                <a:lnTo>
                  <a:pt x="11039" y="7229"/>
                </a:lnTo>
                <a:cubicBezTo>
                  <a:pt x="10931" y="7229"/>
                  <a:pt x="10823" y="7278"/>
                  <a:pt x="10730" y="7362"/>
                </a:cubicBezTo>
                <a:cubicBezTo>
                  <a:pt x="10640" y="7448"/>
                  <a:pt x="10585" y="7516"/>
                  <a:pt x="10585" y="7591"/>
                </a:cubicBezTo>
                <a:lnTo>
                  <a:pt x="10585" y="8675"/>
                </a:lnTo>
                <a:lnTo>
                  <a:pt x="12148" y="8675"/>
                </a:lnTo>
                <a:cubicBezTo>
                  <a:pt x="12132" y="8886"/>
                  <a:pt x="12112" y="9085"/>
                  <a:pt x="12093" y="9284"/>
                </a:cubicBezTo>
                <a:lnTo>
                  <a:pt x="12020" y="9797"/>
                </a:lnTo>
                <a:cubicBezTo>
                  <a:pt x="11995" y="9974"/>
                  <a:pt x="11971" y="10142"/>
                  <a:pt x="11948" y="10292"/>
                </a:cubicBezTo>
                <a:lnTo>
                  <a:pt x="10585" y="10292"/>
                </a:lnTo>
                <a:lnTo>
                  <a:pt x="10585" y="15086"/>
                </a:lnTo>
                <a:lnTo>
                  <a:pt x="8532" y="15086"/>
                </a:lnTo>
                <a:lnTo>
                  <a:pt x="8532" y="10292"/>
                </a:lnTo>
                <a:lnTo>
                  <a:pt x="7532" y="10292"/>
                </a:lnTo>
                <a:lnTo>
                  <a:pt x="7532" y="8675"/>
                </a:lnTo>
                <a:lnTo>
                  <a:pt x="8532" y="8675"/>
                </a:lnTo>
                <a:cubicBezTo>
                  <a:pt x="8532" y="8675"/>
                  <a:pt x="8532" y="7343"/>
                  <a:pt x="8532" y="7343"/>
                </a:cubicBezTo>
                <a:cubicBezTo>
                  <a:pt x="8532" y="7284"/>
                  <a:pt x="8551" y="7161"/>
                  <a:pt x="8568" y="6963"/>
                </a:cubicBezTo>
                <a:cubicBezTo>
                  <a:pt x="8584" y="6767"/>
                  <a:pt x="8640" y="6552"/>
                  <a:pt x="8768" y="6335"/>
                </a:cubicBezTo>
                <a:cubicBezTo>
                  <a:pt x="8895" y="6118"/>
                  <a:pt x="9118" y="5936"/>
                  <a:pt x="9404" y="5764"/>
                </a:cubicBezTo>
                <a:cubicBezTo>
                  <a:pt x="9688" y="5595"/>
                  <a:pt x="10084" y="5498"/>
                  <a:pt x="10621" y="5498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29" name="Shape 56"/>
          <p:cNvSpPr/>
          <p:nvPr userDrawn="1"/>
        </p:nvSpPr>
        <p:spPr>
          <a:xfrm>
            <a:off x="4388460" y="4940495"/>
            <a:ext cx="367089" cy="78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4288" tIns="14288" rIns="14288" bIns="14288">
            <a:spAutoFit/>
          </a:bodyPr>
          <a:lstStyle>
            <a:lvl1pPr>
              <a:lnSpc>
                <a:spcPct val="60000"/>
              </a:lnSpc>
              <a:defRPr sz="1800">
                <a:solidFill>
                  <a:srgbClr val="4F5D6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n-US" sz="506" dirty="0"/>
              <a:t>www.ibf.org</a:t>
            </a:r>
            <a:endParaRPr sz="506" dirty="0"/>
          </a:p>
        </p:txBody>
      </p:sp>
      <p:sp>
        <p:nvSpPr>
          <p:cNvPr id="37" name="Shape 57"/>
          <p:cNvSpPr/>
          <p:nvPr userDrawn="1"/>
        </p:nvSpPr>
        <p:spPr>
          <a:xfrm>
            <a:off x="3280806" y="4825032"/>
            <a:ext cx="2582439" cy="85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4288" tIns="14288" rIns="14288" bIns="14288">
            <a:spAutoFit/>
          </a:bodyPr>
          <a:lstStyle>
            <a:lvl1pPr>
              <a:lnSpc>
                <a:spcPct val="60000"/>
              </a:lnSpc>
              <a:defRPr sz="2000">
                <a:solidFill>
                  <a:srgbClr val="4F5D68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rPr lang="en-US" sz="563" dirty="0"/>
              <a:t>© 2025 Institute of Business Forecasting &amp; Planning (IBF) | All Rights Reserved.</a:t>
            </a:r>
            <a:endParaRPr sz="563" dirty="0"/>
          </a:p>
        </p:txBody>
      </p:sp>
      <p:pic>
        <p:nvPicPr>
          <p:cNvPr id="38" name="Picture Placeholder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89" t="8195" r="-11077" b="6494"/>
          <a:stretch/>
        </p:blipFill>
        <p:spPr>
          <a:xfrm>
            <a:off x="313791" y="4768751"/>
            <a:ext cx="507807" cy="371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205144873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stralia then &amp; now popul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0" y="2254250"/>
            <a:ext cx="9144000" cy="2471738"/>
          </a:xfrm>
        </p:spPr>
        <p:txBody>
          <a:bodyPr vert="horz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0" name="Shape 38"/>
          <p:cNvSpPr>
            <a:spLocks noGrp="1"/>
          </p:cNvSpPr>
          <p:nvPr>
            <p:ph type="title"/>
          </p:nvPr>
        </p:nvSpPr>
        <p:spPr>
          <a:xfrm>
            <a:off x="666751" y="144923"/>
            <a:ext cx="7810500" cy="680620"/>
          </a:xfrm>
          <a:prstGeom prst="rect">
            <a:avLst/>
          </a:prstGeom>
        </p:spPr>
        <p:txBody>
          <a:bodyPr anchor="t"/>
          <a:lstStyle>
            <a:lvl1pPr>
              <a:defRPr sz="2813">
                <a:solidFill>
                  <a:srgbClr val="4F5D68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Shape 39"/>
          <p:cNvSpPr>
            <a:spLocks noGrp="1"/>
          </p:cNvSpPr>
          <p:nvPr>
            <p:ph type="body" sz="quarter" idx="1"/>
          </p:nvPr>
        </p:nvSpPr>
        <p:spPr>
          <a:xfrm>
            <a:off x="666751" y="641758"/>
            <a:ext cx="7810500" cy="59531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indent="64294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indent="128588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indent="192881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indent="257175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2" name="Shape 40"/>
          <p:cNvSpPr>
            <a:spLocks noGrp="1"/>
          </p:cNvSpPr>
          <p:nvPr>
            <p:ph type="sldNum" sz="quarter" idx="2"/>
          </p:nvPr>
        </p:nvSpPr>
        <p:spPr>
          <a:xfrm>
            <a:off x="8647753" y="385221"/>
            <a:ext cx="190758" cy="189219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4376091" y="816834"/>
            <a:ext cx="427403" cy="76663"/>
            <a:chOff x="2330376" y="2927097"/>
            <a:chExt cx="240835" cy="76663"/>
          </a:xfrm>
        </p:grpSpPr>
        <p:sp>
          <p:nvSpPr>
            <p:cNvPr id="31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2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3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4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5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  <p:sp>
        <p:nvSpPr>
          <p:cNvPr id="27" name="Shape 146"/>
          <p:cNvSpPr/>
          <p:nvPr userDrawn="1"/>
        </p:nvSpPr>
        <p:spPr>
          <a:xfrm>
            <a:off x="8686260" y="4882604"/>
            <a:ext cx="214353" cy="161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0595" extrusionOk="0">
                <a:moveTo>
                  <a:pt x="9848" y="0"/>
                </a:moveTo>
                <a:cubicBezTo>
                  <a:pt x="7329" y="0"/>
                  <a:pt x="4805" y="995"/>
                  <a:pt x="2883" y="3006"/>
                </a:cubicBezTo>
                <a:cubicBezTo>
                  <a:pt x="-961" y="7028"/>
                  <a:pt x="-961" y="13557"/>
                  <a:pt x="2883" y="17578"/>
                </a:cubicBezTo>
                <a:cubicBezTo>
                  <a:pt x="6728" y="21600"/>
                  <a:pt x="12951" y="21600"/>
                  <a:pt x="16795" y="17578"/>
                </a:cubicBezTo>
                <a:cubicBezTo>
                  <a:pt x="20639" y="13557"/>
                  <a:pt x="20639" y="7027"/>
                  <a:pt x="16795" y="3006"/>
                </a:cubicBezTo>
                <a:cubicBezTo>
                  <a:pt x="14873" y="995"/>
                  <a:pt x="12367" y="0"/>
                  <a:pt x="9848" y="0"/>
                </a:cubicBezTo>
                <a:close/>
                <a:moveTo>
                  <a:pt x="6884" y="5498"/>
                </a:moveTo>
                <a:cubicBezTo>
                  <a:pt x="7520" y="5498"/>
                  <a:pt x="7907" y="5961"/>
                  <a:pt x="7921" y="6544"/>
                </a:cubicBezTo>
                <a:cubicBezTo>
                  <a:pt x="7921" y="7115"/>
                  <a:pt x="7510" y="7572"/>
                  <a:pt x="6848" y="7572"/>
                </a:cubicBezTo>
                <a:cubicBezTo>
                  <a:pt x="6225" y="7572"/>
                  <a:pt x="5829" y="7115"/>
                  <a:pt x="5829" y="6544"/>
                </a:cubicBezTo>
                <a:cubicBezTo>
                  <a:pt x="5829" y="5961"/>
                  <a:pt x="6248" y="5498"/>
                  <a:pt x="6884" y="5498"/>
                </a:cubicBezTo>
                <a:close/>
                <a:moveTo>
                  <a:pt x="12758" y="8295"/>
                </a:moveTo>
                <a:cubicBezTo>
                  <a:pt x="14056" y="8295"/>
                  <a:pt x="15031" y="9193"/>
                  <a:pt x="15031" y="11148"/>
                </a:cubicBezTo>
                <a:lnTo>
                  <a:pt x="15031" y="15086"/>
                </a:lnTo>
                <a:lnTo>
                  <a:pt x="13049" y="15086"/>
                </a:lnTo>
                <a:lnTo>
                  <a:pt x="13049" y="11396"/>
                </a:lnTo>
                <a:cubicBezTo>
                  <a:pt x="13049" y="10540"/>
                  <a:pt x="12763" y="9950"/>
                  <a:pt x="12049" y="9950"/>
                </a:cubicBezTo>
                <a:cubicBezTo>
                  <a:pt x="11504" y="9950"/>
                  <a:pt x="11172" y="10350"/>
                  <a:pt x="11030" y="10730"/>
                </a:cubicBezTo>
                <a:cubicBezTo>
                  <a:pt x="10978" y="10866"/>
                  <a:pt x="10976" y="11054"/>
                  <a:pt x="10976" y="11243"/>
                </a:cubicBezTo>
                <a:lnTo>
                  <a:pt x="10976" y="15086"/>
                </a:lnTo>
                <a:lnTo>
                  <a:pt x="8993" y="15086"/>
                </a:lnTo>
                <a:cubicBezTo>
                  <a:pt x="8993" y="15086"/>
                  <a:pt x="8993" y="10558"/>
                  <a:pt x="8993" y="10558"/>
                </a:cubicBezTo>
                <a:cubicBezTo>
                  <a:pt x="8993" y="9731"/>
                  <a:pt x="8982" y="9044"/>
                  <a:pt x="8957" y="8447"/>
                </a:cubicBezTo>
                <a:lnTo>
                  <a:pt x="10666" y="8447"/>
                </a:lnTo>
                <a:lnTo>
                  <a:pt x="10757" y="9360"/>
                </a:lnTo>
                <a:lnTo>
                  <a:pt x="10794" y="9360"/>
                </a:lnTo>
                <a:cubicBezTo>
                  <a:pt x="11053" y="8926"/>
                  <a:pt x="11693" y="8295"/>
                  <a:pt x="12758" y="8295"/>
                </a:cubicBezTo>
                <a:close/>
                <a:moveTo>
                  <a:pt x="5884" y="8390"/>
                </a:moveTo>
                <a:lnTo>
                  <a:pt x="7848" y="8390"/>
                </a:lnTo>
                <a:lnTo>
                  <a:pt x="7848" y="15010"/>
                </a:lnTo>
                <a:cubicBezTo>
                  <a:pt x="7848" y="15010"/>
                  <a:pt x="5884" y="15010"/>
                  <a:pt x="5884" y="15010"/>
                </a:cubicBezTo>
                <a:lnTo>
                  <a:pt x="5884" y="839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28" name="Shape 147"/>
          <p:cNvSpPr/>
          <p:nvPr userDrawn="1"/>
        </p:nvSpPr>
        <p:spPr>
          <a:xfrm>
            <a:off x="8504323" y="4882604"/>
            <a:ext cx="214552" cy="161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0" y="0"/>
                </a:moveTo>
                <a:cubicBezTo>
                  <a:pt x="7323" y="0"/>
                  <a:pt x="4801" y="995"/>
                  <a:pt x="2881" y="3006"/>
                </a:cubicBezTo>
                <a:cubicBezTo>
                  <a:pt x="-960" y="7028"/>
                  <a:pt x="-960" y="13557"/>
                  <a:pt x="2881" y="17578"/>
                </a:cubicBezTo>
                <a:cubicBezTo>
                  <a:pt x="6722" y="21600"/>
                  <a:pt x="12958" y="21600"/>
                  <a:pt x="16799" y="17578"/>
                </a:cubicBezTo>
                <a:cubicBezTo>
                  <a:pt x="20640" y="13557"/>
                  <a:pt x="20640" y="7027"/>
                  <a:pt x="16799" y="3006"/>
                </a:cubicBezTo>
                <a:cubicBezTo>
                  <a:pt x="14879" y="995"/>
                  <a:pt x="12357" y="0"/>
                  <a:pt x="9840" y="0"/>
                </a:cubicBezTo>
                <a:close/>
                <a:moveTo>
                  <a:pt x="7896" y="6164"/>
                </a:moveTo>
                <a:cubicBezTo>
                  <a:pt x="8164" y="6164"/>
                  <a:pt x="8395" y="6265"/>
                  <a:pt x="8586" y="6468"/>
                </a:cubicBezTo>
                <a:cubicBezTo>
                  <a:pt x="8778" y="6670"/>
                  <a:pt x="8877" y="6907"/>
                  <a:pt x="8877" y="7191"/>
                </a:cubicBezTo>
                <a:lnTo>
                  <a:pt x="8877" y="8694"/>
                </a:lnTo>
                <a:lnTo>
                  <a:pt x="11639" y="8694"/>
                </a:lnTo>
                <a:cubicBezTo>
                  <a:pt x="11890" y="8694"/>
                  <a:pt x="12113" y="8792"/>
                  <a:pt x="12293" y="8979"/>
                </a:cubicBezTo>
                <a:cubicBezTo>
                  <a:pt x="12472" y="9167"/>
                  <a:pt x="12565" y="9382"/>
                  <a:pt x="12565" y="9645"/>
                </a:cubicBezTo>
                <a:cubicBezTo>
                  <a:pt x="12566" y="9908"/>
                  <a:pt x="12472" y="10141"/>
                  <a:pt x="12293" y="10330"/>
                </a:cubicBezTo>
                <a:cubicBezTo>
                  <a:pt x="12114" y="10517"/>
                  <a:pt x="11889" y="10597"/>
                  <a:pt x="11639" y="10597"/>
                </a:cubicBezTo>
                <a:lnTo>
                  <a:pt x="8877" y="10597"/>
                </a:lnTo>
                <a:lnTo>
                  <a:pt x="8877" y="11338"/>
                </a:lnTo>
                <a:cubicBezTo>
                  <a:pt x="8877" y="11624"/>
                  <a:pt x="8959" y="11862"/>
                  <a:pt x="9150" y="12061"/>
                </a:cubicBezTo>
                <a:cubicBezTo>
                  <a:pt x="9339" y="12260"/>
                  <a:pt x="9569" y="12347"/>
                  <a:pt x="9840" y="12347"/>
                </a:cubicBezTo>
                <a:lnTo>
                  <a:pt x="11784" y="12347"/>
                </a:lnTo>
                <a:cubicBezTo>
                  <a:pt x="12055" y="12347"/>
                  <a:pt x="12300" y="12467"/>
                  <a:pt x="12493" y="12670"/>
                </a:cubicBezTo>
                <a:cubicBezTo>
                  <a:pt x="12686" y="12873"/>
                  <a:pt x="12784" y="13110"/>
                  <a:pt x="12784" y="13393"/>
                </a:cubicBezTo>
                <a:cubicBezTo>
                  <a:pt x="12783" y="13677"/>
                  <a:pt x="12686" y="13914"/>
                  <a:pt x="12493" y="14116"/>
                </a:cubicBezTo>
                <a:cubicBezTo>
                  <a:pt x="12300" y="14319"/>
                  <a:pt x="12055" y="14420"/>
                  <a:pt x="11784" y="14420"/>
                </a:cubicBezTo>
                <a:lnTo>
                  <a:pt x="9840" y="14420"/>
                </a:lnTo>
                <a:cubicBezTo>
                  <a:pt x="9028" y="14420"/>
                  <a:pt x="8345" y="14131"/>
                  <a:pt x="7769" y="13526"/>
                </a:cubicBezTo>
                <a:cubicBezTo>
                  <a:pt x="7193" y="12922"/>
                  <a:pt x="6896" y="12191"/>
                  <a:pt x="6896" y="11338"/>
                </a:cubicBezTo>
                <a:lnTo>
                  <a:pt x="6896" y="7191"/>
                </a:lnTo>
                <a:cubicBezTo>
                  <a:pt x="6896" y="6900"/>
                  <a:pt x="6996" y="6648"/>
                  <a:pt x="7187" y="6449"/>
                </a:cubicBezTo>
                <a:cubicBezTo>
                  <a:pt x="7379" y="6251"/>
                  <a:pt x="7620" y="6164"/>
                  <a:pt x="7896" y="6164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29" name="Shape 148"/>
          <p:cNvSpPr/>
          <p:nvPr userDrawn="1"/>
        </p:nvSpPr>
        <p:spPr>
          <a:xfrm>
            <a:off x="8322409" y="4882604"/>
            <a:ext cx="214552" cy="161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0" y="0"/>
                </a:moveTo>
                <a:cubicBezTo>
                  <a:pt x="7323" y="0"/>
                  <a:pt x="4802" y="995"/>
                  <a:pt x="2881" y="3006"/>
                </a:cubicBezTo>
                <a:cubicBezTo>
                  <a:pt x="-960" y="7028"/>
                  <a:pt x="-960" y="13557"/>
                  <a:pt x="2881" y="17578"/>
                </a:cubicBezTo>
                <a:cubicBezTo>
                  <a:pt x="6722" y="21600"/>
                  <a:pt x="12958" y="21600"/>
                  <a:pt x="16799" y="17578"/>
                </a:cubicBezTo>
                <a:cubicBezTo>
                  <a:pt x="20640" y="13557"/>
                  <a:pt x="20640" y="7027"/>
                  <a:pt x="16799" y="3006"/>
                </a:cubicBezTo>
                <a:cubicBezTo>
                  <a:pt x="14878" y="995"/>
                  <a:pt x="12357" y="0"/>
                  <a:pt x="9840" y="0"/>
                </a:cubicBezTo>
                <a:close/>
                <a:moveTo>
                  <a:pt x="10621" y="5498"/>
                </a:moveTo>
                <a:lnTo>
                  <a:pt x="12148" y="5498"/>
                </a:lnTo>
                <a:lnTo>
                  <a:pt x="12148" y="7229"/>
                </a:lnTo>
                <a:lnTo>
                  <a:pt x="11039" y="7229"/>
                </a:lnTo>
                <a:cubicBezTo>
                  <a:pt x="10931" y="7229"/>
                  <a:pt x="10823" y="7278"/>
                  <a:pt x="10730" y="7362"/>
                </a:cubicBezTo>
                <a:cubicBezTo>
                  <a:pt x="10640" y="7448"/>
                  <a:pt x="10585" y="7516"/>
                  <a:pt x="10585" y="7591"/>
                </a:cubicBezTo>
                <a:lnTo>
                  <a:pt x="10585" y="8675"/>
                </a:lnTo>
                <a:lnTo>
                  <a:pt x="12148" y="8675"/>
                </a:lnTo>
                <a:cubicBezTo>
                  <a:pt x="12132" y="8886"/>
                  <a:pt x="12112" y="9085"/>
                  <a:pt x="12093" y="9284"/>
                </a:cubicBezTo>
                <a:lnTo>
                  <a:pt x="12020" y="9797"/>
                </a:lnTo>
                <a:cubicBezTo>
                  <a:pt x="11995" y="9974"/>
                  <a:pt x="11971" y="10142"/>
                  <a:pt x="11948" y="10292"/>
                </a:cubicBezTo>
                <a:lnTo>
                  <a:pt x="10585" y="10292"/>
                </a:lnTo>
                <a:lnTo>
                  <a:pt x="10585" y="15086"/>
                </a:lnTo>
                <a:lnTo>
                  <a:pt x="8532" y="15086"/>
                </a:lnTo>
                <a:lnTo>
                  <a:pt x="8532" y="10292"/>
                </a:lnTo>
                <a:lnTo>
                  <a:pt x="7532" y="10292"/>
                </a:lnTo>
                <a:lnTo>
                  <a:pt x="7532" y="8675"/>
                </a:lnTo>
                <a:lnTo>
                  <a:pt x="8532" y="8675"/>
                </a:lnTo>
                <a:cubicBezTo>
                  <a:pt x="8532" y="8675"/>
                  <a:pt x="8532" y="7343"/>
                  <a:pt x="8532" y="7343"/>
                </a:cubicBezTo>
                <a:cubicBezTo>
                  <a:pt x="8532" y="7284"/>
                  <a:pt x="8551" y="7161"/>
                  <a:pt x="8568" y="6963"/>
                </a:cubicBezTo>
                <a:cubicBezTo>
                  <a:pt x="8584" y="6767"/>
                  <a:pt x="8640" y="6552"/>
                  <a:pt x="8768" y="6335"/>
                </a:cubicBezTo>
                <a:cubicBezTo>
                  <a:pt x="8895" y="6118"/>
                  <a:pt x="9118" y="5936"/>
                  <a:pt x="9404" y="5764"/>
                </a:cubicBezTo>
                <a:cubicBezTo>
                  <a:pt x="9688" y="5595"/>
                  <a:pt x="10084" y="5498"/>
                  <a:pt x="10621" y="5498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36" name="Shape 56"/>
          <p:cNvSpPr/>
          <p:nvPr userDrawn="1"/>
        </p:nvSpPr>
        <p:spPr>
          <a:xfrm>
            <a:off x="4388460" y="4940495"/>
            <a:ext cx="367089" cy="78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4288" tIns="14288" rIns="14288" bIns="14288">
            <a:spAutoFit/>
          </a:bodyPr>
          <a:lstStyle>
            <a:lvl1pPr>
              <a:lnSpc>
                <a:spcPct val="60000"/>
              </a:lnSpc>
              <a:defRPr sz="1800">
                <a:solidFill>
                  <a:srgbClr val="4F5D6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n-US" sz="506" dirty="0"/>
              <a:t>www.ibf.org</a:t>
            </a:r>
            <a:endParaRPr sz="506" dirty="0"/>
          </a:p>
        </p:txBody>
      </p:sp>
      <p:sp>
        <p:nvSpPr>
          <p:cNvPr id="37" name="Shape 57"/>
          <p:cNvSpPr/>
          <p:nvPr userDrawn="1"/>
        </p:nvSpPr>
        <p:spPr>
          <a:xfrm>
            <a:off x="3280806" y="4825032"/>
            <a:ext cx="2582439" cy="85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4288" tIns="14288" rIns="14288" bIns="14288">
            <a:spAutoFit/>
          </a:bodyPr>
          <a:lstStyle>
            <a:lvl1pPr>
              <a:lnSpc>
                <a:spcPct val="60000"/>
              </a:lnSpc>
              <a:defRPr sz="2000">
                <a:solidFill>
                  <a:srgbClr val="4F5D68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rPr lang="en-US" sz="563" dirty="0"/>
              <a:t>© 2025 Institute of Business Forecasting &amp; Planning (IBF) | All Rights Reserved.</a:t>
            </a:r>
            <a:endParaRPr sz="563" dirty="0"/>
          </a:p>
        </p:txBody>
      </p:sp>
      <p:pic>
        <p:nvPicPr>
          <p:cNvPr id="38" name="Picture Placeholder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89" t="8195" r="-11077" b="6494"/>
          <a:stretch/>
        </p:blipFill>
        <p:spPr>
          <a:xfrm>
            <a:off x="313791" y="4768751"/>
            <a:ext cx="507807" cy="371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40383536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stralia business possibility analysis by st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0" y="1728790"/>
            <a:ext cx="9144000" cy="1666875"/>
          </a:xfrm>
        </p:spPr>
        <p:txBody>
          <a:bodyPr vert="horz"/>
          <a:lstStyle>
            <a:lvl1pPr>
              <a:defRPr>
                <a:solidFill>
                  <a:srgbClr val="B5BABE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0" name="Shape 267"/>
          <p:cNvSpPr>
            <a:spLocks noGrp="1"/>
          </p:cNvSpPr>
          <p:nvPr>
            <p:ph type="title"/>
          </p:nvPr>
        </p:nvSpPr>
        <p:spPr>
          <a:xfrm>
            <a:off x="480947" y="1853360"/>
            <a:ext cx="7810500" cy="680620"/>
          </a:xfrm>
          <a:prstGeom prst="rect">
            <a:avLst/>
          </a:prstGeom>
        </p:spPr>
        <p:txBody>
          <a:bodyPr anchor="t"/>
          <a:lstStyle>
            <a:lvl1pPr algn="l">
              <a:defRPr sz="2813">
                <a:solidFill>
                  <a:srgbClr val="4F5D68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Shape 268"/>
          <p:cNvSpPr>
            <a:spLocks noGrp="1"/>
          </p:cNvSpPr>
          <p:nvPr>
            <p:ph type="body" sz="quarter" idx="1"/>
          </p:nvPr>
        </p:nvSpPr>
        <p:spPr>
          <a:xfrm>
            <a:off x="480947" y="2991473"/>
            <a:ext cx="7810500" cy="59531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indent="64294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indent="128588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indent="192881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indent="257175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7" name="Shape 282"/>
          <p:cNvSpPr>
            <a:spLocks noGrp="1"/>
          </p:cNvSpPr>
          <p:nvPr>
            <p:ph type="sldNum" sz="quarter" idx="2"/>
          </p:nvPr>
        </p:nvSpPr>
        <p:spPr>
          <a:xfrm>
            <a:off x="8647753" y="385221"/>
            <a:ext cx="190758" cy="189219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554059" y="3167157"/>
            <a:ext cx="427403" cy="76663"/>
            <a:chOff x="2330376" y="2927097"/>
            <a:chExt cx="240835" cy="76663"/>
          </a:xfrm>
        </p:grpSpPr>
        <p:sp>
          <p:nvSpPr>
            <p:cNvPr id="36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7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8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9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40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  <p:sp>
        <p:nvSpPr>
          <p:cNvPr id="23" name="Shape 146"/>
          <p:cNvSpPr/>
          <p:nvPr userDrawn="1"/>
        </p:nvSpPr>
        <p:spPr>
          <a:xfrm>
            <a:off x="8686260" y="4882604"/>
            <a:ext cx="214353" cy="161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0595" extrusionOk="0">
                <a:moveTo>
                  <a:pt x="9848" y="0"/>
                </a:moveTo>
                <a:cubicBezTo>
                  <a:pt x="7329" y="0"/>
                  <a:pt x="4805" y="995"/>
                  <a:pt x="2883" y="3006"/>
                </a:cubicBezTo>
                <a:cubicBezTo>
                  <a:pt x="-961" y="7028"/>
                  <a:pt x="-961" y="13557"/>
                  <a:pt x="2883" y="17578"/>
                </a:cubicBezTo>
                <a:cubicBezTo>
                  <a:pt x="6728" y="21600"/>
                  <a:pt x="12951" y="21600"/>
                  <a:pt x="16795" y="17578"/>
                </a:cubicBezTo>
                <a:cubicBezTo>
                  <a:pt x="20639" y="13557"/>
                  <a:pt x="20639" y="7027"/>
                  <a:pt x="16795" y="3006"/>
                </a:cubicBezTo>
                <a:cubicBezTo>
                  <a:pt x="14873" y="995"/>
                  <a:pt x="12367" y="0"/>
                  <a:pt x="9848" y="0"/>
                </a:cubicBezTo>
                <a:close/>
                <a:moveTo>
                  <a:pt x="6884" y="5498"/>
                </a:moveTo>
                <a:cubicBezTo>
                  <a:pt x="7520" y="5498"/>
                  <a:pt x="7907" y="5961"/>
                  <a:pt x="7921" y="6544"/>
                </a:cubicBezTo>
                <a:cubicBezTo>
                  <a:pt x="7921" y="7115"/>
                  <a:pt x="7510" y="7572"/>
                  <a:pt x="6848" y="7572"/>
                </a:cubicBezTo>
                <a:cubicBezTo>
                  <a:pt x="6225" y="7572"/>
                  <a:pt x="5829" y="7115"/>
                  <a:pt x="5829" y="6544"/>
                </a:cubicBezTo>
                <a:cubicBezTo>
                  <a:pt x="5829" y="5961"/>
                  <a:pt x="6248" y="5498"/>
                  <a:pt x="6884" y="5498"/>
                </a:cubicBezTo>
                <a:close/>
                <a:moveTo>
                  <a:pt x="12758" y="8295"/>
                </a:moveTo>
                <a:cubicBezTo>
                  <a:pt x="14056" y="8295"/>
                  <a:pt x="15031" y="9193"/>
                  <a:pt x="15031" y="11148"/>
                </a:cubicBezTo>
                <a:lnTo>
                  <a:pt x="15031" y="15086"/>
                </a:lnTo>
                <a:lnTo>
                  <a:pt x="13049" y="15086"/>
                </a:lnTo>
                <a:lnTo>
                  <a:pt x="13049" y="11396"/>
                </a:lnTo>
                <a:cubicBezTo>
                  <a:pt x="13049" y="10540"/>
                  <a:pt x="12763" y="9950"/>
                  <a:pt x="12049" y="9950"/>
                </a:cubicBezTo>
                <a:cubicBezTo>
                  <a:pt x="11504" y="9950"/>
                  <a:pt x="11172" y="10350"/>
                  <a:pt x="11030" y="10730"/>
                </a:cubicBezTo>
                <a:cubicBezTo>
                  <a:pt x="10978" y="10866"/>
                  <a:pt x="10976" y="11054"/>
                  <a:pt x="10976" y="11243"/>
                </a:cubicBezTo>
                <a:lnTo>
                  <a:pt x="10976" y="15086"/>
                </a:lnTo>
                <a:lnTo>
                  <a:pt x="8993" y="15086"/>
                </a:lnTo>
                <a:cubicBezTo>
                  <a:pt x="8993" y="15086"/>
                  <a:pt x="8993" y="10558"/>
                  <a:pt x="8993" y="10558"/>
                </a:cubicBezTo>
                <a:cubicBezTo>
                  <a:pt x="8993" y="9731"/>
                  <a:pt x="8982" y="9044"/>
                  <a:pt x="8957" y="8447"/>
                </a:cubicBezTo>
                <a:lnTo>
                  <a:pt x="10666" y="8447"/>
                </a:lnTo>
                <a:lnTo>
                  <a:pt x="10757" y="9360"/>
                </a:lnTo>
                <a:lnTo>
                  <a:pt x="10794" y="9360"/>
                </a:lnTo>
                <a:cubicBezTo>
                  <a:pt x="11053" y="8926"/>
                  <a:pt x="11693" y="8295"/>
                  <a:pt x="12758" y="8295"/>
                </a:cubicBezTo>
                <a:close/>
                <a:moveTo>
                  <a:pt x="5884" y="8390"/>
                </a:moveTo>
                <a:lnTo>
                  <a:pt x="7848" y="8390"/>
                </a:lnTo>
                <a:lnTo>
                  <a:pt x="7848" y="15010"/>
                </a:lnTo>
                <a:cubicBezTo>
                  <a:pt x="7848" y="15010"/>
                  <a:pt x="5884" y="15010"/>
                  <a:pt x="5884" y="15010"/>
                </a:cubicBezTo>
                <a:lnTo>
                  <a:pt x="5884" y="839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26" name="Shape 147"/>
          <p:cNvSpPr/>
          <p:nvPr userDrawn="1"/>
        </p:nvSpPr>
        <p:spPr>
          <a:xfrm>
            <a:off x="8504323" y="4882604"/>
            <a:ext cx="214552" cy="161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0" y="0"/>
                </a:moveTo>
                <a:cubicBezTo>
                  <a:pt x="7323" y="0"/>
                  <a:pt x="4801" y="995"/>
                  <a:pt x="2881" y="3006"/>
                </a:cubicBezTo>
                <a:cubicBezTo>
                  <a:pt x="-960" y="7028"/>
                  <a:pt x="-960" y="13557"/>
                  <a:pt x="2881" y="17578"/>
                </a:cubicBezTo>
                <a:cubicBezTo>
                  <a:pt x="6722" y="21600"/>
                  <a:pt x="12958" y="21600"/>
                  <a:pt x="16799" y="17578"/>
                </a:cubicBezTo>
                <a:cubicBezTo>
                  <a:pt x="20640" y="13557"/>
                  <a:pt x="20640" y="7027"/>
                  <a:pt x="16799" y="3006"/>
                </a:cubicBezTo>
                <a:cubicBezTo>
                  <a:pt x="14879" y="995"/>
                  <a:pt x="12357" y="0"/>
                  <a:pt x="9840" y="0"/>
                </a:cubicBezTo>
                <a:close/>
                <a:moveTo>
                  <a:pt x="7896" y="6164"/>
                </a:moveTo>
                <a:cubicBezTo>
                  <a:pt x="8164" y="6164"/>
                  <a:pt x="8395" y="6265"/>
                  <a:pt x="8586" y="6468"/>
                </a:cubicBezTo>
                <a:cubicBezTo>
                  <a:pt x="8778" y="6670"/>
                  <a:pt x="8877" y="6907"/>
                  <a:pt x="8877" y="7191"/>
                </a:cubicBezTo>
                <a:lnTo>
                  <a:pt x="8877" y="8694"/>
                </a:lnTo>
                <a:lnTo>
                  <a:pt x="11639" y="8694"/>
                </a:lnTo>
                <a:cubicBezTo>
                  <a:pt x="11890" y="8694"/>
                  <a:pt x="12113" y="8792"/>
                  <a:pt x="12293" y="8979"/>
                </a:cubicBezTo>
                <a:cubicBezTo>
                  <a:pt x="12472" y="9167"/>
                  <a:pt x="12565" y="9382"/>
                  <a:pt x="12565" y="9645"/>
                </a:cubicBezTo>
                <a:cubicBezTo>
                  <a:pt x="12566" y="9908"/>
                  <a:pt x="12472" y="10141"/>
                  <a:pt x="12293" y="10330"/>
                </a:cubicBezTo>
                <a:cubicBezTo>
                  <a:pt x="12114" y="10517"/>
                  <a:pt x="11889" y="10597"/>
                  <a:pt x="11639" y="10597"/>
                </a:cubicBezTo>
                <a:lnTo>
                  <a:pt x="8877" y="10597"/>
                </a:lnTo>
                <a:lnTo>
                  <a:pt x="8877" y="11338"/>
                </a:lnTo>
                <a:cubicBezTo>
                  <a:pt x="8877" y="11624"/>
                  <a:pt x="8959" y="11862"/>
                  <a:pt x="9150" y="12061"/>
                </a:cubicBezTo>
                <a:cubicBezTo>
                  <a:pt x="9339" y="12260"/>
                  <a:pt x="9569" y="12347"/>
                  <a:pt x="9840" y="12347"/>
                </a:cubicBezTo>
                <a:lnTo>
                  <a:pt x="11784" y="12347"/>
                </a:lnTo>
                <a:cubicBezTo>
                  <a:pt x="12055" y="12347"/>
                  <a:pt x="12300" y="12467"/>
                  <a:pt x="12493" y="12670"/>
                </a:cubicBezTo>
                <a:cubicBezTo>
                  <a:pt x="12686" y="12873"/>
                  <a:pt x="12784" y="13110"/>
                  <a:pt x="12784" y="13393"/>
                </a:cubicBezTo>
                <a:cubicBezTo>
                  <a:pt x="12783" y="13677"/>
                  <a:pt x="12686" y="13914"/>
                  <a:pt x="12493" y="14116"/>
                </a:cubicBezTo>
                <a:cubicBezTo>
                  <a:pt x="12300" y="14319"/>
                  <a:pt x="12055" y="14420"/>
                  <a:pt x="11784" y="14420"/>
                </a:cubicBezTo>
                <a:lnTo>
                  <a:pt x="9840" y="14420"/>
                </a:lnTo>
                <a:cubicBezTo>
                  <a:pt x="9028" y="14420"/>
                  <a:pt x="8345" y="14131"/>
                  <a:pt x="7769" y="13526"/>
                </a:cubicBezTo>
                <a:cubicBezTo>
                  <a:pt x="7193" y="12922"/>
                  <a:pt x="6896" y="12191"/>
                  <a:pt x="6896" y="11338"/>
                </a:cubicBezTo>
                <a:lnTo>
                  <a:pt x="6896" y="7191"/>
                </a:lnTo>
                <a:cubicBezTo>
                  <a:pt x="6896" y="6900"/>
                  <a:pt x="6996" y="6648"/>
                  <a:pt x="7187" y="6449"/>
                </a:cubicBezTo>
                <a:cubicBezTo>
                  <a:pt x="7379" y="6251"/>
                  <a:pt x="7620" y="6164"/>
                  <a:pt x="7896" y="6164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28" name="Shape 148"/>
          <p:cNvSpPr/>
          <p:nvPr userDrawn="1"/>
        </p:nvSpPr>
        <p:spPr>
          <a:xfrm>
            <a:off x="8322409" y="4882604"/>
            <a:ext cx="214552" cy="161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0" y="0"/>
                </a:moveTo>
                <a:cubicBezTo>
                  <a:pt x="7323" y="0"/>
                  <a:pt x="4802" y="995"/>
                  <a:pt x="2881" y="3006"/>
                </a:cubicBezTo>
                <a:cubicBezTo>
                  <a:pt x="-960" y="7028"/>
                  <a:pt x="-960" y="13557"/>
                  <a:pt x="2881" y="17578"/>
                </a:cubicBezTo>
                <a:cubicBezTo>
                  <a:pt x="6722" y="21600"/>
                  <a:pt x="12958" y="21600"/>
                  <a:pt x="16799" y="17578"/>
                </a:cubicBezTo>
                <a:cubicBezTo>
                  <a:pt x="20640" y="13557"/>
                  <a:pt x="20640" y="7027"/>
                  <a:pt x="16799" y="3006"/>
                </a:cubicBezTo>
                <a:cubicBezTo>
                  <a:pt x="14878" y="995"/>
                  <a:pt x="12357" y="0"/>
                  <a:pt x="9840" y="0"/>
                </a:cubicBezTo>
                <a:close/>
                <a:moveTo>
                  <a:pt x="10621" y="5498"/>
                </a:moveTo>
                <a:lnTo>
                  <a:pt x="12148" y="5498"/>
                </a:lnTo>
                <a:lnTo>
                  <a:pt x="12148" y="7229"/>
                </a:lnTo>
                <a:lnTo>
                  <a:pt x="11039" y="7229"/>
                </a:lnTo>
                <a:cubicBezTo>
                  <a:pt x="10931" y="7229"/>
                  <a:pt x="10823" y="7278"/>
                  <a:pt x="10730" y="7362"/>
                </a:cubicBezTo>
                <a:cubicBezTo>
                  <a:pt x="10640" y="7448"/>
                  <a:pt x="10585" y="7516"/>
                  <a:pt x="10585" y="7591"/>
                </a:cubicBezTo>
                <a:lnTo>
                  <a:pt x="10585" y="8675"/>
                </a:lnTo>
                <a:lnTo>
                  <a:pt x="12148" y="8675"/>
                </a:lnTo>
                <a:cubicBezTo>
                  <a:pt x="12132" y="8886"/>
                  <a:pt x="12112" y="9085"/>
                  <a:pt x="12093" y="9284"/>
                </a:cubicBezTo>
                <a:lnTo>
                  <a:pt x="12020" y="9797"/>
                </a:lnTo>
                <a:cubicBezTo>
                  <a:pt x="11995" y="9974"/>
                  <a:pt x="11971" y="10142"/>
                  <a:pt x="11948" y="10292"/>
                </a:cubicBezTo>
                <a:lnTo>
                  <a:pt x="10585" y="10292"/>
                </a:lnTo>
                <a:lnTo>
                  <a:pt x="10585" y="15086"/>
                </a:lnTo>
                <a:lnTo>
                  <a:pt x="8532" y="15086"/>
                </a:lnTo>
                <a:lnTo>
                  <a:pt x="8532" y="10292"/>
                </a:lnTo>
                <a:lnTo>
                  <a:pt x="7532" y="10292"/>
                </a:lnTo>
                <a:lnTo>
                  <a:pt x="7532" y="8675"/>
                </a:lnTo>
                <a:lnTo>
                  <a:pt x="8532" y="8675"/>
                </a:lnTo>
                <a:cubicBezTo>
                  <a:pt x="8532" y="8675"/>
                  <a:pt x="8532" y="7343"/>
                  <a:pt x="8532" y="7343"/>
                </a:cubicBezTo>
                <a:cubicBezTo>
                  <a:pt x="8532" y="7284"/>
                  <a:pt x="8551" y="7161"/>
                  <a:pt x="8568" y="6963"/>
                </a:cubicBezTo>
                <a:cubicBezTo>
                  <a:pt x="8584" y="6767"/>
                  <a:pt x="8640" y="6552"/>
                  <a:pt x="8768" y="6335"/>
                </a:cubicBezTo>
                <a:cubicBezTo>
                  <a:pt x="8895" y="6118"/>
                  <a:pt x="9118" y="5936"/>
                  <a:pt x="9404" y="5764"/>
                </a:cubicBezTo>
                <a:cubicBezTo>
                  <a:pt x="9688" y="5595"/>
                  <a:pt x="10084" y="5498"/>
                  <a:pt x="10621" y="5498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32" name="Shape 56"/>
          <p:cNvSpPr/>
          <p:nvPr userDrawn="1"/>
        </p:nvSpPr>
        <p:spPr>
          <a:xfrm>
            <a:off x="4388460" y="4940495"/>
            <a:ext cx="367089" cy="78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4288" tIns="14288" rIns="14288" bIns="14288">
            <a:spAutoFit/>
          </a:bodyPr>
          <a:lstStyle>
            <a:lvl1pPr>
              <a:lnSpc>
                <a:spcPct val="60000"/>
              </a:lnSpc>
              <a:defRPr sz="1800">
                <a:solidFill>
                  <a:srgbClr val="4F5D6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n-US" sz="506" dirty="0"/>
              <a:t>www.ibf.org</a:t>
            </a:r>
            <a:endParaRPr sz="506" dirty="0"/>
          </a:p>
        </p:txBody>
      </p:sp>
      <p:sp>
        <p:nvSpPr>
          <p:cNvPr id="33" name="Shape 57"/>
          <p:cNvSpPr/>
          <p:nvPr userDrawn="1"/>
        </p:nvSpPr>
        <p:spPr>
          <a:xfrm>
            <a:off x="3265578" y="4825032"/>
            <a:ext cx="2612896" cy="84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4288" tIns="14288" rIns="14288" bIns="14288">
            <a:spAutoFit/>
          </a:bodyPr>
          <a:lstStyle>
            <a:lvl1pPr>
              <a:lnSpc>
                <a:spcPct val="60000"/>
              </a:lnSpc>
              <a:defRPr sz="2000">
                <a:solidFill>
                  <a:srgbClr val="4F5D68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rPr lang="en-US" sz="563" dirty="0"/>
              <a:t>© 2017 Institute of Business Forecasting &amp; Planning (IBF) | All Rights Reserved.</a:t>
            </a:r>
            <a:endParaRPr sz="563" dirty="0"/>
          </a:p>
        </p:txBody>
      </p:sp>
      <p:pic>
        <p:nvPicPr>
          <p:cNvPr id="34" name="Picture Placeholder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89" t="8195" r="-11077" b="6494"/>
          <a:stretch/>
        </p:blipFill>
        <p:spPr>
          <a:xfrm>
            <a:off x="313791" y="4768751"/>
            <a:ext cx="507807" cy="371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4023547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ia map analy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0" y="-9525"/>
            <a:ext cx="4579939" cy="4735513"/>
          </a:xfrm>
        </p:spPr>
        <p:txBody>
          <a:bodyPr vert="horz"/>
          <a:lstStyle>
            <a:lvl1pPr>
              <a:defRPr>
                <a:solidFill>
                  <a:srgbClr val="B5BABE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" name="Shape 91"/>
          <p:cNvSpPr>
            <a:spLocks noGrp="1"/>
          </p:cNvSpPr>
          <p:nvPr>
            <p:ph type="title"/>
          </p:nvPr>
        </p:nvSpPr>
        <p:spPr>
          <a:xfrm>
            <a:off x="480947" y="144923"/>
            <a:ext cx="7810500" cy="680620"/>
          </a:xfrm>
          <a:prstGeom prst="rect">
            <a:avLst/>
          </a:prstGeom>
        </p:spPr>
        <p:txBody>
          <a:bodyPr anchor="t"/>
          <a:lstStyle>
            <a:lvl1pPr algn="l">
              <a:defRPr sz="2813">
                <a:solidFill>
                  <a:srgbClr val="4F5D68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" name="Shape 92"/>
          <p:cNvSpPr>
            <a:spLocks noGrp="1"/>
          </p:cNvSpPr>
          <p:nvPr>
            <p:ph type="body" sz="quarter" idx="1"/>
          </p:nvPr>
        </p:nvSpPr>
        <p:spPr>
          <a:xfrm>
            <a:off x="480947" y="701486"/>
            <a:ext cx="7810500" cy="59531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indent="64294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indent="128588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indent="192881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indent="257175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2" name="Shape 106"/>
          <p:cNvSpPr>
            <a:spLocks noGrp="1"/>
          </p:cNvSpPr>
          <p:nvPr>
            <p:ph type="sldNum" sz="quarter" idx="2"/>
          </p:nvPr>
        </p:nvSpPr>
        <p:spPr>
          <a:xfrm>
            <a:off x="8647753" y="385221"/>
            <a:ext cx="190758" cy="189219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539995" y="879664"/>
            <a:ext cx="427403" cy="76663"/>
            <a:chOff x="2330376" y="2927097"/>
            <a:chExt cx="240835" cy="76663"/>
          </a:xfrm>
        </p:grpSpPr>
        <p:sp>
          <p:nvSpPr>
            <p:cNvPr id="31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2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3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4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5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  <p:sp>
        <p:nvSpPr>
          <p:cNvPr id="27" name="Shape 146"/>
          <p:cNvSpPr/>
          <p:nvPr userDrawn="1"/>
        </p:nvSpPr>
        <p:spPr>
          <a:xfrm>
            <a:off x="8686260" y="4882604"/>
            <a:ext cx="214353" cy="161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0595" extrusionOk="0">
                <a:moveTo>
                  <a:pt x="9848" y="0"/>
                </a:moveTo>
                <a:cubicBezTo>
                  <a:pt x="7329" y="0"/>
                  <a:pt x="4805" y="995"/>
                  <a:pt x="2883" y="3006"/>
                </a:cubicBezTo>
                <a:cubicBezTo>
                  <a:pt x="-961" y="7028"/>
                  <a:pt x="-961" y="13557"/>
                  <a:pt x="2883" y="17578"/>
                </a:cubicBezTo>
                <a:cubicBezTo>
                  <a:pt x="6728" y="21600"/>
                  <a:pt x="12951" y="21600"/>
                  <a:pt x="16795" y="17578"/>
                </a:cubicBezTo>
                <a:cubicBezTo>
                  <a:pt x="20639" y="13557"/>
                  <a:pt x="20639" y="7027"/>
                  <a:pt x="16795" y="3006"/>
                </a:cubicBezTo>
                <a:cubicBezTo>
                  <a:pt x="14873" y="995"/>
                  <a:pt x="12367" y="0"/>
                  <a:pt x="9848" y="0"/>
                </a:cubicBezTo>
                <a:close/>
                <a:moveTo>
                  <a:pt x="6884" y="5498"/>
                </a:moveTo>
                <a:cubicBezTo>
                  <a:pt x="7520" y="5498"/>
                  <a:pt x="7907" y="5961"/>
                  <a:pt x="7921" y="6544"/>
                </a:cubicBezTo>
                <a:cubicBezTo>
                  <a:pt x="7921" y="7115"/>
                  <a:pt x="7510" y="7572"/>
                  <a:pt x="6848" y="7572"/>
                </a:cubicBezTo>
                <a:cubicBezTo>
                  <a:pt x="6225" y="7572"/>
                  <a:pt x="5829" y="7115"/>
                  <a:pt x="5829" y="6544"/>
                </a:cubicBezTo>
                <a:cubicBezTo>
                  <a:pt x="5829" y="5961"/>
                  <a:pt x="6248" y="5498"/>
                  <a:pt x="6884" y="5498"/>
                </a:cubicBezTo>
                <a:close/>
                <a:moveTo>
                  <a:pt x="12758" y="8295"/>
                </a:moveTo>
                <a:cubicBezTo>
                  <a:pt x="14056" y="8295"/>
                  <a:pt x="15031" y="9193"/>
                  <a:pt x="15031" y="11148"/>
                </a:cubicBezTo>
                <a:lnTo>
                  <a:pt x="15031" y="15086"/>
                </a:lnTo>
                <a:lnTo>
                  <a:pt x="13049" y="15086"/>
                </a:lnTo>
                <a:lnTo>
                  <a:pt x="13049" y="11396"/>
                </a:lnTo>
                <a:cubicBezTo>
                  <a:pt x="13049" y="10540"/>
                  <a:pt x="12763" y="9950"/>
                  <a:pt x="12049" y="9950"/>
                </a:cubicBezTo>
                <a:cubicBezTo>
                  <a:pt x="11504" y="9950"/>
                  <a:pt x="11172" y="10350"/>
                  <a:pt x="11030" y="10730"/>
                </a:cubicBezTo>
                <a:cubicBezTo>
                  <a:pt x="10978" y="10866"/>
                  <a:pt x="10976" y="11054"/>
                  <a:pt x="10976" y="11243"/>
                </a:cubicBezTo>
                <a:lnTo>
                  <a:pt x="10976" y="15086"/>
                </a:lnTo>
                <a:lnTo>
                  <a:pt x="8993" y="15086"/>
                </a:lnTo>
                <a:cubicBezTo>
                  <a:pt x="8993" y="15086"/>
                  <a:pt x="8993" y="10558"/>
                  <a:pt x="8993" y="10558"/>
                </a:cubicBezTo>
                <a:cubicBezTo>
                  <a:pt x="8993" y="9731"/>
                  <a:pt x="8982" y="9044"/>
                  <a:pt x="8957" y="8447"/>
                </a:cubicBezTo>
                <a:lnTo>
                  <a:pt x="10666" y="8447"/>
                </a:lnTo>
                <a:lnTo>
                  <a:pt x="10757" y="9360"/>
                </a:lnTo>
                <a:lnTo>
                  <a:pt x="10794" y="9360"/>
                </a:lnTo>
                <a:cubicBezTo>
                  <a:pt x="11053" y="8926"/>
                  <a:pt x="11693" y="8295"/>
                  <a:pt x="12758" y="8295"/>
                </a:cubicBezTo>
                <a:close/>
                <a:moveTo>
                  <a:pt x="5884" y="8390"/>
                </a:moveTo>
                <a:lnTo>
                  <a:pt x="7848" y="8390"/>
                </a:lnTo>
                <a:lnTo>
                  <a:pt x="7848" y="15010"/>
                </a:lnTo>
                <a:cubicBezTo>
                  <a:pt x="7848" y="15010"/>
                  <a:pt x="5884" y="15010"/>
                  <a:pt x="5884" y="15010"/>
                </a:cubicBezTo>
                <a:lnTo>
                  <a:pt x="5884" y="839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28" name="Shape 147"/>
          <p:cNvSpPr/>
          <p:nvPr userDrawn="1"/>
        </p:nvSpPr>
        <p:spPr>
          <a:xfrm>
            <a:off x="8504323" y="4882604"/>
            <a:ext cx="214552" cy="161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0" y="0"/>
                </a:moveTo>
                <a:cubicBezTo>
                  <a:pt x="7323" y="0"/>
                  <a:pt x="4801" y="995"/>
                  <a:pt x="2881" y="3006"/>
                </a:cubicBezTo>
                <a:cubicBezTo>
                  <a:pt x="-960" y="7028"/>
                  <a:pt x="-960" y="13557"/>
                  <a:pt x="2881" y="17578"/>
                </a:cubicBezTo>
                <a:cubicBezTo>
                  <a:pt x="6722" y="21600"/>
                  <a:pt x="12958" y="21600"/>
                  <a:pt x="16799" y="17578"/>
                </a:cubicBezTo>
                <a:cubicBezTo>
                  <a:pt x="20640" y="13557"/>
                  <a:pt x="20640" y="7027"/>
                  <a:pt x="16799" y="3006"/>
                </a:cubicBezTo>
                <a:cubicBezTo>
                  <a:pt x="14879" y="995"/>
                  <a:pt x="12357" y="0"/>
                  <a:pt x="9840" y="0"/>
                </a:cubicBezTo>
                <a:close/>
                <a:moveTo>
                  <a:pt x="7896" y="6164"/>
                </a:moveTo>
                <a:cubicBezTo>
                  <a:pt x="8164" y="6164"/>
                  <a:pt x="8395" y="6265"/>
                  <a:pt x="8586" y="6468"/>
                </a:cubicBezTo>
                <a:cubicBezTo>
                  <a:pt x="8778" y="6670"/>
                  <a:pt x="8877" y="6907"/>
                  <a:pt x="8877" y="7191"/>
                </a:cubicBezTo>
                <a:lnTo>
                  <a:pt x="8877" y="8694"/>
                </a:lnTo>
                <a:lnTo>
                  <a:pt x="11639" y="8694"/>
                </a:lnTo>
                <a:cubicBezTo>
                  <a:pt x="11890" y="8694"/>
                  <a:pt x="12113" y="8792"/>
                  <a:pt x="12293" y="8979"/>
                </a:cubicBezTo>
                <a:cubicBezTo>
                  <a:pt x="12472" y="9167"/>
                  <a:pt x="12565" y="9382"/>
                  <a:pt x="12565" y="9645"/>
                </a:cubicBezTo>
                <a:cubicBezTo>
                  <a:pt x="12566" y="9908"/>
                  <a:pt x="12472" y="10141"/>
                  <a:pt x="12293" y="10330"/>
                </a:cubicBezTo>
                <a:cubicBezTo>
                  <a:pt x="12114" y="10517"/>
                  <a:pt x="11889" y="10597"/>
                  <a:pt x="11639" y="10597"/>
                </a:cubicBezTo>
                <a:lnTo>
                  <a:pt x="8877" y="10597"/>
                </a:lnTo>
                <a:lnTo>
                  <a:pt x="8877" y="11338"/>
                </a:lnTo>
                <a:cubicBezTo>
                  <a:pt x="8877" y="11624"/>
                  <a:pt x="8959" y="11862"/>
                  <a:pt x="9150" y="12061"/>
                </a:cubicBezTo>
                <a:cubicBezTo>
                  <a:pt x="9339" y="12260"/>
                  <a:pt x="9569" y="12347"/>
                  <a:pt x="9840" y="12347"/>
                </a:cubicBezTo>
                <a:lnTo>
                  <a:pt x="11784" y="12347"/>
                </a:lnTo>
                <a:cubicBezTo>
                  <a:pt x="12055" y="12347"/>
                  <a:pt x="12300" y="12467"/>
                  <a:pt x="12493" y="12670"/>
                </a:cubicBezTo>
                <a:cubicBezTo>
                  <a:pt x="12686" y="12873"/>
                  <a:pt x="12784" y="13110"/>
                  <a:pt x="12784" y="13393"/>
                </a:cubicBezTo>
                <a:cubicBezTo>
                  <a:pt x="12783" y="13677"/>
                  <a:pt x="12686" y="13914"/>
                  <a:pt x="12493" y="14116"/>
                </a:cubicBezTo>
                <a:cubicBezTo>
                  <a:pt x="12300" y="14319"/>
                  <a:pt x="12055" y="14420"/>
                  <a:pt x="11784" y="14420"/>
                </a:cubicBezTo>
                <a:lnTo>
                  <a:pt x="9840" y="14420"/>
                </a:lnTo>
                <a:cubicBezTo>
                  <a:pt x="9028" y="14420"/>
                  <a:pt x="8345" y="14131"/>
                  <a:pt x="7769" y="13526"/>
                </a:cubicBezTo>
                <a:cubicBezTo>
                  <a:pt x="7193" y="12922"/>
                  <a:pt x="6896" y="12191"/>
                  <a:pt x="6896" y="11338"/>
                </a:cubicBezTo>
                <a:lnTo>
                  <a:pt x="6896" y="7191"/>
                </a:lnTo>
                <a:cubicBezTo>
                  <a:pt x="6896" y="6900"/>
                  <a:pt x="6996" y="6648"/>
                  <a:pt x="7187" y="6449"/>
                </a:cubicBezTo>
                <a:cubicBezTo>
                  <a:pt x="7379" y="6251"/>
                  <a:pt x="7620" y="6164"/>
                  <a:pt x="7896" y="6164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29" name="Shape 148"/>
          <p:cNvSpPr/>
          <p:nvPr userDrawn="1"/>
        </p:nvSpPr>
        <p:spPr>
          <a:xfrm>
            <a:off x="8322409" y="4882604"/>
            <a:ext cx="214552" cy="161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0" y="0"/>
                </a:moveTo>
                <a:cubicBezTo>
                  <a:pt x="7323" y="0"/>
                  <a:pt x="4802" y="995"/>
                  <a:pt x="2881" y="3006"/>
                </a:cubicBezTo>
                <a:cubicBezTo>
                  <a:pt x="-960" y="7028"/>
                  <a:pt x="-960" y="13557"/>
                  <a:pt x="2881" y="17578"/>
                </a:cubicBezTo>
                <a:cubicBezTo>
                  <a:pt x="6722" y="21600"/>
                  <a:pt x="12958" y="21600"/>
                  <a:pt x="16799" y="17578"/>
                </a:cubicBezTo>
                <a:cubicBezTo>
                  <a:pt x="20640" y="13557"/>
                  <a:pt x="20640" y="7027"/>
                  <a:pt x="16799" y="3006"/>
                </a:cubicBezTo>
                <a:cubicBezTo>
                  <a:pt x="14878" y="995"/>
                  <a:pt x="12357" y="0"/>
                  <a:pt x="9840" y="0"/>
                </a:cubicBezTo>
                <a:close/>
                <a:moveTo>
                  <a:pt x="10621" y="5498"/>
                </a:moveTo>
                <a:lnTo>
                  <a:pt x="12148" y="5498"/>
                </a:lnTo>
                <a:lnTo>
                  <a:pt x="12148" y="7229"/>
                </a:lnTo>
                <a:lnTo>
                  <a:pt x="11039" y="7229"/>
                </a:lnTo>
                <a:cubicBezTo>
                  <a:pt x="10931" y="7229"/>
                  <a:pt x="10823" y="7278"/>
                  <a:pt x="10730" y="7362"/>
                </a:cubicBezTo>
                <a:cubicBezTo>
                  <a:pt x="10640" y="7448"/>
                  <a:pt x="10585" y="7516"/>
                  <a:pt x="10585" y="7591"/>
                </a:cubicBezTo>
                <a:lnTo>
                  <a:pt x="10585" y="8675"/>
                </a:lnTo>
                <a:lnTo>
                  <a:pt x="12148" y="8675"/>
                </a:lnTo>
                <a:cubicBezTo>
                  <a:pt x="12132" y="8886"/>
                  <a:pt x="12112" y="9085"/>
                  <a:pt x="12093" y="9284"/>
                </a:cubicBezTo>
                <a:lnTo>
                  <a:pt x="12020" y="9797"/>
                </a:lnTo>
                <a:cubicBezTo>
                  <a:pt x="11995" y="9974"/>
                  <a:pt x="11971" y="10142"/>
                  <a:pt x="11948" y="10292"/>
                </a:cubicBezTo>
                <a:lnTo>
                  <a:pt x="10585" y="10292"/>
                </a:lnTo>
                <a:lnTo>
                  <a:pt x="10585" y="15086"/>
                </a:lnTo>
                <a:lnTo>
                  <a:pt x="8532" y="15086"/>
                </a:lnTo>
                <a:lnTo>
                  <a:pt x="8532" y="10292"/>
                </a:lnTo>
                <a:lnTo>
                  <a:pt x="7532" y="10292"/>
                </a:lnTo>
                <a:lnTo>
                  <a:pt x="7532" y="8675"/>
                </a:lnTo>
                <a:lnTo>
                  <a:pt x="8532" y="8675"/>
                </a:lnTo>
                <a:cubicBezTo>
                  <a:pt x="8532" y="8675"/>
                  <a:pt x="8532" y="7343"/>
                  <a:pt x="8532" y="7343"/>
                </a:cubicBezTo>
                <a:cubicBezTo>
                  <a:pt x="8532" y="7284"/>
                  <a:pt x="8551" y="7161"/>
                  <a:pt x="8568" y="6963"/>
                </a:cubicBezTo>
                <a:cubicBezTo>
                  <a:pt x="8584" y="6767"/>
                  <a:pt x="8640" y="6552"/>
                  <a:pt x="8768" y="6335"/>
                </a:cubicBezTo>
                <a:cubicBezTo>
                  <a:pt x="8895" y="6118"/>
                  <a:pt x="9118" y="5936"/>
                  <a:pt x="9404" y="5764"/>
                </a:cubicBezTo>
                <a:cubicBezTo>
                  <a:pt x="9688" y="5595"/>
                  <a:pt x="10084" y="5498"/>
                  <a:pt x="10621" y="5498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36" name="Shape 56"/>
          <p:cNvSpPr/>
          <p:nvPr userDrawn="1"/>
        </p:nvSpPr>
        <p:spPr>
          <a:xfrm>
            <a:off x="4388460" y="4940495"/>
            <a:ext cx="367089" cy="78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4288" tIns="14288" rIns="14288" bIns="14288">
            <a:spAutoFit/>
          </a:bodyPr>
          <a:lstStyle>
            <a:lvl1pPr>
              <a:lnSpc>
                <a:spcPct val="60000"/>
              </a:lnSpc>
              <a:defRPr sz="1800">
                <a:solidFill>
                  <a:srgbClr val="4F5D6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n-US" sz="506" dirty="0"/>
              <a:t>www.ibf.org</a:t>
            </a:r>
            <a:endParaRPr sz="506" dirty="0"/>
          </a:p>
        </p:txBody>
      </p:sp>
      <p:pic>
        <p:nvPicPr>
          <p:cNvPr id="38" name="Picture Placeholder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89" t="8195" r="-11077" b="6494"/>
          <a:stretch/>
        </p:blipFill>
        <p:spPr>
          <a:xfrm>
            <a:off x="313791" y="4768751"/>
            <a:ext cx="507807" cy="371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032395604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ssia Map analy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2413" cy="1041400"/>
          </a:xfrm>
        </p:spPr>
        <p:txBody>
          <a:bodyPr vert="horz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" name="Shape 91"/>
          <p:cNvSpPr>
            <a:spLocks noGrp="1"/>
          </p:cNvSpPr>
          <p:nvPr>
            <p:ph type="title"/>
          </p:nvPr>
        </p:nvSpPr>
        <p:spPr>
          <a:xfrm>
            <a:off x="480947" y="144923"/>
            <a:ext cx="7810500" cy="680620"/>
          </a:xfrm>
          <a:prstGeom prst="rect">
            <a:avLst/>
          </a:prstGeom>
        </p:spPr>
        <p:txBody>
          <a:bodyPr anchor="t"/>
          <a:lstStyle>
            <a:lvl1pPr algn="l">
              <a:defRPr sz="2813">
                <a:solidFill>
                  <a:srgbClr val="4F5D68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" name="Shape 92"/>
          <p:cNvSpPr>
            <a:spLocks noGrp="1"/>
          </p:cNvSpPr>
          <p:nvPr>
            <p:ph type="body" sz="quarter" idx="1"/>
          </p:nvPr>
        </p:nvSpPr>
        <p:spPr>
          <a:xfrm>
            <a:off x="480947" y="701486"/>
            <a:ext cx="7810500" cy="59531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indent="64294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indent="128588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indent="192881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indent="257175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2" name="Shape 106"/>
          <p:cNvSpPr>
            <a:spLocks noGrp="1"/>
          </p:cNvSpPr>
          <p:nvPr>
            <p:ph type="sldNum" sz="quarter" idx="2"/>
          </p:nvPr>
        </p:nvSpPr>
        <p:spPr>
          <a:xfrm>
            <a:off x="8647753" y="385221"/>
            <a:ext cx="190758" cy="189219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539995" y="871696"/>
            <a:ext cx="427403" cy="76663"/>
            <a:chOff x="2330376" y="2927097"/>
            <a:chExt cx="240835" cy="76663"/>
          </a:xfrm>
        </p:grpSpPr>
        <p:sp>
          <p:nvSpPr>
            <p:cNvPr id="31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2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3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4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5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  <p:sp>
        <p:nvSpPr>
          <p:cNvPr id="27" name="Shape 146"/>
          <p:cNvSpPr/>
          <p:nvPr userDrawn="1"/>
        </p:nvSpPr>
        <p:spPr>
          <a:xfrm>
            <a:off x="8686260" y="4882604"/>
            <a:ext cx="214353" cy="161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0595" extrusionOk="0">
                <a:moveTo>
                  <a:pt x="9848" y="0"/>
                </a:moveTo>
                <a:cubicBezTo>
                  <a:pt x="7329" y="0"/>
                  <a:pt x="4805" y="995"/>
                  <a:pt x="2883" y="3006"/>
                </a:cubicBezTo>
                <a:cubicBezTo>
                  <a:pt x="-961" y="7028"/>
                  <a:pt x="-961" y="13557"/>
                  <a:pt x="2883" y="17578"/>
                </a:cubicBezTo>
                <a:cubicBezTo>
                  <a:pt x="6728" y="21600"/>
                  <a:pt x="12951" y="21600"/>
                  <a:pt x="16795" y="17578"/>
                </a:cubicBezTo>
                <a:cubicBezTo>
                  <a:pt x="20639" y="13557"/>
                  <a:pt x="20639" y="7027"/>
                  <a:pt x="16795" y="3006"/>
                </a:cubicBezTo>
                <a:cubicBezTo>
                  <a:pt x="14873" y="995"/>
                  <a:pt x="12367" y="0"/>
                  <a:pt x="9848" y="0"/>
                </a:cubicBezTo>
                <a:close/>
                <a:moveTo>
                  <a:pt x="6884" y="5498"/>
                </a:moveTo>
                <a:cubicBezTo>
                  <a:pt x="7520" y="5498"/>
                  <a:pt x="7907" y="5961"/>
                  <a:pt x="7921" y="6544"/>
                </a:cubicBezTo>
                <a:cubicBezTo>
                  <a:pt x="7921" y="7115"/>
                  <a:pt x="7510" y="7572"/>
                  <a:pt x="6848" y="7572"/>
                </a:cubicBezTo>
                <a:cubicBezTo>
                  <a:pt x="6225" y="7572"/>
                  <a:pt x="5829" y="7115"/>
                  <a:pt x="5829" y="6544"/>
                </a:cubicBezTo>
                <a:cubicBezTo>
                  <a:pt x="5829" y="5961"/>
                  <a:pt x="6248" y="5498"/>
                  <a:pt x="6884" y="5498"/>
                </a:cubicBezTo>
                <a:close/>
                <a:moveTo>
                  <a:pt x="12758" y="8295"/>
                </a:moveTo>
                <a:cubicBezTo>
                  <a:pt x="14056" y="8295"/>
                  <a:pt x="15031" y="9193"/>
                  <a:pt x="15031" y="11148"/>
                </a:cubicBezTo>
                <a:lnTo>
                  <a:pt x="15031" y="15086"/>
                </a:lnTo>
                <a:lnTo>
                  <a:pt x="13049" y="15086"/>
                </a:lnTo>
                <a:lnTo>
                  <a:pt x="13049" y="11396"/>
                </a:lnTo>
                <a:cubicBezTo>
                  <a:pt x="13049" y="10540"/>
                  <a:pt x="12763" y="9950"/>
                  <a:pt x="12049" y="9950"/>
                </a:cubicBezTo>
                <a:cubicBezTo>
                  <a:pt x="11504" y="9950"/>
                  <a:pt x="11172" y="10350"/>
                  <a:pt x="11030" y="10730"/>
                </a:cubicBezTo>
                <a:cubicBezTo>
                  <a:pt x="10978" y="10866"/>
                  <a:pt x="10976" y="11054"/>
                  <a:pt x="10976" y="11243"/>
                </a:cubicBezTo>
                <a:lnTo>
                  <a:pt x="10976" y="15086"/>
                </a:lnTo>
                <a:lnTo>
                  <a:pt x="8993" y="15086"/>
                </a:lnTo>
                <a:cubicBezTo>
                  <a:pt x="8993" y="15086"/>
                  <a:pt x="8993" y="10558"/>
                  <a:pt x="8993" y="10558"/>
                </a:cubicBezTo>
                <a:cubicBezTo>
                  <a:pt x="8993" y="9731"/>
                  <a:pt x="8982" y="9044"/>
                  <a:pt x="8957" y="8447"/>
                </a:cubicBezTo>
                <a:lnTo>
                  <a:pt x="10666" y="8447"/>
                </a:lnTo>
                <a:lnTo>
                  <a:pt x="10757" y="9360"/>
                </a:lnTo>
                <a:lnTo>
                  <a:pt x="10794" y="9360"/>
                </a:lnTo>
                <a:cubicBezTo>
                  <a:pt x="11053" y="8926"/>
                  <a:pt x="11693" y="8295"/>
                  <a:pt x="12758" y="8295"/>
                </a:cubicBezTo>
                <a:close/>
                <a:moveTo>
                  <a:pt x="5884" y="8390"/>
                </a:moveTo>
                <a:lnTo>
                  <a:pt x="7848" y="8390"/>
                </a:lnTo>
                <a:lnTo>
                  <a:pt x="7848" y="15010"/>
                </a:lnTo>
                <a:cubicBezTo>
                  <a:pt x="7848" y="15010"/>
                  <a:pt x="5884" y="15010"/>
                  <a:pt x="5884" y="15010"/>
                </a:cubicBezTo>
                <a:lnTo>
                  <a:pt x="5884" y="839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28" name="Shape 147"/>
          <p:cNvSpPr/>
          <p:nvPr userDrawn="1"/>
        </p:nvSpPr>
        <p:spPr>
          <a:xfrm>
            <a:off x="8504323" y="4882604"/>
            <a:ext cx="214552" cy="161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0" y="0"/>
                </a:moveTo>
                <a:cubicBezTo>
                  <a:pt x="7323" y="0"/>
                  <a:pt x="4801" y="995"/>
                  <a:pt x="2881" y="3006"/>
                </a:cubicBezTo>
                <a:cubicBezTo>
                  <a:pt x="-960" y="7028"/>
                  <a:pt x="-960" y="13557"/>
                  <a:pt x="2881" y="17578"/>
                </a:cubicBezTo>
                <a:cubicBezTo>
                  <a:pt x="6722" y="21600"/>
                  <a:pt x="12958" y="21600"/>
                  <a:pt x="16799" y="17578"/>
                </a:cubicBezTo>
                <a:cubicBezTo>
                  <a:pt x="20640" y="13557"/>
                  <a:pt x="20640" y="7027"/>
                  <a:pt x="16799" y="3006"/>
                </a:cubicBezTo>
                <a:cubicBezTo>
                  <a:pt x="14879" y="995"/>
                  <a:pt x="12357" y="0"/>
                  <a:pt x="9840" y="0"/>
                </a:cubicBezTo>
                <a:close/>
                <a:moveTo>
                  <a:pt x="7896" y="6164"/>
                </a:moveTo>
                <a:cubicBezTo>
                  <a:pt x="8164" y="6164"/>
                  <a:pt x="8395" y="6265"/>
                  <a:pt x="8586" y="6468"/>
                </a:cubicBezTo>
                <a:cubicBezTo>
                  <a:pt x="8778" y="6670"/>
                  <a:pt x="8877" y="6907"/>
                  <a:pt x="8877" y="7191"/>
                </a:cubicBezTo>
                <a:lnTo>
                  <a:pt x="8877" y="8694"/>
                </a:lnTo>
                <a:lnTo>
                  <a:pt x="11639" y="8694"/>
                </a:lnTo>
                <a:cubicBezTo>
                  <a:pt x="11890" y="8694"/>
                  <a:pt x="12113" y="8792"/>
                  <a:pt x="12293" y="8979"/>
                </a:cubicBezTo>
                <a:cubicBezTo>
                  <a:pt x="12472" y="9167"/>
                  <a:pt x="12565" y="9382"/>
                  <a:pt x="12565" y="9645"/>
                </a:cubicBezTo>
                <a:cubicBezTo>
                  <a:pt x="12566" y="9908"/>
                  <a:pt x="12472" y="10141"/>
                  <a:pt x="12293" y="10330"/>
                </a:cubicBezTo>
                <a:cubicBezTo>
                  <a:pt x="12114" y="10517"/>
                  <a:pt x="11889" y="10597"/>
                  <a:pt x="11639" y="10597"/>
                </a:cubicBezTo>
                <a:lnTo>
                  <a:pt x="8877" y="10597"/>
                </a:lnTo>
                <a:lnTo>
                  <a:pt x="8877" y="11338"/>
                </a:lnTo>
                <a:cubicBezTo>
                  <a:pt x="8877" y="11624"/>
                  <a:pt x="8959" y="11862"/>
                  <a:pt x="9150" y="12061"/>
                </a:cubicBezTo>
                <a:cubicBezTo>
                  <a:pt x="9339" y="12260"/>
                  <a:pt x="9569" y="12347"/>
                  <a:pt x="9840" y="12347"/>
                </a:cubicBezTo>
                <a:lnTo>
                  <a:pt x="11784" y="12347"/>
                </a:lnTo>
                <a:cubicBezTo>
                  <a:pt x="12055" y="12347"/>
                  <a:pt x="12300" y="12467"/>
                  <a:pt x="12493" y="12670"/>
                </a:cubicBezTo>
                <a:cubicBezTo>
                  <a:pt x="12686" y="12873"/>
                  <a:pt x="12784" y="13110"/>
                  <a:pt x="12784" y="13393"/>
                </a:cubicBezTo>
                <a:cubicBezTo>
                  <a:pt x="12783" y="13677"/>
                  <a:pt x="12686" y="13914"/>
                  <a:pt x="12493" y="14116"/>
                </a:cubicBezTo>
                <a:cubicBezTo>
                  <a:pt x="12300" y="14319"/>
                  <a:pt x="12055" y="14420"/>
                  <a:pt x="11784" y="14420"/>
                </a:cubicBezTo>
                <a:lnTo>
                  <a:pt x="9840" y="14420"/>
                </a:lnTo>
                <a:cubicBezTo>
                  <a:pt x="9028" y="14420"/>
                  <a:pt x="8345" y="14131"/>
                  <a:pt x="7769" y="13526"/>
                </a:cubicBezTo>
                <a:cubicBezTo>
                  <a:pt x="7193" y="12922"/>
                  <a:pt x="6896" y="12191"/>
                  <a:pt x="6896" y="11338"/>
                </a:cubicBezTo>
                <a:lnTo>
                  <a:pt x="6896" y="7191"/>
                </a:lnTo>
                <a:cubicBezTo>
                  <a:pt x="6896" y="6900"/>
                  <a:pt x="6996" y="6648"/>
                  <a:pt x="7187" y="6449"/>
                </a:cubicBezTo>
                <a:cubicBezTo>
                  <a:pt x="7379" y="6251"/>
                  <a:pt x="7620" y="6164"/>
                  <a:pt x="7896" y="6164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29" name="Shape 148"/>
          <p:cNvSpPr/>
          <p:nvPr userDrawn="1"/>
        </p:nvSpPr>
        <p:spPr>
          <a:xfrm>
            <a:off x="8322409" y="4882604"/>
            <a:ext cx="214552" cy="161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0" y="0"/>
                </a:moveTo>
                <a:cubicBezTo>
                  <a:pt x="7323" y="0"/>
                  <a:pt x="4802" y="995"/>
                  <a:pt x="2881" y="3006"/>
                </a:cubicBezTo>
                <a:cubicBezTo>
                  <a:pt x="-960" y="7028"/>
                  <a:pt x="-960" y="13557"/>
                  <a:pt x="2881" y="17578"/>
                </a:cubicBezTo>
                <a:cubicBezTo>
                  <a:pt x="6722" y="21600"/>
                  <a:pt x="12958" y="21600"/>
                  <a:pt x="16799" y="17578"/>
                </a:cubicBezTo>
                <a:cubicBezTo>
                  <a:pt x="20640" y="13557"/>
                  <a:pt x="20640" y="7027"/>
                  <a:pt x="16799" y="3006"/>
                </a:cubicBezTo>
                <a:cubicBezTo>
                  <a:pt x="14878" y="995"/>
                  <a:pt x="12357" y="0"/>
                  <a:pt x="9840" y="0"/>
                </a:cubicBezTo>
                <a:close/>
                <a:moveTo>
                  <a:pt x="10621" y="5498"/>
                </a:moveTo>
                <a:lnTo>
                  <a:pt x="12148" y="5498"/>
                </a:lnTo>
                <a:lnTo>
                  <a:pt x="12148" y="7229"/>
                </a:lnTo>
                <a:lnTo>
                  <a:pt x="11039" y="7229"/>
                </a:lnTo>
                <a:cubicBezTo>
                  <a:pt x="10931" y="7229"/>
                  <a:pt x="10823" y="7278"/>
                  <a:pt x="10730" y="7362"/>
                </a:cubicBezTo>
                <a:cubicBezTo>
                  <a:pt x="10640" y="7448"/>
                  <a:pt x="10585" y="7516"/>
                  <a:pt x="10585" y="7591"/>
                </a:cubicBezTo>
                <a:lnTo>
                  <a:pt x="10585" y="8675"/>
                </a:lnTo>
                <a:lnTo>
                  <a:pt x="12148" y="8675"/>
                </a:lnTo>
                <a:cubicBezTo>
                  <a:pt x="12132" y="8886"/>
                  <a:pt x="12112" y="9085"/>
                  <a:pt x="12093" y="9284"/>
                </a:cubicBezTo>
                <a:lnTo>
                  <a:pt x="12020" y="9797"/>
                </a:lnTo>
                <a:cubicBezTo>
                  <a:pt x="11995" y="9974"/>
                  <a:pt x="11971" y="10142"/>
                  <a:pt x="11948" y="10292"/>
                </a:cubicBezTo>
                <a:lnTo>
                  <a:pt x="10585" y="10292"/>
                </a:lnTo>
                <a:lnTo>
                  <a:pt x="10585" y="15086"/>
                </a:lnTo>
                <a:lnTo>
                  <a:pt x="8532" y="15086"/>
                </a:lnTo>
                <a:lnTo>
                  <a:pt x="8532" y="10292"/>
                </a:lnTo>
                <a:lnTo>
                  <a:pt x="7532" y="10292"/>
                </a:lnTo>
                <a:lnTo>
                  <a:pt x="7532" y="8675"/>
                </a:lnTo>
                <a:lnTo>
                  <a:pt x="8532" y="8675"/>
                </a:lnTo>
                <a:cubicBezTo>
                  <a:pt x="8532" y="8675"/>
                  <a:pt x="8532" y="7343"/>
                  <a:pt x="8532" y="7343"/>
                </a:cubicBezTo>
                <a:cubicBezTo>
                  <a:pt x="8532" y="7284"/>
                  <a:pt x="8551" y="7161"/>
                  <a:pt x="8568" y="6963"/>
                </a:cubicBezTo>
                <a:cubicBezTo>
                  <a:pt x="8584" y="6767"/>
                  <a:pt x="8640" y="6552"/>
                  <a:pt x="8768" y="6335"/>
                </a:cubicBezTo>
                <a:cubicBezTo>
                  <a:pt x="8895" y="6118"/>
                  <a:pt x="9118" y="5936"/>
                  <a:pt x="9404" y="5764"/>
                </a:cubicBezTo>
                <a:cubicBezTo>
                  <a:pt x="9688" y="5595"/>
                  <a:pt x="10084" y="5498"/>
                  <a:pt x="10621" y="5498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36" name="Shape 56"/>
          <p:cNvSpPr/>
          <p:nvPr userDrawn="1"/>
        </p:nvSpPr>
        <p:spPr>
          <a:xfrm>
            <a:off x="4388460" y="4940495"/>
            <a:ext cx="367089" cy="78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4288" tIns="14288" rIns="14288" bIns="14288">
            <a:spAutoFit/>
          </a:bodyPr>
          <a:lstStyle>
            <a:lvl1pPr>
              <a:lnSpc>
                <a:spcPct val="60000"/>
              </a:lnSpc>
              <a:defRPr sz="1800">
                <a:solidFill>
                  <a:srgbClr val="4F5D6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n-US" sz="506" dirty="0"/>
              <a:t>www.ibf.org</a:t>
            </a:r>
            <a:endParaRPr sz="506" dirty="0"/>
          </a:p>
        </p:txBody>
      </p:sp>
      <p:pic>
        <p:nvPicPr>
          <p:cNvPr id="38" name="Picture Placeholder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89" t="8195" r="-11077" b="6494"/>
          <a:stretch/>
        </p:blipFill>
        <p:spPr>
          <a:xfrm>
            <a:off x="313791" y="4768751"/>
            <a:ext cx="507807" cy="371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26138057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8000"/>
          </a:xfrm>
        </p:spPr>
        <p:txBody>
          <a:bodyPr vert="horz" anchor="t">
            <a:normAutofit/>
          </a:bodyPr>
          <a:lstStyle>
            <a:lvl1pPr algn="l">
              <a:defRPr sz="900">
                <a:solidFill>
                  <a:schemeClr val="bg2"/>
                </a:solidFill>
                <a:latin typeface="Roboto Black"/>
                <a:cs typeface="Roboto Black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177460920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st african popul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501652" y="-22225"/>
            <a:ext cx="1789113" cy="1222375"/>
          </a:xfrm>
        </p:spPr>
        <p:txBody>
          <a:bodyPr vert="horz"/>
          <a:lstStyle>
            <a:lvl1pPr>
              <a:defRPr>
                <a:solidFill>
                  <a:srgbClr val="B5BABE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0" name="Shape 157"/>
          <p:cNvSpPr>
            <a:spLocks noGrp="1"/>
          </p:cNvSpPr>
          <p:nvPr>
            <p:ph type="title"/>
          </p:nvPr>
        </p:nvSpPr>
        <p:spPr>
          <a:xfrm>
            <a:off x="480947" y="1364447"/>
            <a:ext cx="7810500" cy="1238194"/>
          </a:xfrm>
          <a:prstGeom prst="rect">
            <a:avLst/>
          </a:prstGeom>
        </p:spPr>
        <p:txBody>
          <a:bodyPr anchor="t"/>
          <a:lstStyle>
            <a:lvl1pPr algn="l">
              <a:defRPr sz="2813">
                <a:solidFill>
                  <a:srgbClr val="4F5D68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1" name="Shape 158"/>
          <p:cNvSpPr>
            <a:spLocks noGrp="1"/>
          </p:cNvSpPr>
          <p:nvPr>
            <p:ph type="body" sz="quarter" idx="1"/>
          </p:nvPr>
        </p:nvSpPr>
        <p:spPr>
          <a:xfrm>
            <a:off x="480947" y="2502561"/>
            <a:ext cx="7810500" cy="59531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indent="64294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indent="128588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indent="192881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indent="257175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7" name="Shape 172"/>
          <p:cNvSpPr>
            <a:spLocks noGrp="1"/>
          </p:cNvSpPr>
          <p:nvPr>
            <p:ph type="sldNum" sz="quarter" idx="2"/>
          </p:nvPr>
        </p:nvSpPr>
        <p:spPr>
          <a:xfrm>
            <a:off x="8647753" y="385221"/>
            <a:ext cx="190758" cy="189219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545552" y="2684905"/>
            <a:ext cx="427403" cy="76663"/>
            <a:chOff x="2330376" y="2927097"/>
            <a:chExt cx="240835" cy="76663"/>
          </a:xfrm>
        </p:grpSpPr>
        <p:sp>
          <p:nvSpPr>
            <p:cNvPr id="36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7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8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9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40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  <p:sp>
        <p:nvSpPr>
          <p:cNvPr id="23" name="Shape 146"/>
          <p:cNvSpPr/>
          <p:nvPr userDrawn="1"/>
        </p:nvSpPr>
        <p:spPr>
          <a:xfrm>
            <a:off x="8686260" y="4882604"/>
            <a:ext cx="214353" cy="161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0595" extrusionOk="0">
                <a:moveTo>
                  <a:pt x="9848" y="0"/>
                </a:moveTo>
                <a:cubicBezTo>
                  <a:pt x="7329" y="0"/>
                  <a:pt x="4805" y="995"/>
                  <a:pt x="2883" y="3006"/>
                </a:cubicBezTo>
                <a:cubicBezTo>
                  <a:pt x="-961" y="7028"/>
                  <a:pt x="-961" y="13557"/>
                  <a:pt x="2883" y="17578"/>
                </a:cubicBezTo>
                <a:cubicBezTo>
                  <a:pt x="6728" y="21600"/>
                  <a:pt x="12951" y="21600"/>
                  <a:pt x="16795" y="17578"/>
                </a:cubicBezTo>
                <a:cubicBezTo>
                  <a:pt x="20639" y="13557"/>
                  <a:pt x="20639" y="7027"/>
                  <a:pt x="16795" y="3006"/>
                </a:cubicBezTo>
                <a:cubicBezTo>
                  <a:pt x="14873" y="995"/>
                  <a:pt x="12367" y="0"/>
                  <a:pt x="9848" y="0"/>
                </a:cubicBezTo>
                <a:close/>
                <a:moveTo>
                  <a:pt x="6884" y="5498"/>
                </a:moveTo>
                <a:cubicBezTo>
                  <a:pt x="7520" y="5498"/>
                  <a:pt x="7907" y="5961"/>
                  <a:pt x="7921" y="6544"/>
                </a:cubicBezTo>
                <a:cubicBezTo>
                  <a:pt x="7921" y="7115"/>
                  <a:pt x="7510" y="7572"/>
                  <a:pt x="6848" y="7572"/>
                </a:cubicBezTo>
                <a:cubicBezTo>
                  <a:pt x="6225" y="7572"/>
                  <a:pt x="5829" y="7115"/>
                  <a:pt x="5829" y="6544"/>
                </a:cubicBezTo>
                <a:cubicBezTo>
                  <a:pt x="5829" y="5961"/>
                  <a:pt x="6248" y="5498"/>
                  <a:pt x="6884" y="5498"/>
                </a:cubicBezTo>
                <a:close/>
                <a:moveTo>
                  <a:pt x="12758" y="8295"/>
                </a:moveTo>
                <a:cubicBezTo>
                  <a:pt x="14056" y="8295"/>
                  <a:pt x="15031" y="9193"/>
                  <a:pt x="15031" y="11148"/>
                </a:cubicBezTo>
                <a:lnTo>
                  <a:pt x="15031" y="15086"/>
                </a:lnTo>
                <a:lnTo>
                  <a:pt x="13049" y="15086"/>
                </a:lnTo>
                <a:lnTo>
                  <a:pt x="13049" y="11396"/>
                </a:lnTo>
                <a:cubicBezTo>
                  <a:pt x="13049" y="10540"/>
                  <a:pt x="12763" y="9950"/>
                  <a:pt x="12049" y="9950"/>
                </a:cubicBezTo>
                <a:cubicBezTo>
                  <a:pt x="11504" y="9950"/>
                  <a:pt x="11172" y="10350"/>
                  <a:pt x="11030" y="10730"/>
                </a:cubicBezTo>
                <a:cubicBezTo>
                  <a:pt x="10978" y="10866"/>
                  <a:pt x="10976" y="11054"/>
                  <a:pt x="10976" y="11243"/>
                </a:cubicBezTo>
                <a:lnTo>
                  <a:pt x="10976" y="15086"/>
                </a:lnTo>
                <a:lnTo>
                  <a:pt x="8993" y="15086"/>
                </a:lnTo>
                <a:cubicBezTo>
                  <a:pt x="8993" y="15086"/>
                  <a:pt x="8993" y="10558"/>
                  <a:pt x="8993" y="10558"/>
                </a:cubicBezTo>
                <a:cubicBezTo>
                  <a:pt x="8993" y="9731"/>
                  <a:pt x="8982" y="9044"/>
                  <a:pt x="8957" y="8447"/>
                </a:cubicBezTo>
                <a:lnTo>
                  <a:pt x="10666" y="8447"/>
                </a:lnTo>
                <a:lnTo>
                  <a:pt x="10757" y="9360"/>
                </a:lnTo>
                <a:lnTo>
                  <a:pt x="10794" y="9360"/>
                </a:lnTo>
                <a:cubicBezTo>
                  <a:pt x="11053" y="8926"/>
                  <a:pt x="11693" y="8295"/>
                  <a:pt x="12758" y="8295"/>
                </a:cubicBezTo>
                <a:close/>
                <a:moveTo>
                  <a:pt x="5884" y="8390"/>
                </a:moveTo>
                <a:lnTo>
                  <a:pt x="7848" y="8390"/>
                </a:lnTo>
                <a:lnTo>
                  <a:pt x="7848" y="15010"/>
                </a:lnTo>
                <a:cubicBezTo>
                  <a:pt x="7848" y="15010"/>
                  <a:pt x="5884" y="15010"/>
                  <a:pt x="5884" y="15010"/>
                </a:cubicBezTo>
                <a:lnTo>
                  <a:pt x="5884" y="839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26" name="Shape 147"/>
          <p:cNvSpPr/>
          <p:nvPr userDrawn="1"/>
        </p:nvSpPr>
        <p:spPr>
          <a:xfrm>
            <a:off x="8504323" y="4882604"/>
            <a:ext cx="214552" cy="161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0" y="0"/>
                </a:moveTo>
                <a:cubicBezTo>
                  <a:pt x="7323" y="0"/>
                  <a:pt x="4801" y="995"/>
                  <a:pt x="2881" y="3006"/>
                </a:cubicBezTo>
                <a:cubicBezTo>
                  <a:pt x="-960" y="7028"/>
                  <a:pt x="-960" y="13557"/>
                  <a:pt x="2881" y="17578"/>
                </a:cubicBezTo>
                <a:cubicBezTo>
                  <a:pt x="6722" y="21600"/>
                  <a:pt x="12958" y="21600"/>
                  <a:pt x="16799" y="17578"/>
                </a:cubicBezTo>
                <a:cubicBezTo>
                  <a:pt x="20640" y="13557"/>
                  <a:pt x="20640" y="7027"/>
                  <a:pt x="16799" y="3006"/>
                </a:cubicBezTo>
                <a:cubicBezTo>
                  <a:pt x="14879" y="995"/>
                  <a:pt x="12357" y="0"/>
                  <a:pt x="9840" y="0"/>
                </a:cubicBezTo>
                <a:close/>
                <a:moveTo>
                  <a:pt x="7896" y="6164"/>
                </a:moveTo>
                <a:cubicBezTo>
                  <a:pt x="8164" y="6164"/>
                  <a:pt x="8395" y="6265"/>
                  <a:pt x="8586" y="6468"/>
                </a:cubicBezTo>
                <a:cubicBezTo>
                  <a:pt x="8778" y="6670"/>
                  <a:pt x="8877" y="6907"/>
                  <a:pt x="8877" y="7191"/>
                </a:cubicBezTo>
                <a:lnTo>
                  <a:pt x="8877" y="8694"/>
                </a:lnTo>
                <a:lnTo>
                  <a:pt x="11639" y="8694"/>
                </a:lnTo>
                <a:cubicBezTo>
                  <a:pt x="11890" y="8694"/>
                  <a:pt x="12113" y="8792"/>
                  <a:pt x="12293" y="8979"/>
                </a:cubicBezTo>
                <a:cubicBezTo>
                  <a:pt x="12472" y="9167"/>
                  <a:pt x="12565" y="9382"/>
                  <a:pt x="12565" y="9645"/>
                </a:cubicBezTo>
                <a:cubicBezTo>
                  <a:pt x="12566" y="9908"/>
                  <a:pt x="12472" y="10141"/>
                  <a:pt x="12293" y="10330"/>
                </a:cubicBezTo>
                <a:cubicBezTo>
                  <a:pt x="12114" y="10517"/>
                  <a:pt x="11889" y="10597"/>
                  <a:pt x="11639" y="10597"/>
                </a:cubicBezTo>
                <a:lnTo>
                  <a:pt x="8877" y="10597"/>
                </a:lnTo>
                <a:lnTo>
                  <a:pt x="8877" y="11338"/>
                </a:lnTo>
                <a:cubicBezTo>
                  <a:pt x="8877" y="11624"/>
                  <a:pt x="8959" y="11862"/>
                  <a:pt x="9150" y="12061"/>
                </a:cubicBezTo>
                <a:cubicBezTo>
                  <a:pt x="9339" y="12260"/>
                  <a:pt x="9569" y="12347"/>
                  <a:pt x="9840" y="12347"/>
                </a:cubicBezTo>
                <a:lnTo>
                  <a:pt x="11784" y="12347"/>
                </a:lnTo>
                <a:cubicBezTo>
                  <a:pt x="12055" y="12347"/>
                  <a:pt x="12300" y="12467"/>
                  <a:pt x="12493" y="12670"/>
                </a:cubicBezTo>
                <a:cubicBezTo>
                  <a:pt x="12686" y="12873"/>
                  <a:pt x="12784" y="13110"/>
                  <a:pt x="12784" y="13393"/>
                </a:cubicBezTo>
                <a:cubicBezTo>
                  <a:pt x="12783" y="13677"/>
                  <a:pt x="12686" y="13914"/>
                  <a:pt x="12493" y="14116"/>
                </a:cubicBezTo>
                <a:cubicBezTo>
                  <a:pt x="12300" y="14319"/>
                  <a:pt x="12055" y="14420"/>
                  <a:pt x="11784" y="14420"/>
                </a:cubicBezTo>
                <a:lnTo>
                  <a:pt x="9840" y="14420"/>
                </a:lnTo>
                <a:cubicBezTo>
                  <a:pt x="9028" y="14420"/>
                  <a:pt x="8345" y="14131"/>
                  <a:pt x="7769" y="13526"/>
                </a:cubicBezTo>
                <a:cubicBezTo>
                  <a:pt x="7193" y="12922"/>
                  <a:pt x="6896" y="12191"/>
                  <a:pt x="6896" y="11338"/>
                </a:cubicBezTo>
                <a:lnTo>
                  <a:pt x="6896" y="7191"/>
                </a:lnTo>
                <a:cubicBezTo>
                  <a:pt x="6896" y="6900"/>
                  <a:pt x="6996" y="6648"/>
                  <a:pt x="7187" y="6449"/>
                </a:cubicBezTo>
                <a:cubicBezTo>
                  <a:pt x="7379" y="6251"/>
                  <a:pt x="7620" y="6164"/>
                  <a:pt x="7896" y="6164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28" name="Shape 148"/>
          <p:cNvSpPr/>
          <p:nvPr userDrawn="1"/>
        </p:nvSpPr>
        <p:spPr>
          <a:xfrm>
            <a:off x="8322409" y="4882604"/>
            <a:ext cx="214552" cy="161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0" y="0"/>
                </a:moveTo>
                <a:cubicBezTo>
                  <a:pt x="7323" y="0"/>
                  <a:pt x="4802" y="995"/>
                  <a:pt x="2881" y="3006"/>
                </a:cubicBezTo>
                <a:cubicBezTo>
                  <a:pt x="-960" y="7028"/>
                  <a:pt x="-960" y="13557"/>
                  <a:pt x="2881" y="17578"/>
                </a:cubicBezTo>
                <a:cubicBezTo>
                  <a:pt x="6722" y="21600"/>
                  <a:pt x="12958" y="21600"/>
                  <a:pt x="16799" y="17578"/>
                </a:cubicBezTo>
                <a:cubicBezTo>
                  <a:pt x="20640" y="13557"/>
                  <a:pt x="20640" y="7027"/>
                  <a:pt x="16799" y="3006"/>
                </a:cubicBezTo>
                <a:cubicBezTo>
                  <a:pt x="14878" y="995"/>
                  <a:pt x="12357" y="0"/>
                  <a:pt x="9840" y="0"/>
                </a:cubicBezTo>
                <a:close/>
                <a:moveTo>
                  <a:pt x="10621" y="5498"/>
                </a:moveTo>
                <a:lnTo>
                  <a:pt x="12148" y="5498"/>
                </a:lnTo>
                <a:lnTo>
                  <a:pt x="12148" y="7229"/>
                </a:lnTo>
                <a:lnTo>
                  <a:pt x="11039" y="7229"/>
                </a:lnTo>
                <a:cubicBezTo>
                  <a:pt x="10931" y="7229"/>
                  <a:pt x="10823" y="7278"/>
                  <a:pt x="10730" y="7362"/>
                </a:cubicBezTo>
                <a:cubicBezTo>
                  <a:pt x="10640" y="7448"/>
                  <a:pt x="10585" y="7516"/>
                  <a:pt x="10585" y="7591"/>
                </a:cubicBezTo>
                <a:lnTo>
                  <a:pt x="10585" y="8675"/>
                </a:lnTo>
                <a:lnTo>
                  <a:pt x="12148" y="8675"/>
                </a:lnTo>
                <a:cubicBezTo>
                  <a:pt x="12132" y="8886"/>
                  <a:pt x="12112" y="9085"/>
                  <a:pt x="12093" y="9284"/>
                </a:cubicBezTo>
                <a:lnTo>
                  <a:pt x="12020" y="9797"/>
                </a:lnTo>
                <a:cubicBezTo>
                  <a:pt x="11995" y="9974"/>
                  <a:pt x="11971" y="10142"/>
                  <a:pt x="11948" y="10292"/>
                </a:cubicBezTo>
                <a:lnTo>
                  <a:pt x="10585" y="10292"/>
                </a:lnTo>
                <a:lnTo>
                  <a:pt x="10585" y="15086"/>
                </a:lnTo>
                <a:lnTo>
                  <a:pt x="8532" y="15086"/>
                </a:lnTo>
                <a:lnTo>
                  <a:pt x="8532" y="10292"/>
                </a:lnTo>
                <a:lnTo>
                  <a:pt x="7532" y="10292"/>
                </a:lnTo>
                <a:lnTo>
                  <a:pt x="7532" y="8675"/>
                </a:lnTo>
                <a:lnTo>
                  <a:pt x="8532" y="8675"/>
                </a:lnTo>
                <a:cubicBezTo>
                  <a:pt x="8532" y="8675"/>
                  <a:pt x="8532" y="7343"/>
                  <a:pt x="8532" y="7343"/>
                </a:cubicBezTo>
                <a:cubicBezTo>
                  <a:pt x="8532" y="7284"/>
                  <a:pt x="8551" y="7161"/>
                  <a:pt x="8568" y="6963"/>
                </a:cubicBezTo>
                <a:cubicBezTo>
                  <a:pt x="8584" y="6767"/>
                  <a:pt x="8640" y="6552"/>
                  <a:pt x="8768" y="6335"/>
                </a:cubicBezTo>
                <a:cubicBezTo>
                  <a:pt x="8895" y="6118"/>
                  <a:pt x="9118" y="5936"/>
                  <a:pt x="9404" y="5764"/>
                </a:cubicBezTo>
                <a:cubicBezTo>
                  <a:pt x="9688" y="5595"/>
                  <a:pt x="10084" y="5498"/>
                  <a:pt x="10621" y="5498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32" name="Shape 56"/>
          <p:cNvSpPr/>
          <p:nvPr userDrawn="1"/>
        </p:nvSpPr>
        <p:spPr>
          <a:xfrm>
            <a:off x="4388460" y="4940495"/>
            <a:ext cx="367089" cy="78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4288" tIns="14288" rIns="14288" bIns="14288">
            <a:spAutoFit/>
          </a:bodyPr>
          <a:lstStyle>
            <a:lvl1pPr>
              <a:lnSpc>
                <a:spcPct val="60000"/>
              </a:lnSpc>
              <a:defRPr sz="1800">
                <a:solidFill>
                  <a:srgbClr val="4F5D6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n-US" sz="506" dirty="0"/>
              <a:t>www.ibf.org</a:t>
            </a:r>
            <a:endParaRPr sz="506" dirty="0"/>
          </a:p>
        </p:txBody>
      </p:sp>
      <p:pic>
        <p:nvPicPr>
          <p:cNvPr id="34" name="Picture Placeholder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89" t="8195" r="-11077" b="6494"/>
          <a:stretch/>
        </p:blipFill>
        <p:spPr>
          <a:xfrm>
            <a:off x="313791" y="4768751"/>
            <a:ext cx="507807" cy="371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198331615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th america fact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4462463" cy="4725988"/>
          </a:xfrm>
        </p:spPr>
        <p:txBody>
          <a:bodyPr vert="horz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2" name="Shape 91"/>
          <p:cNvSpPr>
            <a:spLocks noGrp="1"/>
          </p:cNvSpPr>
          <p:nvPr>
            <p:ph type="title"/>
          </p:nvPr>
        </p:nvSpPr>
        <p:spPr>
          <a:xfrm>
            <a:off x="480947" y="144923"/>
            <a:ext cx="7810500" cy="680620"/>
          </a:xfrm>
          <a:prstGeom prst="rect">
            <a:avLst/>
          </a:prstGeom>
        </p:spPr>
        <p:txBody>
          <a:bodyPr anchor="t"/>
          <a:lstStyle>
            <a:lvl1pPr algn="l">
              <a:defRPr sz="2813">
                <a:solidFill>
                  <a:srgbClr val="4F5D68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" name="Shape 92"/>
          <p:cNvSpPr>
            <a:spLocks noGrp="1"/>
          </p:cNvSpPr>
          <p:nvPr>
            <p:ph type="body" sz="quarter" idx="1"/>
          </p:nvPr>
        </p:nvSpPr>
        <p:spPr>
          <a:xfrm>
            <a:off x="480947" y="1044911"/>
            <a:ext cx="7810500" cy="59531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indent="64294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indent="128588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indent="192881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indent="257175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9" name="Shape 106"/>
          <p:cNvSpPr>
            <a:spLocks noGrp="1"/>
          </p:cNvSpPr>
          <p:nvPr>
            <p:ph type="sldNum" sz="quarter" idx="2"/>
          </p:nvPr>
        </p:nvSpPr>
        <p:spPr>
          <a:xfrm>
            <a:off x="8647753" y="385221"/>
            <a:ext cx="190758" cy="189219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30" name="Picture Placeholder 22"/>
          <p:cNvSpPr>
            <a:spLocks noGrp="1"/>
          </p:cNvSpPr>
          <p:nvPr>
            <p:ph type="pic" sz="quarter" idx="16" hasCustomPrompt="1"/>
          </p:nvPr>
        </p:nvSpPr>
        <p:spPr>
          <a:xfrm>
            <a:off x="3403062" y="2102692"/>
            <a:ext cx="1911965" cy="1436487"/>
          </a:xfrm>
          <a:prstGeom prst="ellipse">
            <a:avLst/>
          </a:prstGeom>
          <a:noFill/>
        </p:spPr>
        <p:txBody>
          <a:bodyPr vert="horz"/>
          <a:lstStyle>
            <a:lvl1pPr marL="0" indent="0">
              <a:buNone/>
              <a:defRPr>
                <a:solidFill>
                  <a:srgbClr val="B5BABE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1" name="Picture Placeholder 22"/>
          <p:cNvSpPr>
            <a:spLocks noGrp="1"/>
          </p:cNvSpPr>
          <p:nvPr>
            <p:ph type="pic" sz="quarter" idx="17" hasCustomPrompt="1"/>
          </p:nvPr>
        </p:nvSpPr>
        <p:spPr>
          <a:xfrm>
            <a:off x="4115679" y="3176061"/>
            <a:ext cx="1110599" cy="834409"/>
          </a:xfrm>
          <a:prstGeom prst="ellipse">
            <a:avLst/>
          </a:prstGeom>
          <a:noFill/>
        </p:spPr>
        <p:txBody>
          <a:bodyPr vert="horz"/>
          <a:lstStyle>
            <a:lvl1pPr marL="0" indent="0">
              <a:buNone/>
              <a:defRPr>
                <a:solidFill>
                  <a:srgbClr val="B5BABE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562776" y="1220595"/>
            <a:ext cx="427403" cy="76663"/>
            <a:chOff x="2330376" y="2927097"/>
            <a:chExt cx="240835" cy="76663"/>
          </a:xfrm>
        </p:grpSpPr>
        <p:sp>
          <p:nvSpPr>
            <p:cNvPr id="40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41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42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43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44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  <p:sp>
        <p:nvSpPr>
          <p:cNvPr id="25" name="Shape 146"/>
          <p:cNvSpPr/>
          <p:nvPr userDrawn="1"/>
        </p:nvSpPr>
        <p:spPr>
          <a:xfrm>
            <a:off x="8686260" y="4882604"/>
            <a:ext cx="214353" cy="161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0595" extrusionOk="0">
                <a:moveTo>
                  <a:pt x="9848" y="0"/>
                </a:moveTo>
                <a:cubicBezTo>
                  <a:pt x="7329" y="0"/>
                  <a:pt x="4805" y="995"/>
                  <a:pt x="2883" y="3006"/>
                </a:cubicBezTo>
                <a:cubicBezTo>
                  <a:pt x="-961" y="7028"/>
                  <a:pt x="-961" y="13557"/>
                  <a:pt x="2883" y="17578"/>
                </a:cubicBezTo>
                <a:cubicBezTo>
                  <a:pt x="6728" y="21600"/>
                  <a:pt x="12951" y="21600"/>
                  <a:pt x="16795" y="17578"/>
                </a:cubicBezTo>
                <a:cubicBezTo>
                  <a:pt x="20639" y="13557"/>
                  <a:pt x="20639" y="7027"/>
                  <a:pt x="16795" y="3006"/>
                </a:cubicBezTo>
                <a:cubicBezTo>
                  <a:pt x="14873" y="995"/>
                  <a:pt x="12367" y="0"/>
                  <a:pt x="9848" y="0"/>
                </a:cubicBezTo>
                <a:close/>
                <a:moveTo>
                  <a:pt x="6884" y="5498"/>
                </a:moveTo>
                <a:cubicBezTo>
                  <a:pt x="7520" y="5498"/>
                  <a:pt x="7907" y="5961"/>
                  <a:pt x="7921" y="6544"/>
                </a:cubicBezTo>
                <a:cubicBezTo>
                  <a:pt x="7921" y="7115"/>
                  <a:pt x="7510" y="7572"/>
                  <a:pt x="6848" y="7572"/>
                </a:cubicBezTo>
                <a:cubicBezTo>
                  <a:pt x="6225" y="7572"/>
                  <a:pt x="5829" y="7115"/>
                  <a:pt x="5829" y="6544"/>
                </a:cubicBezTo>
                <a:cubicBezTo>
                  <a:pt x="5829" y="5961"/>
                  <a:pt x="6248" y="5498"/>
                  <a:pt x="6884" y="5498"/>
                </a:cubicBezTo>
                <a:close/>
                <a:moveTo>
                  <a:pt x="12758" y="8295"/>
                </a:moveTo>
                <a:cubicBezTo>
                  <a:pt x="14056" y="8295"/>
                  <a:pt x="15031" y="9193"/>
                  <a:pt x="15031" y="11148"/>
                </a:cubicBezTo>
                <a:lnTo>
                  <a:pt x="15031" y="15086"/>
                </a:lnTo>
                <a:lnTo>
                  <a:pt x="13049" y="15086"/>
                </a:lnTo>
                <a:lnTo>
                  <a:pt x="13049" y="11396"/>
                </a:lnTo>
                <a:cubicBezTo>
                  <a:pt x="13049" y="10540"/>
                  <a:pt x="12763" y="9950"/>
                  <a:pt x="12049" y="9950"/>
                </a:cubicBezTo>
                <a:cubicBezTo>
                  <a:pt x="11504" y="9950"/>
                  <a:pt x="11172" y="10350"/>
                  <a:pt x="11030" y="10730"/>
                </a:cubicBezTo>
                <a:cubicBezTo>
                  <a:pt x="10978" y="10866"/>
                  <a:pt x="10976" y="11054"/>
                  <a:pt x="10976" y="11243"/>
                </a:cubicBezTo>
                <a:lnTo>
                  <a:pt x="10976" y="15086"/>
                </a:lnTo>
                <a:lnTo>
                  <a:pt x="8993" y="15086"/>
                </a:lnTo>
                <a:cubicBezTo>
                  <a:pt x="8993" y="15086"/>
                  <a:pt x="8993" y="10558"/>
                  <a:pt x="8993" y="10558"/>
                </a:cubicBezTo>
                <a:cubicBezTo>
                  <a:pt x="8993" y="9731"/>
                  <a:pt x="8982" y="9044"/>
                  <a:pt x="8957" y="8447"/>
                </a:cubicBezTo>
                <a:lnTo>
                  <a:pt x="10666" y="8447"/>
                </a:lnTo>
                <a:lnTo>
                  <a:pt x="10757" y="9360"/>
                </a:lnTo>
                <a:lnTo>
                  <a:pt x="10794" y="9360"/>
                </a:lnTo>
                <a:cubicBezTo>
                  <a:pt x="11053" y="8926"/>
                  <a:pt x="11693" y="8295"/>
                  <a:pt x="12758" y="8295"/>
                </a:cubicBezTo>
                <a:close/>
                <a:moveTo>
                  <a:pt x="5884" y="8390"/>
                </a:moveTo>
                <a:lnTo>
                  <a:pt x="7848" y="8390"/>
                </a:lnTo>
                <a:lnTo>
                  <a:pt x="7848" y="15010"/>
                </a:lnTo>
                <a:cubicBezTo>
                  <a:pt x="7848" y="15010"/>
                  <a:pt x="5884" y="15010"/>
                  <a:pt x="5884" y="15010"/>
                </a:cubicBezTo>
                <a:lnTo>
                  <a:pt x="5884" y="839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28" name="Shape 147"/>
          <p:cNvSpPr/>
          <p:nvPr userDrawn="1"/>
        </p:nvSpPr>
        <p:spPr>
          <a:xfrm>
            <a:off x="8504323" y="4882604"/>
            <a:ext cx="214552" cy="161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0" y="0"/>
                </a:moveTo>
                <a:cubicBezTo>
                  <a:pt x="7323" y="0"/>
                  <a:pt x="4801" y="995"/>
                  <a:pt x="2881" y="3006"/>
                </a:cubicBezTo>
                <a:cubicBezTo>
                  <a:pt x="-960" y="7028"/>
                  <a:pt x="-960" y="13557"/>
                  <a:pt x="2881" y="17578"/>
                </a:cubicBezTo>
                <a:cubicBezTo>
                  <a:pt x="6722" y="21600"/>
                  <a:pt x="12958" y="21600"/>
                  <a:pt x="16799" y="17578"/>
                </a:cubicBezTo>
                <a:cubicBezTo>
                  <a:pt x="20640" y="13557"/>
                  <a:pt x="20640" y="7027"/>
                  <a:pt x="16799" y="3006"/>
                </a:cubicBezTo>
                <a:cubicBezTo>
                  <a:pt x="14879" y="995"/>
                  <a:pt x="12357" y="0"/>
                  <a:pt x="9840" y="0"/>
                </a:cubicBezTo>
                <a:close/>
                <a:moveTo>
                  <a:pt x="7896" y="6164"/>
                </a:moveTo>
                <a:cubicBezTo>
                  <a:pt x="8164" y="6164"/>
                  <a:pt x="8395" y="6265"/>
                  <a:pt x="8586" y="6468"/>
                </a:cubicBezTo>
                <a:cubicBezTo>
                  <a:pt x="8778" y="6670"/>
                  <a:pt x="8877" y="6907"/>
                  <a:pt x="8877" y="7191"/>
                </a:cubicBezTo>
                <a:lnTo>
                  <a:pt x="8877" y="8694"/>
                </a:lnTo>
                <a:lnTo>
                  <a:pt x="11639" y="8694"/>
                </a:lnTo>
                <a:cubicBezTo>
                  <a:pt x="11890" y="8694"/>
                  <a:pt x="12113" y="8792"/>
                  <a:pt x="12293" y="8979"/>
                </a:cubicBezTo>
                <a:cubicBezTo>
                  <a:pt x="12472" y="9167"/>
                  <a:pt x="12565" y="9382"/>
                  <a:pt x="12565" y="9645"/>
                </a:cubicBezTo>
                <a:cubicBezTo>
                  <a:pt x="12566" y="9908"/>
                  <a:pt x="12472" y="10141"/>
                  <a:pt x="12293" y="10330"/>
                </a:cubicBezTo>
                <a:cubicBezTo>
                  <a:pt x="12114" y="10517"/>
                  <a:pt x="11889" y="10597"/>
                  <a:pt x="11639" y="10597"/>
                </a:cubicBezTo>
                <a:lnTo>
                  <a:pt x="8877" y="10597"/>
                </a:lnTo>
                <a:lnTo>
                  <a:pt x="8877" y="11338"/>
                </a:lnTo>
                <a:cubicBezTo>
                  <a:pt x="8877" y="11624"/>
                  <a:pt x="8959" y="11862"/>
                  <a:pt x="9150" y="12061"/>
                </a:cubicBezTo>
                <a:cubicBezTo>
                  <a:pt x="9339" y="12260"/>
                  <a:pt x="9569" y="12347"/>
                  <a:pt x="9840" y="12347"/>
                </a:cubicBezTo>
                <a:lnTo>
                  <a:pt x="11784" y="12347"/>
                </a:lnTo>
                <a:cubicBezTo>
                  <a:pt x="12055" y="12347"/>
                  <a:pt x="12300" y="12467"/>
                  <a:pt x="12493" y="12670"/>
                </a:cubicBezTo>
                <a:cubicBezTo>
                  <a:pt x="12686" y="12873"/>
                  <a:pt x="12784" y="13110"/>
                  <a:pt x="12784" y="13393"/>
                </a:cubicBezTo>
                <a:cubicBezTo>
                  <a:pt x="12783" y="13677"/>
                  <a:pt x="12686" y="13914"/>
                  <a:pt x="12493" y="14116"/>
                </a:cubicBezTo>
                <a:cubicBezTo>
                  <a:pt x="12300" y="14319"/>
                  <a:pt x="12055" y="14420"/>
                  <a:pt x="11784" y="14420"/>
                </a:cubicBezTo>
                <a:lnTo>
                  <a:pt x="9840" y="14420"/>
                </a:lnTo>
                <a:cubicBezTo>
                  <a:pt x="9028" y="14420"/>
                  <a:pt x="8345" y="14131"/>
                  <a:pt x="7769" y="13526"/>
                </a:cubicBezTo>
                <a:cubicBezTo>
                  <a:pt x="7193" y="12922"/>
                  <a:pt x="6896" y="12191"/>
                  <a:pt x="6896" y="11338"/>
                </a:cubicBezTo>
                <a:lnTo>
                  <a:pt x="6896" y="7191"/>
                </a:lnTo>
                <a:cubicBezTo>
                  <a:pt x="6896" y="6900"/>
                  <a:pt x="6996" y="6648"/>
                  <a:pt x="7187" y="6449"/>
                </a:cubicBezTo>
                <a:cubicBezTo>
                  <a:pt x="7379" y="6251"/>
                  <a:pt x="7620" y="6164"/>
                  <a:pt x="7896" y="6164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32" name="Shape 148"/>
          <p:cNvSpPr/>
          <p:nvPr userDrawn="1"/>
        </p:nvSpPr>
        <p:spPr>
          <a:xfrm>
            <a:off x="8322409" y="4882604"/>
            <a:ext cx="214552" cy="161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0" y="0"/>
                </a:moveTo>
                <a:cubicBezTo>
                  <a:pt x="7323" y="0"/>
                  <a:pt x="4802" y="995"/>
                  <a:pt x="2881" y="3006"/>
                </a:cubicBezTo>
                <a:cubicBezTo>
                  <a:pt x="-960" y="7028"/>
                  <a:pt x="-960" y="13557"/>
                  <a:pt x="2881" y="17578"/>
                </a:cubicBezTo>
                <a:cubicBezTo>
                  <a:pt x="6722" y="21600"/>
                  <a:pt x="12958" y="21600"/>
                  <a:pt x="16799" y="17578"/>
                </a:cubicBezTo>
                <a:cubicBezTo>
                  <a:pt x="20640" y="13557"/>
                  <a:pt x="20640" y="7027"/>
                  <a:pt x="16799" y="3006"/>
                </a:cubicBezTo>
                <a:cubicBezTo>
                  <a:pt x="14878" y="995"/>
                  <a:pt x="12357" y="0"/>
                  <a:pt x="9840" y="0"/>
                </a:cubicBezTo>
                <a:close/>
                <a:moveTo>
                  <a:pt x="10621" y="5498"/>
                </a:moveTo>
                <a:lnTo>
                  <a:pt x="12148" y="5498"/>
                </a:lnTo>
                <a:lnTo>
                  <a:pt x="12148" y="7229"/>
                </a:lnTo>
                <a:lnTo>
                  <a:pt x="11039" y="7229"/>
                </a:lnTo>
                <a:cubicBezTo>
                  <a:pt x="10931" y="7229"/>
                  <a:pt x="10823" y="7278"/>
                  <a:pt x="10730" y="7362"/>
                </a:cubicBezTo>
                <a:cubicBezTo>
                  <a:pt x="10640" y="7448"/>
                  <a:pt x="10585" y="7516"/>
                  <a:pt x="10585" y="7591"/>
                </a:cubicBezTo>
                <a:lnTo>
                  <a:pt x="10585" y="8675"/>
                </a:lnTo>
                <a:lnTo>
                  <a:pt x="12148" y="8675"/>
                </a:lnTo>
                <a:cubicBezTo>
                  <a:pt x="12132" y="8886"/>
                  <a:pt x="12112" y="9085"/>
                  <a:pt x="12093" y="9284"/>
                </a:cubicBezTo>
                <a:lnTo>
                  <a:pt x="12020" y="9797"/>
                </a:lnTo>
                <a:cubicBezTo>
                  <a:pt x="11995" y="9974"/>
                  <a:pt x="11971" y="10142"/>
                  <a:pt x="11948" y="10292"/>
                </a:cubicBezTo>
                <a:lnTo>
                  <a:pt x="10585" y="10292"/>
                </a:lnTo>
                <a:lnTo>
                  <a:pt x="10585" y="15086"/>
                </a:lnTo>
                <a:lnTo>
                  <a:pt x="8532" y="15086"/>
                </a:lnTo>
                <a:lnTo>
                  <a:pt x="8532" y="10292"/>
                </a:lnTo>
                <a:lnTo>
                  <a:pt x="7532" y="10292"/>
                </a:lnTo>
                <a:lnTo>
                  <a:pt x="7532" y="8675"/>
                </a:lnTo>
                <a:lnTo>
                  <a:pt x="8532" y="8675"/>
                </a:lnTo>
                <a:cubicBezTo>
                  <a:pt x="8532" y="8675"/>
                  <a:pt x="8532" y="7343"/>
                  <a:pt x="8532" y="7343"/>
                </a:cubicBezTo>
                <a:cubicBezTo>
                  <a:pt x="8532" y="7284"/>
                  <a:pt x="8551" y="7161"/>
                  <a:pt x="8568" y="6963"/>
                </a:cubicBezTo>
                <a:cubicBezTo>
                  <a:pt x="8584" y="6767"/>
                  <a:pt x="8640" y="6552"/>
                  <a:pt x="8768" y="6335"/>
                </a:cubicBezTo>
                <a:cubicBezTo>
                  <a:pt x="8895" y="6118"/>
                  <a:pt x="9118" y="5936"/>
                  <a:pt x="9404" y="5764"/>
                </a:cubicBezTo>
                <a:cubicBezTo>
                  <a:pt x="9688" y="5595"/>
                  <a:pt x="10084" y="5498"/>
                  <a:pt x="10621" y="5498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36" name="Shape 56"/>
          <p:cNvSpPr/>
          <p:nvPr userDrawn="1"/>
        </p:nvSpPr>
        <p:spPr>
          <a:xfrm>
            <a:off x="4388460" y="4940495"/>
            <a:ext cx="367089" cy="78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4288" tIns="14288" rIns="14288" bIns="14288">
            <a:spAutoFit/>
          </a:bodyPr>
          <a:lstStyle>
            <a:lvl1pPr>
              <a:lnSpc>
                <a:spcPct val="60000"/>
              </a:lnSpc>
              <a:defRPr sz="1800">
                <a:solidFill>
                  <a:srgbClr val="4F5D6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n-US" sz="506" dirty="0"/>
              <a:t>www.ibf.org</a:t>
            </a:r>
            <a:endParaRPr sz="506" dirty="0"/>
          </a:p>
        </p:txBody>
      </p:sp>
      <p:pic>
        <p:nvPicPr>
          <p:cNvPr id="38" name="Picture Placeholder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89" t="8195" r="-11077" b="6494"/>
          <a:stretch/>
        </p:blipFill>
        <p:spPr>
          <a:xfrm>
            <a:off x="313791" y="4768751"/>
            <a:ext cx="507807" cy="371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656633165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media always connected with our busin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6243457" y="477758"/>
            <a:ext cx="2190555" cy="1645795"/>
          </a:xfrm>
          <a:prstGeom prst="ellipse">
            <a:avLst/>
          </a:prstGeom>
        </p:spPr>
        <p:txBody>
          <a:bodyPr vert="horz"/>
          <a:lstStyle>
            <a:lvl1pPr>
              <a:defRPr>
                <a:solidFill>
                  <a:srgbClr val="B5BABE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0" name="Shape 91"/>
          <p:cNvSpPr>
            <a:spLocks noGrp="1"/>
          </p:cNvSpPr>
          <p:nvPr>
            <p:ph type="title"/>
          </p:nvPr>
        </p:nvSpPr>
        <p:spPr>
          <a:xfrm>
            <a:off x="480947" y="144923"/>
            <a:ext cx="7810500" cy="680620"/>
          </a:xfrm>
          <a:prstGeom prst="rect">
            <a:avLst/>
          </a:prstGeom>
        </p:spPr>
        <p:txBody>
          <a:bodyPr anchor="t"/>
          <a:lstStyle>
            <a:lvl1pPr algn="l">
              <a:defRPr sz="2813">
                <a:solidFill>
                  <a:srgbClr val="4F5D68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Shape 92"/>
          <p:cNvSpPr>
            <a:spLocks noGrp="1"/>
          </p:cNvSpPr>
          <p:nvPr>
            <p:ph type="body" sz="quarter" idx="1"/>
          </p:nvPr>
        </p:nvSpPr>
        <p:spPr>
          <a:xfrm>
            <a:off x="480947" y="1044911"/>
            <a:ext cx="7810500" cy="59531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indent="64294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indent="128588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indent="192881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indent="257175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7" name="Shape 106"/>
          <p:cNvSpPr>
            <a:spLocks noGrp="1"/>
          </p:cNvSpPr>
          <p:nvPr>
            <p:ph type="sldNum" sz="quarter" idx="2"/>
          </p:nvPr>
        </p:nvSpPr>
        <p:spPr>
          <a:xfrm>
            <a:off x="8647753" y="385221"/>
            <a:ext cx="190758" cy="189219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546571" y="1220596"/>
            <a:ext cx="427403" cy="76663"/>
            <a:chOff x="2330376" y="2927097"/>
            <a:chExt cx="240835" cy="76663"/>
          </a:xfrm>
        </p:grpSpPr>
        <p:sp>
          <p:nvSpPr>
            <p:cNvPr id="36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7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8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9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40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  <p:sp>
        <p:nvSpPr>
          <p:cNvPr id="20" name="Shape 53"/>
          <p:cNvSpPr/>
          <p:nvPr userDrawn="1"/>
        </p:nvSpPr>
        <p:spPr>
          <a:xfrm>
            <a:off x="0" y="4726648"/>
            <a:ext cx="9144000" cy="414338"/>
          </a:xfrm>
          <a:prstGeom prst="rect">
            <a:avLst/>
          </a:prstGeom>
          <a:solidFill>
            <a:srgbClr val="E4E6E7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21" name="Shape 54"/>
          <p:cNvSpPr/>
          <p:nvPr userDrawn="1"/>
        </p:nvSpPr>
        <p:spPr>
          <a:xfrm>
            <a:off x="0" y="4752972"/>
            <a:ext cx="9144000" cy="4013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22" name="Shape 146"/>
          <p:cNvSpPr/>
          <p:nvPr userDrawn="1"/>
        </p:nvSpPr>
        <p:spPr>
          <a:xfrm>
            <a:off x="8686260" y="4882604"/>
            <a:ext cx="214353" cy="161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0595" extrusionOk="0">
                <a:moveTo>
                  <a:pt x="9848" y="0"/>
                </a:moveTo>
                <a:cubicBezTo>
                  <a:pt x="7329" y="0"/>
                  <a:pt x="4805" y="995"/>
                  <a:pt x="2883" y="3006"/>
                </a:cubicBezTo>
                <a:cubicBezTo>
                  <a:pt x="-961" y="7028"/>
                  <a:pt x="-961" y="13557"/>
                  <a:pt x="2883" y="17578"/>
                </a:cubicBezTo>
                <a:cubicBezTo>
                  <a:pt x="6728" y="21600"/>
                  <a:pt x="12951" y="21600"/>
                  <a:pt x="16795" y="17578"/>
                </a:cubicBezTo>
                <a:cubicBezTo>
                  <a:pt x="20639" y="13557"/>
                  <a:pt x="20639" y="7027"/>
                  <a:pt x="16795" y="3006"/>
                </a:cubicBezTo>
                <a:cubicBezTo>
                  <a:pt x="14873" y="995"/>
                  <a:pt x="12367" y="0"/>
                  <a:pt x="9848" y="0"/>
                </a:cubicBezTo>
                <a:close/>
                <a:moveTo>
                  <a:pt x="6884" y="5498"/>
                </a:moveTo>
                <a:cubicBezTo>
                  <a:pt x="7520" y="5498"/>
                  <a:pt x="7907" y="5961"/>
                  <a:pt x="7921" y="6544"/>
                </a:cubicBezTo>
                <a:cubicBezTo>
                  <a:pt x="7921" y="7115"/>
                  <a:pt x="7510" y="7572"/>
                  <a:pt x="6848" y="7572"/>
                </a:cubicBezTo>
                <a:cubicBezTo>
                  <a:pt x="6225" y="7572"/>
                  <a:pt x="5829" y="7115"/>
                  <a:pt x="5829" y="6544"/>
                </a:cubicBezTo>
                <a:cubicBezTo>
                  <a:pt x="5829" y="5961"/>
                  <a:pt x="6248" y="5498"/>
                  <a:pt x="6884" y="5498"/>
                </a:cubicBezTo>
                <a:close/>
                <a:moveTo>
                  <a:pt x="12758" y="8295"/>
                </a:moveTo>
                <a:cubicBezTo>
                  <a:pt x="14056" y="8295"/>
                  <a:pt x="15031" y="9193"/>
                  <a:pt x="15031" y="11148"/>
                </a:cubicBezTo>
                <a:lnTo>
                  <a:pt x="15031" y="15086"/>
                </a:lnTo>
                <a:lnTo>
                  <a:pt x="13049" y="15086"/>
                </a:lnTo>
                <a:lnTo>
                  <a:pt x="13049" y="11396"/>
                </a:lnTo>
                <a:cubicBezTo>
                  <a:pt x="13049" y="10540"/>
                  <a:pt x="12763" y="9950"/>
                  <a:pt x="12049" y="9950"/>
                </a:cubicBezTo>
                <a:cubicBezTo>
                  <a:pt x="11504" y="9950"/>
                  <a:pt x="11172" y="10350"/>
                  <a:pt x="11030" y="10730"/>
                </a:cubicBezTo>
                <a:cubicBezTo>
                  <a:pt x="10978" y="10866"/>
                  <a:pt x="10976" y="11054"/>
                  <a:pt x="10976" y="11243"/>
                </a:cubicBezTo>
                <a:lnTo>
                  <a:pt x="10976" y="15086"/>
                </a:lnTo>
                <a:lnTo>
                  <a:pt x="8993" y="15086"/>
                </a:lnTo>
                <a:cubicBezTo>
                  <a:pt x="8993" y="15086"/>
                  <a:pt x="8993" y="10558"/>
                  <a:pt x="8993" y="10558"/>
                </a:cubicBezTo>
                <a:cubicBezTo>
                  <a:pt x="8993" y="9731"/>
                  <a:pt x="8982" y="9044"/>
                  <a:pt x="8957" y="8447"/>
                </a:cubicBezTo>
                <a:lnTo>
                  <a:pt x="10666" y="8447"/>
                </a:lnTo>
                <a:lnTo>
                  <a:pt x="10757" y="9360"/>
                </a:lnTo>
                <a:lnTo>
                  <a:pt x="10794" y="9360"/>
                </a:lnTo>
                <a:cubicBezTo>
                  <a:pt x="11053" y="8926"/>
                  <a:pt x="11693" y="8295"/>
                  <a:pt x="12758" y="8295"/>
                </a:cubicBezTo>
                <a:close/>
                <a:moveTo>
                  <a:pt x="5884" y="8390"/>
                </a:moveTo>
                <a:lnTo>
                  <a:pt x="7848" y="8390"/>
                </a:lnTo>
                <a:lnTo>
                  <a:pt x="7848" y="15010"/>
                </a:lnTo>
                <a:cubicBezTo>
                  <a:pt x="7848" y="15010"/>
                  <a:pt x="5884" y="15010"/>
                  <a:pt x="5884" y="15010"/>
                </a:cubicBezTo>
                <a:lnTo>
                  <a:pt x="5884" y="839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23" name="Shape 147"/>
          <p:cNvSpPr/>
          <p:nvPr userDrawn="1"/>
        </p:nvSpPr>
        <p:spPr>
          <a:xfrm>
            <a:off x="8504323" y="4882604"/>
            <a:ext cx="214552" cy="161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0" y="0"/>
                </a:moveTo>
                <a:cubicBezTo>
                  <a:pt x="7323" y="0"/>
                  <a:pt x="4801" y="995"/>
                  <a:pt x="2881" y="3006"/>
                </a:cubicBezTo>
                <a:cubicBezTo>
                  <a:pt x="-960" y="7028"/>
                  <a:pt x="-960" y="13557"/>
                  <a:pt x="2881" y="17578"/>
                </a:cubicBezTo>
                <a:cubicBezTo>
                  <a:pt x="6722" y="21600"/>
                  <a:pt x="12958" y="21600"/>
                  <a:pt x="16799" y="17578"/>
                </a:cubicBezTo>
                <a:cubicBezTo>
                  <a:pt x="20640" y="13557"/>
                  <a:pt x="20640" y="7027"/>
                  <a:pt x="16799" y="3006"/>
                </a:cubicBezTo>
                <a:cubicBezTo>
                  <a:pt x="14879" y="995"/>
                  <a:pt x="12357" y="0"/>
                  <a:pt x="9840" y="0"/>
                </a:cubicBezTo>
                <a:close/>
                <a:moveTo>
                  <a:pt x="7896" y="6164"/>
                </a:moveTo>
                <a:cubicBezTo>
                  <a:pt x="8164" y="6164"/>
                  <a:pt x="8395" y="6265"/>
                  <a:pt x="8586" y="6468"/>
                </a:cubicBezTo>
                <a:cubicBezTo>
                  <a:pt x="8778" y="6670"/>
                  <a:pt x="8877" y="6907"/>
                  <a:pt x="8877" y="7191"/>
                </a:cubicBezTo>
                <a:lnTo>
                  <a:pt x="8877" y="8694"/>
                </a:lnTo>
                <a:lnTo>
                  <a:pt x="11639" y="8694"/>
                </a:lnTo>
                <a:cubicBezTo>
                  <a:pt x="11890" y="8694"/>
                  <a:pt x="12113" y="8792"/>
                  <a:pt x="12293" y="8979"/>
                </a:cubicBezTo>
                <a:cubicBezTo>
                  <a:pt x="12472" y="9167"/>
                  <a:pt x="12565" y="9382"/>
                  <a:pt x="12565" y="9645"/>
                </a:cubicBezTo>
                <a:cubicBezTo>
                  <a:pt x="12566" y="9908"/>
                  <a:pt x="12472" y="10141"/>
                  <a:pt x="12293" y="10330"/>
                </a:cubicBezTo>
                <a:cubicBezTo>
                  <a:pt x="12114" y="10517"/>
                  <a:pt x="11889" y="10597"/>
                  <a:pt x="11639" y="10597"/>
                </a:cubicBezTo>
                <a:lnTo>
                  <a:pt x="8877" y="10597"/>
                </a:lnTo>
                <a:lnTo>
                  <a:pt x="8877" y="11338"/>
                </a:lnTo>
                <a:cubicBezTo>
                  <a:pt x="8877" y="11624"/>
                  <a:pt x="8959" y="11862"/>
                  <a:pt x="9150" y="12061"/>
                </a:cubicBezTo>
                <a:cubicBezTo>
                  <a:pt x="9339" y="12260"/>
                  <a:pt x="9569" y="12347"/>
                  <a:pt x="9840" y="12347"/>
                </a:cubicBezTo>
                <a:lnTo>
                  <a:pt x="11784" y="12347"/>
                </a:lnTo>
                <a:cubicBezTo>
                  <a:pt x="12055" y="12347"/>
                  <a:pt x="12300" y="12467"/>
                  <a:pt x="12493" y="12670"/>
                </a:cubicBezTo>
                <a:cubicBezTo>
                  <a:pt x="12686" y="12873"/>
                  <a:pt x="12784" y="13110"/>
                  <a:pt x="12784" y="13393"/>
                </a:cubicBezTo>
                <a:cubicBezTo>
                  <a:pt x="12783" y="13677"/>
                  <a:pt x="12686" y="13914"/>
                  <a:pt x="12493" y="14116"/>
                </a:cubicBezTo>
                <a:cubicBezTo>
                  <a:pt x="12300" y="14319"/>
                  <a:pt x="12055" y="14420"/>
                  <a:pt x="11784" y="14420"/>
                </a:cubicBezTo>
                <a:lnTo>
                  <a:pt x="9840" y="14420"/>
                </a:lnTo>
                <a:cubicBezTo>
                  <a:pt x="9028" y="14420"/>
                  <a:pt x="8345" y="14131"/>
                  <a:pt x="7769" y="13526"/>
                </a:cubicBezTo>
                <a:cubicBezTo>
                  <a:pt x="7193" y="12922"/>
                  <a:pt x="6896" y="12191"/>
                  <a:pt x="6896" y="11338"/>
                </a:cubicBezTo>
                <a:lnTo>
                  <a:pt x="6896" y="7191"/>
                </a:lnTo>
                <a:cubicBezTo>
                  <a:pt x="6896" y="6900"/>
                  <a:pt x="6996" y="6648"/>
                  <a:pt x="7187" y="6449"/>
                </a:cubicBezTo>
                <a:cubicBezTo>
                  <a:pt x="7379" y="6251"/>
                  <a:pt x="7620" y="6164"/>
                  <a:pt x="7896" y="6164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24" name="Shape 148"/>
          <p:cNvSpPr/>
          <p:nvPr userDrawn="1"/>
        </p:nvSpPr>
        <p:spPr>
          <a:xfrm>
            <a:off x="8322409" y="4882604"/>
            <a:ext cx="214552" cy="161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0" y="0"/>
                </a:moveTo>
                <a:cubicBezTo>
                  <a:pt x="7323" y="0"/>
                  <a:pt x="4802" y="995"/>
                  <a:pt x="2881" y="3006"/>
                </a:cubicBezTo>
                <a:cubicBezTo>
                  <a:pt x="-960" y="7028"/>
                  <a:pt x="-960" y="13557"/>
                  <a:pt x="2881" y="17578"/>
                </a:cubicBezTo>
                <a:cubicBezTo>
                  <a:pt x="6722" y="21600"/>
                  <a:pt x="12958" y="21600"/>
                  <a:pt x="16799" y="17578"/>
                </a:cubicBezTo>
                <a:cubicBezTo>
                  <a:pt x="20640" y="13557"/>
                  <a:pt x="20640" y="7027"/>
                  <a:pt x="16799" y="3006"/>
                </a:cubicBezTo>
                <a:cubicBezTo>
                  <a:pt x="14878" y="995"/>
                  <a:pt x="12357" y="0"/>
                  <a:pt x="9840" y="0"/>
                </a:cubicBezTo>
                <a:close/>
                <a:moveTo>
                  <a:pt x="10621" y="5498"/>
                </a:moveTo>
                <a:lnTo>
                  <a:pt x="12148" y="5498"/>
                </a:lnTo>
                <a:lnTo>
                  <a:pt x="12148" y="7229"/>
                </a:lnTo>
                <a:lnTo>
                  <a:pt x="11039" y="7229"/>
                </a:lnTo>
                <a:cubicBezTo>
                  <a:pt x="10931" y="7229"/>
                  <a:pt x="10823" y="7278"/>
                  <a:pt x="10730" y="7362"/>
                </a:cubicBezTo>
                <a:cubicBezTo>
                  <a:pt x="10640" y="7448"/>
                  <a:pt x="10585" y="7516"/>
                  <a:pt x="10585" y="7591"/>
                </a:cubicBezTo>
                <a:lnTo>
                  <a:pt x="10585" y="8675"/>
                </a:lnTo>
                <a:lnTo>
                  <a:pt x="12148" y="8675"/>
                </a:lnTo>
                <a:cubicBezTo>
                  <a:pt x="12132" y="8886"/>
                  <a:pt x="12112" y="9085"/>
                  <a:pt x="12093" y="9284"/>
                </a:cubicBezTo>
                <a:lnTo>
                  <a:pt x="12020" y="9797"/>
                </a:lnTo>
                <a:cubicBezTo>
                  <a:pt x="11995" y="9974"/>
                  <a:pt x="11971" y="10142"/>
                  <a:pt x="11948" y="10292"/>
                </a:cubicBezTo>
                <a:lnTo>
                  <a:pt x="10585" y="10292"/>
                </a:lnTo>
                <a:lnTo>
                  <a:pt x="10585" y="15086"/>
                </a:lnTo>
                <a:lnTo>
                  <a:pt x="8532" y="15086"/>
                </a:lnTo>
                <a:lnTo>
                  <a:pt x="8532" y="10292"/>
                </a:lnTo>
                <a:lnTo>
                  <a:pt x="7532" y="10292"/>
                </a:lnTo>
                <a:lnTo>
                  <a:pt x="7532" y="8675"/>
                </a:lnTo>
                <a:lnTo>
                  <a:pt x="8532" y="8675"/>
                </a:lnTo>
                <a:cubicBezTo>
                  <a:pt x="8532" y="8675"/>
                  <a:pt x="8532" y="7343"/>
                  <a:pt x="8532" y="7343"/>
                </a:cubicBezTo>
                <a:cubicBezTo>
                  <a:pt x="8532" y="7284"/>
                  <a:pt x="8551" y="7161"/>
                  <a:pt x="8568" y="6963"/>
                </a:cubicBezTo>
                <a:cubicBezTo>
                  <a:pt x="8584" y="6767"/>
                  <a:pt x="8640" y="6552"/>
                  <a:pt x="8768" y="6335"/>
                </a:cubicBezTo>
                <a:cubicBezTo>
                  <a:pt x="8895" y="6118"/>
                  <a:pt x="9118" y="5936"/>
                  <a:pt x="9404" y="5764"/>
                </a:cubicBezTo>
                <a:cubicBezTo>
                  <a:pt x="9688" y="5595"/>
                  <a:pt x="10084" y="5498"/>
                  <a:pt x="10621" y="5498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25" name="Shape 56"/>
          <p:cNvSpPr/>
          <p:nvPr userDrawn="1"/>
        </p:nvSpPr>
        <p:spPr>
          <a:xfrm>
            <a:off x="4388460" y="4940495"/>
            <a:ext cx="367089" cy="78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4288" tIns="14288" rIns="14288" bIns="14288">
            <a:spAutoFit/>
          </a:bodyPr>
          <a:lstStyle>
            <a:lvl1pPr>
              <a:lnSpc>
                <a:spcPct val="60000"/>
              </a:lnSpc>
              <a:defRPr sz="1800">
                <a:solidFill>
                  <a:srgbClr val="4F5D6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n-US" sz="506" dirty="0"/>
              <a:t>www.ibf.org</a:t>
            </a:r>
            <a:endParaRPr sz="506" dirty="0"/>
          </a:p>
        </p:txBody>
      </p:sp>
      <p:sp>
        <p:nvSpPr>
          <p:cNvPr id="26" name="Shape 57"/>
          <p:cNvSpPr/>
          <p:nvPr userDrawn="1"/>
        </p:nvSpPr>
        <p:spPr>
          <a:xfrm>
            <a:off x="3265578" y="4825032"/>
            <a:ext cx="2612896" cy="84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4288" tIns="14288" rIns="14288" bIns="14288">
            <a:spAutoFit/>
          </a:bodyPr>
          <a:lstStyle>
            <a:lvl1pPr>
              <a:lnSpc>
                <a:spcPct val="60000"/>
              </a:lnSpc>
              <a:defRPr sz="2000">
                <a:solidFill>
                  <a:srgbClr val="4F5D68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rPr lang="en-US" sz="563" dirty="0"/>
              <a:t>© 2017 Institute of Business Forecasting &amp; Planning (IBF) | All Rights Reserved.</a:t>
            </a:r>
            <a:endParaRPr sz="563" dirty="0"/>
          </a:p>
        </p:txBody>
      </p:sp>
      <p:pic>
        <p:nvPicPr>
          <p:cNvPr id="28" name="Picture Placeholder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89" t="8195" r="-11077" b="6494"/>
          <a:stretch/>
        </p:blipFill>
        <p:spPr>
          <a:xfrm>
            <a:off x="313791" y="4768751"/>
            <a:ext cx="507807" cy="371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617734371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ebook community analysis_power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/>
          </p:cNvSpPr>
          <p:nvPr>
            <p:ph type="pic" sz="quarter" idx="10"/>
          </p:nvPr>
        </p:nvSpPr>
        <p:spPr>
          <a:xfrm>
            <a:off x="1" y="2597152"/>
            <a:ext cx="9144000" cy="2155825"/>
          </a:xfrm>
        </p:spPr>
        <p:txBody>
          <a:bodyPr vert="horz"/>
          <a:lstStyle>
            <a:lvl1pPr>
              <a:defRPr>
                <a:solidFill>
                  <a:srgbClr val="B5BABE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9" name="Picture Placeholder 27"/>
          <p:cNvSpPr>
            <a:spLocks noGrp="1"/>
          </p:cNvSpPr>
          <p:nvPr>
            <p:ph type="pic" sz="quarter" idx="11"/>
          </p:nvPr>
        </p:nvSpPr>
        <p:spPr>
          <a:xfrm>
            <a:off x="-25023" y="1751776"/>
            <a:ext cx="3777712" cy="1559769"/>
          </a:xfrm>
        </p:spPr>
        <p:txBody>
          <a:bodyPr vert="horz"/>
          <a:lstStyle>
            <a:lvl1pPr>
              <a:defRPr>
                <a:solidFill>
                  <a:srgbClr val="B5BABE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Shape 477"/>
          <p:cNvSpPr>
            <a:spLocks noGrp="1"/>
          </p:cNvSpPr>
          <p:nvPr>
            <p:ph type="title"/>
          </p:nvPr>
        </p:nvSpPr>
        <p:spPr>
          <a:xfrm>
            <a:off x="480947" y="144925"/>
            <a:ext cx="7810500" cy="1322417"/>
          </a:xfrm>
          <a:prstGeom prst="rect">
            <a:avLst/>
          </a:prstGeom>
        </p:spPr>
        <p:txBody>
          <a:bodyPr anchor="t"/>
          <a:lstStyle>
            <a:lvl1pPr algn="l">
              <a:defRPr sz="2813">
                <a:solidFill>
                  <a:srgbClr val="4F5D68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" name="Shape 478"/>
          <p:cNvSpPr>
            <a:spLocks noGrp="1"/>
          </p:cNvSpPr>
          <p:nvPr>
            <p:ph type="body" sz="quarter" idx="1"/>
          </p:nvPr>
        </p:nvSpPr>
        <p:spPr>
          <a:xfrm>
            <a:off x="480947" y="1398863"/>
            <a:ext cx="7810500" cy="59531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indent="64294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indent="128588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indent="192881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indent="257175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8" name="Shape 492"/>
          <p:cNvSpPr>
            <a:spLocks noGrp="1"/>
          </p:cNvSpPr>
          <p:nvPr>
            <p:ph type="sldNum" sz="quarter" idx="2"/>
          </p:nvPr>
        </p:nvSpPr>
        <p:spPr>
          <a:xfrm>
            <a:off x="8647753" y="385221"/>
            <a:ext cx="190758" cy="189219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546301" y="1575297"/>
            <a:ext cx="427403" cy="76663"/>
            <a:chOff x="2330376" y="2927097"/>
            <a:chExt cx="240835" cy="76663"/>
          </a:xfrm>
        </p:grpSpPr>
        <p:sp>
          <p:nvSpPr>
            <p:cNvPr id="38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9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40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41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42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  <p:sp>
        <p:nvSpPr>
          <p:cNvPr id="22" name="Shape 53"/>
          <p:cNvSpPr/>
          <p:nvPr userDrawn="1"/>
        </p:nvSpPr>
        <p:spPr>
          <a:xfrm>
            <a:off x="0" y="4726648"/>
            <a:ext cx="9144000" cy="414338"/>
          </a:xfrm>
          <a:prstGeom prst="rect">
            <a:avLst/>
          </a:prstGeom>
          <a:solidFill>
            <a:srgbClr val="E4E6E7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23" name="Shape 54"/>
          <p:cNvSpPr/>
          <p:nvPr userDrawn="1"/>
        </p:nvSpPr>
        <p:spPr>
          <a:xfrm>
            <a:off x="0" y="4752972"/>
            <a:ext cx="9144000" cy="4013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24" name="Shape 146"/>
          <p:cNvSpPr/>
          <p:nvPr userDrawn="1"/>
        </p:nvSpPr>
        <p:spPr>
          <a:xfrm>
            <a:off x="8686260" y="4882604"/>
            <a:ext cx="214353" cy="161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0595" extrusionOk="0">
                <a:moveTo>
                  <a:pt x="9848" y="0"/>
                </a:moveTo>
                <a:cubicBezTo>
                  <a:pt x="7329" y="0"/>
                  <a:pt x="4805" y="995"/>
                  <a:pt x="2883" y="3006"/>
                </a:cubicBezTo>
                <a:cubicBezTo>
                  <a:pt x="-961" y="7028"/>
                  <a:pt x="-961" y="13557"/>
                  <a:pt x="2883" y="17578"/>
                </a:cubicBezTo>
                <a:cubicBezTo>
                  <a:pt x="6728" y="21600"/>
                  <a:pt x="12951" y="21600"/>
                  <a:pt x="16795" y="17578"/>
                </a:cubicBezTo>
                <a:cubicBezTo>
                  <a:pt x="20639" y="13557"/>
                  <a:pt x="20639" y="7027"/>
                  <a:pt x="16795" y="3006"/>
                </a:cubicBezTo>
                <a:cubicBezTo>
                  <a:pt x="14873" y="995"/>
                  <a:pt x="12367" y="0"/>
                  <a:pt x="9848" y="0"/>
                </a:cubicBezTo>
                <a:close/>
                <a:moveTo>
                  <a:pt x="6884" y="5498"/>
                </a:moveTo>
                <a:cubicBezTo>
                  <a:pt x="7520" y="5498"/>
                  <a:pt x="7907" y="5961"/>
                  <a:pt x="7921" y="6544"/>
                </a:cubicBezTo>
                <a:cubicBezTo>
                  <a:pt x="7921" y="7115"/>
                  <a:pt x="7510" y="7572"/>
                  <a:pt x="6848" y="7572"/>
                </a:cubicBezTo>
                <a:cubicBezTo>
                  <a:pt x="6225" y="7572"/>
                  <a:pt x="5829" y="7115"/>
                  <a:pt x="5829" y="6544"/>
                </a:cubicBezTo>
                <a:cubicBezTo>
                  <a:pt x="5829" y="5961"/>
                  <a:pt x="6248" y="5498"/>
                  <a:pt x="6884" y="5498"/>
                </a:cubicBezTo>
                <a:close/>
                <a:moveTo>
                  <a:pt x="12758" y="8295"/>
                </a:moveTo>
                <a:cubicBezTo>
                  <a:pt x="14056" y="8295"/>
                  <a:pt x="15031" y="9193"/>
                  <a:pt x="15031" y="11148"/>
                </a:cubicBezTo>
                <a:lnTo>
                  <a:pt x="15031" y="15086"/>
                </a:lnTo>
                <a:lnTo>
                  <a:pt x="13049" y="15086"/>
                </a:lnTo>
                <a:lnTo>
                  <a:pt x="13049" y="11396"/>
                </a:lnTo>
                <a:cubicBezTo>
                  <a:pt x="13049" y="10540"/>
                  <a:pt x="12763" y="9950"/>
                  <a:pt x="12049" y="9950"/>
                </a:cubicBezTo>
                <a:cubicBezTo>
                  <a:pt x="11504" y="9950"/>
                  <a:pt x="11172" y="10350"/>
                  <a:pt x="11030" y="10730"/>
                </a:cubicBezTo>
                <a:cubicBezTo>
                  <a:pt x="10978" y="10866"/>
                  <a:pt x="10976" y="11054"/>
                  <a:pt x="10976" y="11243"/>
                </a:cubicBezTo>
                <a:lnTo>
                  <a:pt x="10976" y="15086"/>
                </a:lnTo>
                <a:lnTo>
                  <a:pt x="8993" y="15086"/>
                </a:lnTo>
                <a:cubicBezTo>
                  <a:pt x="8993" y="15086"/>
                  <a:pt x="8993" y="10558"/>
                  <a:pt x="8993" y="10558"/>
                </a:cubicBezTo>
                <a:cubicBezTo>
                  <a:pt x="8993" y="9731"/>
                  <a:pt x="8982" y="9044"/>
                  <a:pt x="8957" y="8447"/>
                </a:cubicBezTo>
                <a:lnTo>
                  <a:pt x="10666" y="8447"/>
                </a:lnTo>
                <a:lnTo>
                  <a:pt x="10757" y="9360"/>
                </a:lnTo>
                <a:lnTo>
                  <a:pt x="10794" y="9360"/>
                </a:lnTo>
                <a:cubicBezTo>
                  <a:pt x="11053" y="8926"/>
                  <a:pt x="11693" y="8295"/>
                  <a:pt x="12758" y="8295"/>
                </a:cubicBezTo>
                <a:close/>
                <a:moveTo>
                  <a:pt x="5884" y="8390"/>
                </a:moveTo>
                <a:lnTo>
                  <a:pt x="7848" y="8390"/>
                </a:lnTo>
                <a:lnTo>
                  <a:pt x="7848" y="15010"/>
                </a:lnTo>
                <a:cubicBezTo>
                  <a:pt x="7848" y="15010"/>
                  <a:pt x="5884" y="15010"/>
                  <a:pt x="5884" y="15010"/>
                </a:cubicBezTo>
                <a:lnTo>
                  <a:pt x="5884" y="839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27" name="Shape 147"/>
          <p:cNvSpPr/>
          <p:nvPr userDrawn="1"/>
        </p:nvSpPr>
        <p:spPr>
          <a:xfrm>
            <a:off x="8504323" y="4882604"/>
            <a:ext cx="214552" cy="161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0" y="0"/>
                </a:moveTo>
                <a:cubicBezTo>
                  <a:pt x="7323" y="0"/>
                  <a:pt x="4801" y="995"/>
                  <a:pt x="2881" y="3006"/>
                </a:cubicBezTo>
                <a:cubicBezTo>
                  <a:pt x="-960" y="7028"/>
                  <a:pt x="-960" y="13557"/>
                  <a:pt x="2881" y="17578"/>
                </a:cubicBezTo>
                <a:cubicBezTo>
                  <a:pt x="6722" y="21600"/>
                  <a:pt x="12958" y="21600"/>
                  <a:pt x="16799" y="17578"/>
                </a:cubicBezTo>
                <a:cubicBezTo>
                  <a:pt x="20640" y="13557"/>
                  <a:pt x="20640" y="7027"/>
                  <a:pt x="16799" y="3006"/>
                </a:cubicBezTo>
                <a:cubicBezTo>
                  <a:pt x="14879" y="995"/>
                  <a:pt x="12357" y="0"/>
                  <a:pt x="9840" y="0"/>
                </a:cubicBezTo>
                <a:close/>
                <a:moveTo>
                  <a:pt x="7896" y="6164"/>
                </a:moveTo>
                <a:cubicBezTo>
                  <a:pt x="8164" y="6164"/>
                  <a:pt x="8395" y="6265"/>
                  <a:pt x="8586" y="6468"/>
                </a:cubicBezTo>
                <a:cubicBezTo>
                  <a:pt x="8778" y="6670"/>
                  <a:pt x="8877" y="6907"/>
                  <a:pt x="8877" y="7191"/>
                </a:cubicBezTo>
                <a:lnTo>
                  <a:pt x="8877" y="8694"/>
                </a:lnTo>
                <a:lnTo>
                  <a:pt x="11639" y="8694"/>
                </a:lnTo>
                <a:cubicBezTo>
                  <a:pt x="11890" y="8694"/>
                  <a:pt x="12113" y="8792"/>
                  <a:pt x="12293" y="8979"/>
                </a:cubicBezTo>
                <a:cubicBezTo>
                  <a:pt x="12472" y="9167"/>
                  <a:pt x="12565" y="9382"/>
                  <a:pt x="12565" y="9645"/>
                </a:cubicBezTo>
                <a:cubicBezTo>
                  <a:pt x="12566" y="9908"/>
                  <a:pt x="12472" y="10141"/>
                  <a:pt x="12293" y="10330"/>
                </a:cubicBezTo>
                <a:cubicBezTo>
                  <a:pt x="12114" y="10517"/>
                  <a:pt x="11889" y="10597"/>
                  <a:pt x="11639" y="10597"/>
                </a:cubicBezTo>
                <a:lnTo>
                  <a:pt x="8877" y="10597"/>
                </a:lnTo>
                <a:lnTo>
                  <a:pt x="8877" y="11338"/>
                </a:lnTo>
                <a:cubicBezTo>
                  <a:pt x="8877" y="11624"/>
                  <a:pt x="8959" y="11862"/>
                  <a:pt x="9150" y="12061"/>
                </a:cubicBezTo>
                <a:cubicBezTo>
                  <a:pt x="9339" y="12260"/>
                  <a:pt x="9569" y="12347"/>
                  <a:pt x="9840" y="12347"/>
                </a:cubicBezTo>
                <a:lnTo>
                  <a:pt x="11784" y="12347"/>
                </a:lnTo>
                <a:cubicBezTo>
                  <a:pt x="12055" y="12347"/>
                  <a:pt x="12300" y="12467"/>
                  <a:pt x="12493" y="12670"/>
                </a:cubicBezTo>
                <a:cubicBezTo>
                  <a:pt x="12686" y="12873"/>
                  <a:pt x="12784" y="13110"/>
                  <a:pt x="12784" y="13393"/>
                </a:cubicBezTo>
                <a:cubicBezTo>
                  <a:pt x="12783" y="13677"/>
                  <a:pt x="12686" y="13914"/>
                  <a:pt x="12493" y="14116"/>
                </a:cubicBezTo>
                <a:cubicBezTo>
                  <a:pt x="12300" y="14319"/>
                  <a:pt x="12055" y="14420"/>
                  <a:pt x="11784" y="14420"/>
                </a:cubicBezTo>
                <a:lnTo>
                  <a:pt x="9840" y="14420"/>
                </a:lnTo>
                <a:cubicBezTo>
                  <a:pt x="9028" y="14420"/>
                  <a:pt x="8345" y="14131"/>
                  <a:pt x="7769" y="13526"/>
                </a:cubicBezTo>
                <a:cubicBezTo>
                  <a:pt x="7193" y="12922"/>
                  <a:pt x="6896" y="12191"/>
                  <a:pt x="6896" y="11338"/>
                </a:cubicBezTo>
                <a:lnTo>
                  <a:pt x="6896" y="7191"/>
                </a:lnTo>
                <a:cubicBezTo>
                  <a:pt x="6896" y="6900"/>
                  <a:pt x="6996" y="6648"/>
                  <a:pt x="7187" y="6449"/>
                </a:cubicBezTo>
                <a:cubicBezTo>
                  <a:pt x="7379" y="6251"/>
                  <a:pt x="7620" y="6164"/>
                  <a:pt x="7896" y="6164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30" name="Shape 148"/>
          <p:cNvSpPr/>
          <p:nvPr userDrawn="1"/>
        </p:nvSpPr>
        <p:spPr>
          <a:xfrm>
            <a:off x="8322409" y="4882604"/>
            <a:ext cx="214552" cy="161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0" y="0"/>
                </a:moveTo>
                <a:cubicBezTo>
                  <a:pt x="7323" y="0"/>
                  <a:pt x="4802" y="995"/>
                  <a:pt x="2881" y="3006"/>
                </a:cubicBezTo>
                <a:cubicBezTo>
                  <a:pt x="-960" y="7028"/>
                  <a:pt x="-960" y="13557"/>
                  <a:pt x="2881" y="17578"/>
                </a:cubicBezTo>
                <a:cubicBezTo>
                  <a:pt x="6722" y="21600"/>
                  <a:pt x="12958" y="21600"/>
                  <a:pt x="16799" y="17578"/>
                </a:cubicBezTo>
                <a:cubicBezTo>
                  <a:pt x="20640" y="13557"/>
                  <a:pt x="20640" y="7027"/>
                  <a:pt x="16799" y="3006"/>
                </a:cubicBezTo>
                <a:cubicBezTo>
                  <a:pt x="14878" y="995"/>
                  <a:pt x="12357" y="0"/>
                  <a:pt x="9840" y="0"/>
                </a:cubicBezTo>
                <a:close/>
                <a:moveTo>
                  <a:pt x="10621" y="5498"/>
                </a:moveTo>
                <a:lnTo>
                  <a:pt x="12148" y="5498"/>
                </a:lnTo>
                <a:lnTo>
                  <a:pt x="12148" y="7229"/>
                </a:lnTo>
                <a:lnTo>
                  <a:pt x="11039" y="7229"/>
                </a:lnTo>
                <a:cubicBezTo>
                  <a:pt x="10931" y="7229"/>
                  <a:pt x="10823" y="7278"/>
                  <a:pt x="10730" y="7362"/>
                </a:cubicBezTo>
                <a:cubicBezTo>
                  <a:pt x="10640" y="7448"/>
                  <a:pt x="10585" y="7516"/>
                  <a:pt x="10585" y="7591"/>
                </a:cubicBezTo>
                <a:lnTo>
                  <a:pt x="10585" y="8675"/>
                </a:lnTo>
                <a:lnTo>
                  <a:pt x="12148" y="8675"/>
                </a:lnTo>
                <a:cubicBezTo>
                  <a:pt x="12132" y="8886"/>
                  <a:pt x="12112" y="9085"/>
                  <a:pt x="12093" y="9284"/>
                </a:cubicBezTo>
                <a:lnTo>
                  <a:pt x="12020" y="9797"/>
                </a:lnTo>
                <a:cubicBezTo>
                  <a:pt x="11995" y="9974"/>
                  <a:pt x="11971" y="10142"/>
                  <a:pt x="11948" y="10292"/>
                </a:cubicBezTo>
                <a:lnTo>
                  <a:pt x="10585" y="10292"/>
                </a:lnTo>
                <a:lnTo>
                  <a:pt x="10585" y="15086"/>
                </a:lnTo>
                <a:lnTo>
                  <a:pt x="8532" y="15086"/>
                </a:lnTo>
                <a:lnTo>
                  <a:pt x="8532" y="10292"/>
                </a:lnTo>
                <a:lnTo>
                  <a:pt x="7532" y="10292"/>
                </a:lnTo>
                <a:lnTo>
                  <a:pt x="7532" y="8675"/>
                </a:lnTo>
                <a:lnTo>
                  <a:pt x="8532" y="8675"/>
                </a:lnTo>
                <a:cubicBezTo>
                  <a:pt x="8532" y="8675"/>
                  <a:pt x="8532" y="7343"/>
                  <a:pt x="8532" y="7343"/>
                </a:cubicBezTo>
                <a:cubicBezTo>
                  <a:pt x="8532" y="7284"/>
                  <a:pt x="8551" y="7161"/>
                  <a:pt x="8568" y="6963"/>
                </a:cubicBezTo>
                <a:cubicBezTo>
                  <a:pt x="8584" y="6767"/>
                  <a:pt x="8640" y="6552"/>
                  <a:pt x="8768" y="6335"/>
                </a:cubicBezTo>
                <a:cubicBezTo>
                  <a:pt x="8895" y="6118"/>
                  <a:pt x="9118" y="5936"/>
                  <a:pt x="9404" y="5764"/>
                </a:cubicBezTo>
                <a:cubicBezTo>
                  <a:pt x="9688" y="5595"/>
                  <a:pt x="10084" y="5498"/>
                  <a:pt x="10621" y="5498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34" name="Shape 56"/>
          <p:cNvSpPr/>
          <p:nvPr userDrawn="1"/>
        </p:nvSpPr>
        <p:spPr>
          <a:xfrm>
            <a:off x="4388460" y="4940495"/>
            <a:ext cx="367089" cy="78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4288" tIns="14288" rIns="14288" bIns="14288">
            <a:spAutoFit/>
          </a:bodyPr>
          <a:lstStyle>
            <a:lvl1pPr>
              <a:lnSpc>
                <a:spcPct val="60000"/>
              </a:lnSpc>
              <a:defRPr sz="1800">
                <a:solidFill>
                  <a:srgbClr val="4F5D6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n-US" sz="506" dirty="0"/>
              <a:t>www.ibf.org</a:t>
            </a:r>
            <a:endParaRPr sz="506" dirty="0"/>
          </a:p>
        </p:txBody>
      </p:sp>
      <p:sp>
        <p:nvSpPr>
          <p:cNvPr id="35" name="Shape 57"/>
          <p:cNvSpPr/>
          <p:nvPr userDrawn="1"/>
        </p:nvSpPr>
        <p:spPr>
          <a:xfrm>
            <a:off x="3265578" y="4825032"/>
            <a:ext cx="2612896" cy="84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4288" tIns="14288" rIns="14288" bIns="14288">
            <a:spAutoFit/>
          </a:bodyPr>
          <a:lstStyle>
            <a:lvl1pPr>
              <a:lnSpc>
                <a:spcPct val="60000"/>
              </a:lnSpc>
              <a:defRPr sz="2000">
                <a:solidFill>
                  <a:srgbClr val="4F5D68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rPr lang="en-US" sz="563" dirty="0"/>
              <a:t>© 2017 Institute of Business Forecasting &amp; Planning (IBF) | All Rights Reserved.</a:t>
            </a:r>
            <a:endParaRPr sz="563" dirty="0"/>
          </a:p>
        </p:txBody>
      </p:sp>
      <p:pic>
        <p:nvPicPr>
          <p:cNvPr id="36" name="Picture Placeholder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89" t="8195" r="-11077" b="6494"/>
          <a:stretch/>
        </p:blipFill>
        <p:spPr>
          <a:xfrm>
            <a:off x="313791" y="4768751"/>
            <a:ext cx="507807" cy="371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996092014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itter facts 7 user analy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449265" y="-4763"/>
            <a:ext cx="3589337" cy="4730751"/>
          </a:xfrm>
        </p:spPr>
        <p:txBody>
          <a:bodyPr vert="horz"/>
          <a:lstStyle>
            <a:lvl1pPr>
              <a:defRPr>
                <a:solidFill>
                  <a:srgbClr val="B5BABE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0" name="Shape 157"/>
          <p:cNvSpPr>
            <a:spLocks noGrp="1"/>
          </p:cNvSpPr>
          <p:nvPr>
            <p:ph type="title"/>
          </p:nvPr>
        </p:nvSpPr>
        <p:spPr>
          <a:xfrm>
            <a:off x="480947" y="1364447"/>
            <a:ext cx="7810500" cy="1238194"/>
          </a:xfrm>
          <a:prstGeom prst="rect">
            <a:avLst/>
          </a:prstGeom>
        </p:spPr>
        <p:txBody>
          <a:bodyPr anchor="t"/>
          <a:lstStyle>
            <a:lvl1pPr algn="l">
              <a:defRPr sz="2813">
                <a:solidFill>
                  <a:srgbClr val="4F5D68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1" name="Shape 158"/>
          <p:cNvSpPr>
            <a:spLocks noGrp="1"/>
          </p:cNvSpPr>
          <p:nvPr>
            <p:ph type="body" sz="quarter" idx="1"/>
          </p:nvPr>
        </p:nvSpPr>
        <p:spPr>
          <a:xfrm>
            <a:off x="480947" y="2502561"/>
            <a:ext cx="7810500" cy="59531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indent="64294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indent="128588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indent="192881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indent="257175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7" name="Shape 172"/>
          <p:cNvSpPr>
            <a:spLocks noGrp="1"/>
          </p:cNvSpPr>
          <p:nvPr>
            <p:ph type="sldNum" sz="quarter" idx="2"/>
          </p:nvPr>
        </p:nvSpPr>
        <p:spPr>
          <a:xfrm>
            <a:off x="8647753" y="385221"/>
            <a:ext cx="190758" cy="189219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545821" y="2684905"/>
            <a:ext cx="427403" cy="76663"/>
            <a:chOff x="2330376" y="2927097"/>
            <a:chExt cx="240835" cy="76663"/>
          </a:xfrm>
        </p:grpSpPr>
        <p:sp>
          <p:nvSpPr>
            <p:cNvPr id="36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7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8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9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40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  <p:sp>
        <p:nvSpPr>
          <p:cNvPr id="21" name="Shape 53"/>
          <p:cNvSpPr/>
          <p:nvPr userDrawn="1"/>
        </p:nvSpPr>
        <p:spPr>
          <a:xfrm>
            <a:off x="0" y="4726648"/>
            <a:ext cx="9144000" cy="414338"/>
          </a:xfrm>
          <a:prstGeom prst="rect">
            <a:avLst/>
          </a:prstGeom>
          <a:solidFill>
            <a:srgbClr val="E4E6E7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22" name="Shape 54"/>
          <p:cNvSpPr/>
          <p:nvPr userDrawn="1"/>
        </p:nvSpPr>
        <p:spPr>
          <a:xfrm>
            <a:off x="0" y="4752972"/>
            <a:ext cx="9144000" cy="4013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23" name="Shape 146"/>
          <p:cNvSpPr/>
          <p:nvPr userDrawn="1"/>
        </p:nvSpPr>
        <p:spPr>
          <a:xfrm>
            <a:off x="8686260" y="4882604"/>
            <a:ext cx="214353" cy="161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0595" extrusionOk="0">
                <a:moveTo>
                  <a:pt x="9848" y="0"/>
                </a:moveTo>
                <a:cubicBezTo>
                  <a:pt x="7329" y="0"/>
                  <a:pt x="4805" y="995"/>
                  <a:pt x="2883" y="3006"/>
                </a:cubicBezTo>
                <a:cubicBezTo>
                  <a:pt x="-961" y="7028"/>
                  <a:pt x="-961" y="13557"/>
                  <a:pt x="2883" y="17578"/>
                </a:cubicBezTo>
                <a:cubicBezTo>
                  <a:pt x="6728" y="21600"/>
                  <a:pt x="12951" y="21600"/>
                  <a:pt x="16795" y="17578"/>
                </a:cubicBezTo>
                <a:cubicBezTo>
                  <a:pt x="20639" y="13557"/>
                  <a:pt x="20639" y="7027"/>
                  <a:pt x="16795" y="3006"/>
                </a:cubicBezTo>
                <a:cubicBezTo>
                  <a:pt x="14873" y="995"/>
                  <a:pt x="12367" y="0"/>
                  <a:pt x="9848" y="0"/>
                </a:cubicBezTo>
                <a:close/>
                <a:moveTo>
                  <a:pt x="6884" y="5498"/>
                </a:moveTo>
                <a:cubicBezTo>
                  <a:pt x="7520" y="5498"/>
                  <a:pt x="7907" y="5961"/>
                  <a:pt x="7921" y="6544"/>
                </a:cubicBezTo>
                <a:cubicBezTo>
                  <a:pt x="7921" y="7115"/>
                  <a:pt x="7510" y="7572"/>
                  <a:pt x="6848" y="7572"/>
                </a:cubicBezTo>
                <a:cubicBezTo>
                  <a:pt x="6225" y="7572"/>
                  <a:pt x="5829" y="7115"/>
                  <a:pt x="5829" y="6544"/>
                </a:cubicBezTo>
                <a:cubicBezTo>
                  <a:pt x="5829" y="5961"/>
                  <a:pt x="6248" y="5498"/>
                  <a:pt x="6884" y="5498"/>
                </a:cubicBezTo>
                <a:close/>
                <a:moveTo>
                  <a:pt x="12758" y="8295"/>
                </a:moveTo>
                <a:cubicBezTo>
                  <a:pt x="14056" y="8295"/>
                  <a:pt x="15031" y="9193"/>
                  <a:pt x="15031" y="11148"/>
                </a:cubicBezTo>
                <a:lnTo>
                  <a:pt x="15031" y="15086"/>
                </a:lnTo>
                <a:lnTo>
                  <a:pt x="13049" y="15086"/>
                </a:lnTo>
                <a:lnTo>
                  <a:pt x="13049" y="11396"/>
                </a:lnTo>
                <a:cubicBezTo>
                  <a:pt x="13049" y="10540"/>
                  <a:pt x="12763" y="9950"/>
                  <a:pt x="12049" y="9950"/>
                </a:cubicBezTo>
                <a:cubicBezTo>
                  <a:pt x="11504" y="9950"/>
                  <a:pt x="11172" y="10350"/>
                  <a:pt x="11030" y="10730"/>
                </a:cubicBezTo>
                <a:cubicBezTo>
                  <a:pt x="10978" y="10866"/>
                  <a:pt x="10976" y="11054"/>
                  <a:pt x="10976" y="11243"/>
                </a:cubicBezTo>
                <a:lnTo>
                  <a:pt x="10976" y="15086"/>
                </a:lnTo>
                <a:lnTo>
                  <a:pt x="8993" y="15086"/>
                </a:lnTo>
                <a:cubicBezTo>
                  <a:pt x="8993" y="15086"/>
                  <a:pt x="8993" y="10558"/>
                  <a:pt x="8993" y="10558"/>
                </a:cubicBezTo>
                <a:cubicBezTo>
                  <a:pt x="8993" y="9731"/>
                  <a:pt x="8982" y="9044"/>
                  <a:pt x="8957" y="8447"/>
                </a:cubicBezTo>
                <a:lnTo>
                  <a:pt x="10666" y="8447"/>
                </a:lnTo>
                <a:lnTo>
                  <a:pt x="10757" y="9360"/>
                </a:lnTo>
                <a:lnTo>
                  <a:pt x="10794" y="9360"/>
                </a:lnTo>
                <a:cubicBezTo>
                  <a:pt x="11053" y="8926"/>
                  <a:pt x="11693" y="8295"/>
                  <a:pt x="12758" y="8295"/>
                </a:cubicBezTo>
                <a:close/>
                <a:moveTo>
                  <a:pt x="5884" y="8390"/>
                </a:moveTo>
                <a:lnTo>
                  <a:pt x="7848" y="8390"/>
                </a:lnTo>
                <a:lnTo>
                  <a:pt x="7848" y="15010"/>
                </a:lnTo>
                <a:cubicBezTo>
                  <a:pt x="7848" y="15010"/>
                  <a:pt x="5884" y="15010"/>
                  <a:pt x="5884" y="15010"/>
                </a:cubicBezTo>
                <a:lnTo>
                  <a:pt x="5884" y="839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26" name="Shape 147"/>
          <p:cNvSpPr/>
          <p:nvPr userDrawn="1"/>
        </p:nvSpPr>
        <p:spPr>
          <a:xfrm>
            <a:off x="8504323" y="4882604"/>
            <a:ext cx="214552" cy="161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0" y="0"/>
                </a:moveTo>
                <a:cubicBezTo>
                  <a:pt x="7323" y="0"/>
                  <a:pt x="4801" y="995"/>
                  <a:pt x="2881" y="3006"/>
                </a:cubicBezTo>
                <a:cubicBezTo>
                  <a:pt x="-960" y="7028"/>
                  <a:pt x="-960" y="13557"/>
                  <a:pt x="2881" y="17578"/>
                </a:cubicBezTo>
                <a:cubicBezTo>
                  <a:pt x="6722" y="21600"/>
                  <a:pt x="12958" y="21600"/>
                  <a:pt x="16799" y="17578"/>
                </a:cubicBezTo>
                <a:cubicBezTo>
                  <a:pt x="20640" y="13557"/>
                  <a:pt x="20640" y="7027"/>
                  <a:pt x="16799" y="3006"/>
                </a:cubicBezTo>
                <a:cubicBezTo>
                  <a:pt x="14879" y="995"/>
                  <a:pt x="12357" y="0"/>
                  <a:pt x="9840" y="0"/>
                </a:cubicBezTo>
                <a:close/>
                <a:moveTo>
                  <a:pt x="7896" y="6164"/>
                </a:moveTo>
                <a:cubicBezTo>
                  <a:pt x="8164" y="6164"/>
                  <a:pt x="8395" y="6265"/>
                  <a:pt x="8586" y="6468"/>
                </a:cubicBezTo>
                <a:cubicBezTo>
                  <a:pt x="8778" y="6670"/>
                  <a:pt x="8877" y="6907"/>
                  <a:pt x="8877" y="7191"/>
                </a:cubicBezTo>
                <a:lnTo>
                  <a:pt x="8877" y="8694"/>
                </a:lnTo>
                <a:lnTo>
                  <a:pt x="11639" y="8694"/>
                </a:lnTo>
                <a:cubicBezTo>
                  <a:pt x="11890" y="8694"/>
                  <a:pt x="12113" y="8792"/>
                  <a:pt x="12293" y="8979"/>
                </a:cubicBezTo>
                <a:cubicBezTo>
                  <a:pt x="12472" y="9167"/>
                  <a:pt x="12565" y="9382"/>
                  <a:pt x="12565" y="9645"/>
                </a:cubicBezTo>
                <a:cubicBezTo>
                  <a:pt x="12566" y="9908"/>
                  <a:pt x="12472" y="10141"/>
                  <a:pt x="12293" y="10330"/>
                </a:cubicBezTo>
                <a:cubicBezTo>
                  <a:pt x="12114" y="10517"/>
                  <a:pt x="11889" y="10597"/>
                  <a:pt x="11639" y="10597"/>
                </a:cubicBezTo>
                <a:lnTo>
                  <a:pt x="8877" y="10597"/>
                </a:lnTo>
                <a:lnTo>
                  <a:pt x="8877" y="11338"/>
                </a:lnTo>
                <a:cubicBezTo>
                  <a:pt x="8877" y="11624"/>
                  <a:pt x="8959" y="11862"/>
                  <a:pt x="9150" y="12061"/>
                </a:cubicBezTo>
                <a:cubicBezTo>
                  <a:pt x="9339" y="12260"/>
                  <a:pt x="9569" y="12347"/>
                  <a:pt x="9840" y="12347"/>
                </a:cubicBezTo>
                <a:lnTo>
                  <a:pt x="11784" y="12347"/>
                </a:lnTo>
                <a:cubicBezTo>
                  <a:pt x="12055" y="12347"/>
                  <a:pt x="12300" y="12467"/>
                  <a:pt x="12493" y="12670"/>
                </a:cubicBezTo>
                <a:cubicBezTo>
                  <a:pt x="12686" y="12873"/>
                  <a:pt x="12784" y="13110"/>
                  <a:pt x="12784" y="13393"/>
                </a:cubicBezTo>
                <a:cubicBezTo>
                  <a:pt x="12783" y="13677"/>
                  <a:pt x="12686" y="13914"/>
                  <a:pt x="12493" y="14116"/>
                </a:cubicBezTo>
                <a:cubicBezTo>
                  <a:pt x="12300" y="14319"/>
                  <a:pt x="12055" y="14420"/>
                  <a:pt x="11784" y="14420"/>
                </a:cubicBezTo>
                <a:lnTo>
                  <a:pt x="9840" y="14420"/>
                </a:lnTo>
                <a:cubicBezTo>
                  <a:pt x="9028" y="14420"/>
                  <a:pt x="8345" y="14131"/>
                  <a:pt x="7769" y="13526"/>
                </a:cubicBezTo>
                <a:cubicBezTo>
                  <a:pt x="7193" y="12922"/>
                  <a:pt x="6896" y="12191"/>
                  <a:pt x="6896" y="11338"/>
                </a:cubicBezTo>
                <a:lnTo>
                  <a:pt x="6896" y="7191"/>
                </a:lnTo>
                <a:cubicBezTo>
                  <a:pt x="6896" y="6900"/>
                  <a:pt x="6996" y="6648"/>
                  <a:pt x="7187" y="6449"/>
                </a:cubicBezTo>
                <a:cubicBezTo>
                  <a:pt x="7379" y="6251"/>
                  <a:pt x="7620" y="6164"/>
                  <a:pt x="7896" y="6164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28" name="Shape 148"/>
          <p:cNvSpPr/>
          <p:nvPr userDrawn="1"/>
        </p:nvSpPr>
        <p:spPr>
          <a:xfrm>
            <a:off x="8322409" y="4882604"/>
            <a:ext cx="214552" cy="161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0" y="0"/>
                </a:moveTo>
                <a:cubicBezTo>
                  <a:pt x="7323" y="0"/>
                  <a:pt x="4802" y="995"/>
                  <a:pt x="2881" y="3006"/>
                </a:cubicBezTo>
                <a:cubicBezTo>
                  <a:pt x="-960" y="7028"/>
                  <a:pt x="-960" y="13557"/>
                  <a:pt x="2881" y="17578"/>
                </a:cubicBezTo>
                <a:cubicBezTo>
                  <a:pt x="6722" y="21600"/>
                  <a:pt x="12958" y="21600"/>
                  <a:pt x="16799" y="17578"/>
                </a:cubicBezTo>
                <a:cubicBezTo>
                  <a:pt x="20640" y="13557"/>
                  <a:pt x="20640" y="7027"/>
                  <a:pt x="16799" y="3006"/>
                </a:cubicBezTo>
                <a:cubicBezTo>
                  <a:pt x="14878" y="995"/>
                  <a:pt x="12357" y="0"/>
                  <a:pt x="9840" y="0"/>
                </a:cubicBezTo>
                <a:close/>
                <a:moveTo>
                  <a:pt x="10621" y="5498"/>
                </a:moveTo>
                <a:lnTo>
                  <a:pt x="12148" y="5498"/>
                </a:lnTo>
                <a:lnTo>
                  <a:pt x="12148" y="7229"/>
                </a:lnTo>
                <a:lnTo>
                  <a:pt x="11039" y="7229"/>
                </a:lnTo>
                <a:cubicBezTo>
                  <a:pt x="10931" y="7229"/>
                  <a:pt x="10823" y="7278"/>
                  <a:pt x="10730" y="7362"/>
                </a:cubicBezTo>
                <a:cubicBezTo>
                  <a:pt x="10640" y="7448"/>
                  <a:pt x="10585" y="7516"/>
                  <a:pt x="10585" y="7591"/>
                </a:cubicBezTo>
                <a:lnTo>
                  <a:pt x="10585" y="8675"/>
                </a:lnTo>
                <a:lnTo>
                  <a:pt x="12148" y="8675"/>
                </a:lnTo>
                <a:cubicBezTo>
                  <a:pt x="12132" y="8886"/>
                  <a:pt x="12112" y="9085"/>
                  <a:pt x="12093" y="9284"/>
                </a:cubicBezTo>
                <a:lnTo>
                  <a:pt x="12020" y="9797"/>
                </a:lnTo>
                <a:cubicBezTo>
                  <a:pt x="11995" y="9974"/>
                  <a:pt x="11971" y="10142"/>
                  <a:pt x="11948" y="10292"/>
                </a:cubicBezTo>
                <a:lnTo>
                  <a:pt x="10585" y="10292"/>
                </a:lnTo>
                <a:lnTo>
                  <a:pt x="10585" y="15086"/>
                </a:lnTo>
                <a:lnTo>
                  <a:pt x="8532" y="15086"/>
                </a:lnTo>
                <a:lnTo>
                  <a:pt x="8532" y="10292"/>
                </a:lnTo>
                <a:lnTo>
                  <a:pt x="7532" y="10292"/>
                </a:lnTo>
                <a:lnTo>
                  <a:pt x="7532" y="8675"/>
                </a:lnTo>
                <a:lnTo>
                  <a:pt x="8532" y="8675"/>
                </a:lnTo>
                <a:cubicBezTo>
                  <a:pt x="8532" y="8675"/>
                  <a:pt x="8532" y="7343"/>
                  <a:pt x="8532" y="7343"/>
                </a:cubicBezTo>
                <a:cubicBezTo>
                  <a:pt x="8532" y="7284"/>
                  <a:pt x="8551" y="7161"/>
                  <a:pt x="8568" y="6963"/>
                </a:cubicBezTo>
                <a:cubicBezTo>
                  <a:pt x="8584" y="6767"/>
                  <a:pt x="8640" y="6552"/>
                  <a:pt x="8768" y="6335"/>
                </a:cubicBezTo>
                <a:cubicBezTo>
                  <a:pt x="8895" y="6118"/>
                  <a:pt x="9118" y="5936"/>
                  <a:pt x="9404" y="5764"/>
                </a:cubicBezTo>
                <a:cubicBezTo>
                  <a:pt x="9688" y="5595"/>
                  <a:pt x="10084" y="5498"/>
                  <a:pt x="10621" y="5498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32" name="Shape 56"/>
          <p:cNvSpPr/>
          <p:nvPr userDrawn="1"/>
        </p:nvSpPr>
        <p:spPr>
          <a:xfrm>
            <a:off x="4388460" y="4940495"/>
            <a:ext cx="367089" cy="78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4288" tIns="14288" rIns="14288" bIns="14288">
            <a:spAutoFit/>
          </a:bodyPr>
          <a:lstStyle>
            <a:lvl1pPr>
              <a:lnSpc>
                <a:spcPct val="60000"/>
              </a:lnSpc>
              <a:defRPr sz="1800">
                <a:solidFill>
                  <a:srgbClr val="4F5D6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n-US" sz="506" dirty="0"/>
              <a:t>www.ibf.org</a:t>
            </a:r>
            <a:endParaRPr sz="506" dirty="0"/>
          </a:p>
        </p:txBody>
      </p:sp>
      <p:sp>
        <p:nvSpPr>
          <p:cNvPr id="33" name="Shape 57"/>
          <p:cNvSpPr/>
          <p:nvPr userDrawn="1"/>
        </p:nvSpPr>
        <p:spPr>
          <a:xfrm>
            <a:off x="3265578" y="4825032"/>
            <a:ext cx="2612896" cy="84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4288" tIns="14288" rIns="14288" bIns="14288">
            <a:spAutoFit/>
          </a:bodyPr>
          <a:lstStyle>
            <a:lvl1pPr>
              <a:lnSpc>
                <a:spcPct val="60000"/>
              </a:lnSpc>
              <a:defRPr sz="2000">
                <a:solidFill>
                  <a:srgbClr val="4F5D68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rPr lang="en-US" sz="563" dirty="0"/>
              <a:t>© 2017 Institute of Business Forecasting &amp; Planning (IBF) | All Rights Reserved.</a:t>
            </a:r>
            <a:endParaRPr sz="563" dirty="0"/>
          </a:p>
        </p:txBody>
      </p:sp>
      <p:pic>
        <p:nvPicPr>
          <p:cNvPr id="34" name="Picture Placeholder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89" t="8195" r="-11077" b="6494"/>
          <a:stretch/>
        </p:blipFill>
        <p:spPr>
          <a:xfrm>
            <a:off x="313791" y="4768751"/>
            <a:ext cx="507807" cy="371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64910421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terest facts &amp; figure analy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0" y="3763965"/>
            <a:ext cx="9144000" cy="962025"/>
          </a:xfrm>
        </p:spPr>
        <p:txBody>
          <a:bodyPr vert="horz"/>
          <a:lstStyle>
            <a:lvl1pPr>
              <a:defRPr>
                <a:solidFill>
                  <a:srgbClr val="B5BABE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5" name="Shape 432"/>
          <p:cNvSpPr>
            <a:spLocks noGrp="1"/>
          </p:cNvSpPr>
          <p:nvPr>
            <p:ph type="title"/>
          </p:nvPr>
        </p:nvSpPr>
        <p:spPr>
          <a:xfrm>
            <a:off x="666751" y="44910"/>
            <a:ext cx="7810500" cy="1235507"/>
          </a:xfrm>
          <a:prstGeom prst="rect">
            <a:avLst/>
          </a:prstGeom>
        </p:spPr>
        <p:txBody>
          <a:bodyPr anchor="t"/>
          <a:lstStyle>
            <a:lvl1pPr>
              <a:defRPr sz="2813">
                <a:solidFill>
                  <a:srgbClr val="4F5D68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" name="Shape 433"/>
          <p:cNvSpPr>
            <a:spLocks noGrp="1"/>
          </p:cNvSpPr>
          <p:nvPr>
            <p:ph type="body" sz="quarter" idx="1"/>
          </p:nvPr>
        </p:nvSpPr>
        <p:spPr>
          <a:xfrm>
            <a:off x="666751" y="930169"/>
            <a:ext cx="7810500" cy="59531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indent="64294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indent="128588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indent="192881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indent="257175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7" name="Shape 434"/>
          <p:cNvSpPr>
            <a:spLocks noGrp="1"/>
          </p:cNvSpPr>
          <p:nvPr>
            <p:ph type="sldNum" sz="quarter" idx="2"/>
          </p:nvPr>
        </p:nvSpPr>
        <p:spPr>
          <a:xfrm>
            <a:off x="8647753" y="385221"/>
            <a:ext cx="190758" cy="189219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4376091" y="1097884"/>
            <a:ext cx="427403" cy="76663"/>
            <a:chOff x="2330376" y="2927097"/>
            <a:chExt cx="240835" cy="76663"/>
          </a:xfrm>
        </p:grpSpPr>
        <p:sp>
          <p:nvSpPr>
            <p:cNvPr id="36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7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8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9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40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  <p:sp>
        <p:nvSpPr>
          <p:cNvPr id="21" name="Shape 53"/>
          <p:cNvSpPr/>
          <p:nvPr userDrawn="1"/>
        </p:nvSpPr>
        <p:spPr>
          <a:xfrm>
            <a:off x="0" y="4726648"/>
            <a:ext cx="9144000" cy="414338"/>
          </a:xfrm>
          <a:prstGeom prst="rect">
            <a:avLst/>
          </a:prstGeom>
          <a:solidFill>
            <a:srgbClr val="E4E6E7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22" name="Shape 54"/>
          <p:cNvSpPr/>
          <p:nvPr userDrawn="1"/>
        </p:nvSpPr>
        <p:spPr>
          <a:xfrm>
            <a:off x="0" y="4752972"/>
            <a:ext cx="9144000" cy="4013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23" name="Shape 146"/>
          <p:cNvSpPr/>
          <p:nvPr userDrawn="1"/>
        </p:nvSpPr>
        <p:spPr>
          <a:xfrm>
            <a:off x="8686260" y="4882604"/>
            <a:ext cx="214353" cy="161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0595" extrusionOk="0">
                <a:moveTo>
                  <a:pt x="9848" y="0"/>
                </a:moveTo>
                <a:cubicBezTo>
                  <a:pt x="7329" y="0"/>
                  <a:pt x="4805" y="995"/>
                  <a:pt x="2883" y="3006"/>
                </a:cubicBezTo>
                <a:cubicBezTo>
                  <a:pt x="-961" y="7028"/>
                  <a:pt x="-961" y="13557"/>
                  <a:pt x="2883" y="17578"/>
                </a:cubicBezTo>
                <a:cubicBezTo>
                  <a:pt x="6728" y="21600"/>
                  <a:pt x="12951" y="21600"/>
                  <a:pt x="16795" y="17578"/>
                </a:cubicBezTo>
                <a:cubicBezTo>
                  <a:pt x="20639" y="13557"/>
                  <a:pt x="20639" y="7027"/>
                  <a:pt x="16795" y="3006"/>
                </a:cubicBezTo>
                <a:cubicBezTo>
                  <a:pt x="14873" y="995"/>
                  <a:pt x="12367" y="0"/>
                  <a:pt x="9848" y="0"/>
                </a:cubicBezTo>
                <a:close/>
                <a:moveTo>
                  <a:pt x="6884" y="5498"/>
                </a:moveTo>
                <a:cubicBezTo>
                  <a:pt x="7520" y="5498"/>
                  <a:pt x="7907" y="5961"/>
                  <a:pt x="7921" y="6544"/>
                </a:cubicBezTo>
                <a:cubicBezTo>
                  <a:pt x="7921" y="7115"/>
                  <a:pt x="7510" y="7572"/>
                  <a:pt x="6848" y="7572"/>
                </a:cubicBezTo>
                <a:cubicBezTo>
                  <a:pt x="6225" y="7572"/>
                  <a:pt x="5829" y="7115"/>
                  <a:pt x="5829" y="6544"/>
                </a:cubicBezTo>
                <a:cubicBezTo>
                  <a:pt x="5829" y="5961"/>
                  <a:pt x="6248" y="5498"/>
                  <a:pt x="6884" y="5498"/>
                </a:cubicBezTo>
                <a:close/>
                <a:moveTo>
                  <a:pt x="12758" y="8295"/>
                </a:moveTo>
                <a:cubicBezTo>
                  <a:pt x="14056" y="8295"/>
                  <a:pt x="15031" y="9193"/>
                  <a:pt x="15031" y="11148"/>
                </a:cubicBezTo>
                <a:lnTo>
                  <a:pt x="15031" y="15086"/>
                </a:lnTo>
                <a:lnTo>
                  <a:pt x="13049" y="15086"/>
                </a:lnTo>
                <a:lnTo>
                  <a:pt x="13049" y="11396"/>
                </a:lnTo>
                <a:cubicBezTo>
                  <a:pt x="13049" y="10540"/>
                  <a:pt x="12763" y="9950"/>
                  <a:pt x="12049" y="9950"/>
                </a:cubicBezTo>
                <a:cubicBezTo>
                  <a:pt x="11504" y="9950"/>
                  <a:pt x="11172" y="10350"/>
                  <a:pt x="11030" y="10730"/>
                </a:cubicBezTo>
                <a:cubicBezTo>
                  <a:pt x="10978" y="10866"/>
                  <a:pt x="10976" y="11054"/>
                  <a:pt x="10976" y="11243"/>
                </a:cubicBezTo>
                <a:lnTo>
                  <a:pt x="10976" y="15086"/>
                </a:lnTo>
                <a:lnTo>
                  <a:pt x="8993" y="15086"/>
                </a:lnTo>
                <a:cubicBezTo>
                  <a:pt x="8993" y="15086"/>
                  <a:pt x="8993" y="10558"/>
                  <a:pt x="8993" y="10558"/>
                </a:cubicBezTo>
                <a:cubicBezTo>
                  <a:pt x="8993" y="9731"/>
                  <a:pt x="8982" y="9044"/>
                  <a:pt x="8957" y="8447"/>
                </a:cubicBezTo>
                <a:lnTo>
                  <a:pt x="10666" y="8447"/>
                </a:lnTo>
                <a:lnTo>
                  <a:pt x="10757" y="9360"/>
                </a:lnTo>
                <a:lnTo>
                  <a:pt x="10794" y="9360"/>
                </a:lnTo>
                <a:cubicBezTo>
                  <a:pt x="11053" y="8926"/>
                  <a:pt x="11693" y="8295"/>
                  <a:pt x="12758" y="8295"/>
                </a:cubicBezTo>
                <a:close/>
                <a:moveTo>
                  <a:pt x="5884" y="8390"/>
                </a:moveTo>
                <a:lnTo>
                  <a:pt x="7848" y="8390"/>
                </a:lnTo>
                <a:lnTo>
                  <a:pt x="7848" y="15010"/>
                </a:lnTo>
                <a:cubicBezTo>
                  <a:pt x="7848" y="15010"/>
                  <a:pt x="5884" y="15010"/>
                  <a:pt x="5884" y="15010"/>
                </a:cubicBezTo>
                <a:lnTo>
                  <a:pt x="5884" y="839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26" name="Shape 147"/>
          <p:cNvSpPr/>
          <p:nvPr userDrawn="1"/>
        </p:nvSpPr>
        <p:spPr>
          <a:xfrm>
            <a:off x="8504323" y="4882604"/>
            <a:ext cx="214552" cy="161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0" y="0"/>
                </a:moveTo>
                <a:cubicBezTo>
                  <a:pt x="7323" y="0"/>
                  <a:pt x="4801" y="995"/>
                  <a:pt x="2881" y="3006"/>
                </a:cubicBezTo>
                <a:cubicBezTo>
                  <a:pt x="-960" y="7028"/>
                  <a:pt x="-960" y="13557"/>
                  <a:pt x="2881" y="17578"/>
                </a:cubicBezTo>
                <a:cubicBezTo>
                  <a:pt x="6722" y="21600"/>
                  <a:pt x="12958" y="21600"/>
                  <a:pt x="16799" y="17578"/>
                </a:cubicBezTo>
                <a:cubicBezTo>
                  <a:pt x="20640" y="13557"/>
                  <a:pt x="20640" y="7027"/>
                  <a:pt x="16799" y="3006"/>
                </a:cubicBezTo>
                <a:cubicBezTo>
                  <a:pt x="14879" y="995"/>
                  <a:pt x="12357" y="0"/>
                  <a:pt x="9840" y="0"/>
                </a:cubicBezTo>
                <a:close/>
                <a:moveTo>
                  <a:pt x="7896" y="6164"/>
                </a:moveTo>
                <a:cubicBezTo>
                  <a:pt x="8164" y="6164"/>
                  <a:pt x="8395" y="6265"/>
                  <a:pt x="8586" y="6468"/>
                </a:cubicBezTo>
                <a:cubicBezTo>
                  <a:pt x="8778" y="6670"/>
                  <a:pt x="8877" y="6907"/>
                  <a:pt x="8877" y="7191"/>
                </a:cubicBezTo>
                <a:lnTo>
                  <a:pt x="8877" y="8694"/>
                </a:lnTo>
                <a:lnTo>
                  <a:pt x="11639" y="8694"/>
                </a:lnTo>
                <a:cubicBezTo>
                  <a:pt x="11890" y="8694"/>
                  <a:pt x="12113" y="8792"/>
                  <a:pt x="12293" y="8979"/>
                </a:cubicBezTo>
                <a:cubicBezTo>
                  <a:pt x="12472" y="9167"/>
                  <a:pt x="12565" y="9382"/>
                  <a:pt x="12565" y="9645"/>
                </a:cubicBezTo>
                <a:cubicBezTo>
                  <a:pt x="12566" y="9908"/>
                  <a:pt x="12472" y="10141"/>
                  <a:pt x="12293" y="10330"/>
                </a:cubicBezTo>
                <a:cubicBezTo>
                  <a:pt x="12114" y="10517"/>
                  <a:pt x="11889" y="10597"/>
                  <a:pt x="11639" y="10597"/>
                </a:cubicBezTo>
                <a:lnTo>
                  <a:pt x="8877" y="10597"/>
                </a:lnTo>
                <a:lnTo>
                  <a:pt x="8877" y="11338"/>
                </a:lnTo>
                <a:cubicBezTo>
                  <a:pt x="8877" y="11624"/>
                  <a:pt x="8959" y="11862"/>
                  <a:pt x="9150" y="12061"/>
                </a:cubicBezTo>
                <a:cubicBezTo>
                  <a:pt x="9339" y="12260"/>
                  <a:pt x="9569" y="12347"/>
                  <a:pt x="9840" y="12347"/>
                </a:cubicBezTo>
                <a:lnTo>
                  <a:pt x="11784" y="12347"/>
                </a:lnTo>
                <a:cubicBezTo>
                  <a:pt x="12055" y="12347"/>
                  <a:pt x="12300" y="12467"/>
                  <a:pt x="12493" y="12670"/>
                </a:cubicBezTo>
                <a:cubicBezTo>
                  <a:pt x="12686" y="12873"/>
                  <a:pt x="12784" y="13110"/>
                  <a:pt x="12784" y="13393"/>
                </a:cubicBezTo>
                <a:cubicBezTo>
                  <a:pt x="12783" y="13677"/>
                  <a:pt x="12686" y="13914"/>
                  <a:pt x="12493" y="14116"/>
                </a:cubicBezTo>
                <a:cubicBezTo>
                  <a:pt x="12300" y="14319"/>
                  <a:pt x="12055" y="14420"/>
                  <a:pt x="11784" y="14420"/>
                </a:cubicBezTo>
                <a:lnTo>
                  <a:pt x="9840" y="14420"/>
                </a:lnTo>
                <a:cubicBezTo>
                  <a:pt x="9028" y="14420"/>
                  <a:pt x="8345" y="14131"/>
                  <a:pt x="7769" y="13526"/>
                </a:cubicBezTo>
                <a:cubicBezTo>
                  <a:pt x="7193" y="12922"/>
                  <a:pt x="6896" y="12191"/>
                  <a:pt x="6896" y="11338"/>
                </a:cubicBezTo>
                <a:lnTo>
                  <a:pt x="6896" y="7191"/>
                </a:lnTo>
                <a:cubicBezTo>
                  <a:pt x="6896" y="6900"/>
                  <a:pt x="6996" y="6648"/>
                  <a:pt x="7187" y="6449"/>
                </a:cubicBezTo>
                <a:cubicBezTo>
                  <a:pt x="7379" y="6251"/>
                  <a:pt x="7620" y="6164"/>
                  <a:pt x="7896" y="6164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28" name="Shape 148"/>
          <p:cNvSpPr/>
          <p:nvPr userDrawn="1"/>
        </p:nvSpPr>
        <p:spPr>
          <a:xfrm>
            <a:off x="8322409" y="4882604"/>
            <a:ext cx="214552" cy="161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0" y="0"/>
                </a:moveTo>
                <a:cubicBezTo>
                  <a:pt x="7323" y="0"/>
                  <a:pt x="4802" y="995"/>
                  <a:pt x="2881" y="3006"/>
                </a:cubicBezTo>
                <a:cubicBezTo>
                  <a:pt x="-960" y="7028"/>
                  <a:pt x="-960" y="13557"/>
                  <a:pt x="2881" y="17578"/>
                </a:cubicBezTo>
                <a:cubicBezTo>
                  <a:pt x="6722" y="21600"/>
                  <a:pt x="12958" y="21600"/>
                  <a:pt x="16799" y="17578"/>
                </a:cubicBezTo>
                <a:cubicBezTo>
                  <a:pt x="20640" y="13557"/>
                  <a:pt x="20640" y="7027"/>
                  <a:pt x="16799" y="3006"/>
                </a:cubicBezTo>
                <a:cubicBezTo>
                  <a:pt x="14878" y="995"/>
                  <a:pt x="12357" y="0"/>
                  <a:pt x="9840" y="0"/>
                </a:cubicBezTo>
                <a:close/>
                <a:moveTo>
                  <a:pt x="10621" y="5498"/>
                </a:moveTo>
                <a:lnTo>
                  <a:pt x="12148" y="5498"/>
                </a:lnTo>
                <a:lnTo>
                  <a:pt x="12148" y="7229"/>
                </a:lnTo>
                <a:lnTo>
                  <a:pt x="11039" y="7229"/>
                </a:lnTo>
                <a:cubicBezTo>
                  <a:pt x="10931" y="7229"/>
                  <a:pt x="10823" y="7278"/>
                  <a:pt x="10730" y="7362"/>
                </a:cubicBezTo>
                <a:cubicBezTo>
                  <a:pt x="10640" y="7448"/>
                  <a:pt x="10585" y="7516"/>
                  <a:pt x="10585" y="7591"/>
                </a:cubicBezTo>
                <a:lnTo>
                  <a:pt x="10585" y="8675"/>
                </a:lnTo>
                <a:lnTo>
                  <a:pt x="12148" y="8675"/>
                </a:lnTo>
                <a:cubicBezTo>
                  <a:pt x="12132" y="8886"/>
                  <a:pt x="12112" y="9085"/>
                  <a:pt x="12093" y="9284"/>
                </a:cubicBezTo>
                <a:lnTo>
                  <a:pt x="12020" y="9797"/>
                </a:lnTo>
                <a:cubicBezTo>
                  <a:pt x="11995" y="9974"/>
                  <a:pt x="11971" y="10142"/>
                  <a:pt x="11948" y="10292"/>
                </a:cubicBezTo>
                <a:lnTo>
                  <a:pt x="10585" y="10292"/>
                </a:lnTo>
                <a:lnTo>
                  <a:pt x="10585" y="15086"/>
                </a:lnTo>
                <a:lnTo>
                  <a:pt x="8532" y="15086"/>
                </a:lnTo>
                <a:lnTo>
                  <a:pt x="8532" y="10292"/>
                </a:lnTo>
                <a:lnTo>
                  <a:pt x="7532" y="10292"/>
                </a:lnTo>
                <a:lnTo>
                  <a:pt x="7532" y="8675"/>
                </a:lnTo>
                <a:lnTo>
                  <a:pt x="8532" y="8675"/>
                </a:lnTo>
                <a:cubicBezTo>
                  <a:pt x="8532" y="8675"/>
                  <a:pt x="8532" y="7343"/>
                  <a:pt x="8532" y="7343"/>
                </a:cubicBezTo>
                <a:cubicBezTo>
                  <a:pt x="8532" y="7284"/>
                  <a:pt x="8551" y="7161"/>
                  <a:pt x="8568" y="6963"/>
                </a:cubicBezTo>
                <a:cubicBezTo>
                  <a:pt x="8584" y="6767"/>
                  <a:pt x="8640" y="6552"/>
                  <a:pt x="8768" y="6335"/>
                </a:cubicBezTo>
                <a:cubicBezTo>
                  <a:pt x="8895" y="6118"/>
                  <a:pt x="9118" y="5936"/>
                  <a:pt x="9404" y="5764"/>
                </a:cubicBezTo>
                <a:cubicBezTo>
                  <a:pt x="9688" y="5595"/>
                  <a:pt x="10084" y="5498"/>
                  <a:pt x="10621" y="5498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32" name="Shape 56"/>
          <p:cNvSpPr/>
          <p:nvPr userDrawn="1"/>
        </p:nvSpPr>
        <p:spPr>
          <a:xfrm>
            <a:off x="4388460" y="4940495"/>
            <a:ext cx="367089" cy="78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4288" tIns="14288" rIns="14288" bIns="14288">
            <a:spAutoFit/>
          </a:bodyPr>
          <a:lstStyle>
            <a:lvl1pPr>
              <a:lnSpc>
                <a:spcPct val="60000"/>
              </a:lnSpc>
              <a:defRPr sz="1800">
                <a:solidFill>
                  <a:srgbClr val="4F5D6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n-US" sz="506" dirty="0"/>
              <a:t>www.ibf.org</a:t>
            </a:r>
            <a:endParaRPr sz="506" dirty="0"/>
          </a:p>
        </p:txBody>
      </p:sp>
      <p:sp>
        <p:nvSpPr>
          <p:cNvPr id="33" name="Shape 57"/>
          <p:cNvSpPr/>
          <p:nvPr userDrawn="1"/>
        </p:nvSpPr>
        <p:spPr>
          <a:xfrm>
            <a:off x="3265578" y="4825032"/>
            <a:ext cx="2612896" cy="84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4288" tIns="14288" rIns="14288" bIns="14288">
            <a:spAutoFit/>
          </a:bodyPr>
          <a:lstStyle>
            <a:lvl1pPr>
              <a:lnSpc>
                <a:spcPct val="60000"/>
              </a:lnSpc>
              <a:defRPr sz="2000">
                <a:solidFill>
                  <a:srgbClr val="4F5D68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rPr lang="en-US" sz="563" dirty="0"/>
              <a:t>© 2017 Institute of Business Forecasting &amp; Planning (IBF) | All Rights Reserved.</a:t>
            </a:r>
            <a:endParaRPr sz="563" dirty="0"/>
          </a:p>
        </p:txBody>
      </p:sp>
      <p:pic>
        <p:nvPicPr>
          <p:cNvPr id="34" name="Picture Placeholder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89" t="8195" r="-11077" b="6494"/>
          <a:stretch/>
        </p:blipFill>
        <p:spPr>
          <a:xfrm>
            <a:off x="313791" y="4768751"/>
            <a:ext cx="507807" cy="371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81404991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kedin analy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-11112" y="-17463"/>
            <a:ext cx="5719763" cy="474821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B5BABE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" name="Shape 91"/>
          <p:cNvSpPr>
            <a:spLocks noGrp="1"/>
          </p:cNvSpPr>
          <p:nvPr>
            <p:ph type="title"/>
          </p:nvPr>
        </p:nvSpPr>
        <p:spPr>
          <a:xfrm>
            <a:off x="480947" y="144923"/>
            <a:ext cx="7810500" cy="680620"/>
          </a:xfrm>
          <a:prstGeom prst="rect">
            <a:avLst/>
          </a:prstGeom>
        </p:spPr>
        <p:txBody>
          <a:bodyPr anchor="t"/>
          <a:lstStyle>
            <a:lvl1pPr algn="l">
              <a:defRPr sz="2813">
                <a:solidFill>
                  <a:srgbClr val="4F5D68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" name="Shape 92"/>
          <p:cNvSpPr>
            <a:spLocks noGrp="1"/>
          </p:cNvSpPr>
          <p:nvPr>
            <p:ph type="body" sz="quarter" idx="1"/>
          </p:nvPr>
        </p:nvSpPr>
        <p:spPr>
          <a:xfrm>
            <a:off x="480947" y="701486"/>
            <a:ext cx="7810500" cy="59531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indent="64294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indent="128588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indent="192881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indent="257175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2" name="Shape 106"/>
          <p:cNvSpPr>
            <a:spLocks noGrp="1"/>
          </p:cNvSpPr>
          <p:nvPr>
            <p:ph type="sldNum" sz="quarter" idx="2"/>
          </p:nvPr>
        </p:nvSpPr>
        <p:spPr>
          <a:xfrm>
            <a:off x="8647753" y="385221"/>
            <a:ext cx="190758" cy="189219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546571" y="877170"/>
            <a:ext cx="427403" cy="76663"/>
            <a:chOff x="2330376" y="2927097"/>
            <a:chExt cx="240835" cy="76663"/>
          </a:xfrm>
        </p:grpSpPr>
        <p:sp>
          <p:nvSpPr>
            <p:cNvPr id="31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2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3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4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5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  <p:sp>
        <p:nvSpPr>
          <p:cNvPr id="21" name="Shape 53"/>
          <p:cNvSpPr/>
          <p:nvPr userDrawn="1"/>
        </p:nvSpPr>
        <p:spPr>
          <a:xfrm>
            <a:off x="0" y="4726648"/>
            <a:ext cx="9144000" cy="414338"/>
          </a:xfrm>
          <a:prstGeom prst="rect">
            <a:avLst/>
          </a:prstGeom>
          <a:solidFill>
            <a:srgbClr val="E4E6E7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23" name="Shape 54"/>
          <p:cNvSpPr/>
          <p:nvPr userDrawn="1"/>
        </p:nvSpPr>
        <p:spPr>
          <a:xfrm>
            <a:off x="0" y="4752972"/>
            <a:ext cx="9144000" cy="4013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27" name="Shape 146"/>
          <p:cNvSpPr/>
          <p:nvPr userDrawn="1"/>
        </p:nvSpPr>
        <p:spPr>
          <a:xfrm>
            <a:off x="8686260" y="4882604"/>
            <a:ext cx="214353" cy="161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0595" extrusionOk="0">
                <a:moveTo>
                  <a:pt x="9848" y="0"/>
                </a:moveTo>
                <a:cubicBezTo>
                  <a:pt x="7329" y="0"/>
                  <a:pt x="4805" y="995"/>
                  <a:pt x="2883" y="3006"/>
                </a:cubicBezTo>
                <a:cubicBezTo>
                  <a:pt x="-961" y="7028"/>
                  <a:pt x="-961" y="13557"/>
                  <a:pt x="2883" y="17578"/>
                </a:cubicBezTo>
                <a:cubicBezTo>
                  <a:pt x="6728" y="21600"/>
                  <a:pt x="12951" y="21600"/>
                  <a:pt x="16795" y="17578"/>
                </a:cubicBezTo>
                <a:cubicBezTo>
                  <a:pt x="20639" y="13557"/>
                  <a:pt x="20639" y="7027"/>
                  <a:pt x="16795" y="3006"/>
                </a:cubicBezTo>
                <a:cubicBezTo>
                  <a:pt x="14873" y="995"/>
                  <a:pt x="12367" y="0"/>
                  <a:pt x="9848" y="0"/>
                </a:cubicBezTo>
                <a:close/>
                <a:moveTo>
                  <a:pt x="6884" y="5498"/>
                </a:moveTo>
                <a:cubicBezTo>
                  <a:pt x="7520" y="5498"/>
                  <a:pt x="7907" y="5961"/>
                  <a:pt x="7921" y="6544"/>
                </a:cubicBezTo>
                <a:cubicBezTo>
                  <a:pt x="7921" y="7115"/>
                  <a:pt x="7510" y="7572"/>
                  <a:pt x="6848" y="7572"/>
                </a:cubicBezTo>
                <a:cubicBezTo>
                  <a:pt x="6225" y="7572"/>
                  <a:pt x="5829" y="7115"/>
                  <a:pt x="5829" y="6544"/>
                </a:cubicBezTo>
                <a:cubicBezTo>
                  <a:pt x="5829" y="5961"/>
                  <a:pt x="6248" y="5498"/>
                  <a:pt x="6884" y="5498"/>
                </a:cubicBezTo>
                <a:close/>
                <a:moveTo>
                  <a:pt x="12758" y="8295"/>
                </a:moveTo>
                <a:cubicBezTo>
                  <a:pt x="14056" y="8295"/>
                  <a:pt x="15031" y="9193"/>
                  <a:pt x="15031" y="11148"/>
                </a:cubicBezTo>
                <a:lnTo>
                  <a:pt x="15031" y="15086"/>
                </a:lnTo>
                <a:lnTo>
                  <a:pt x="13049" y="15086"/>
                </a:lnTo>
                <a:lnTo>
                  <a:pt x="13049" y="11396"/>
                </a:lnTo>
                <a:cubicBezTo>
                  <a:pt x="13049" y="10540"/>
                  <a:pt x="12763" y="9950"/>
                  <a:pt x="12049" y="9950"/>
                </a:cubicBezTo>
                <a:cubicBezTo>
                  <a:pt x="11504" y="9950"/>
                  <a:pt x="11172" y="10350"/>
                  <a:pt x="11030" y="10730"/>
                </a:cubicBezTo>
                <a:cubicBezTo>
                  <a:pt x="10978" y="10866"/>
                  <a:pt x="10976" y="11054"/>
                  <a:pt x="10976" y="11243"/>
                </a:cubicBezTo>
                <a:lnTo>
                  <a:pt x="10976" y="15086"/>
                </a:lnTo>
                <a:lnTo>
                  <a:pt x="8993" y="15086"/>
                </a:lnTo>
                <a:cubicBezTo>
                  <a:pt x="8993" y="15086"/>
                  <a:pt x="8993" y="10558"/>
                  <a:pt x="8993" y="10558"/>
                </a:cubicBezTo>
                <a:cubicBezTo>
                  <a:pt x="8993" y="9731"/>
                  <a:pt x="8982" y="9044"/>
                  <a:pt x="8957" y="8447"/>
                </a:cubicBezTo>
                <a:lnTo>
                  <a:pt x="10666" y="8447"/>
                </a:lnTo>
                <a:lnTo>
                  <a:pt x="10757" y="9360"/>
                </a:lnTo>
                <a:lnTo>
                  <a:pt x="10794" y="9360"/>
                </a:lnTo>
                <a:cubicBezTo>
                  <a:pt x="11053" y="8926"/>
                  <a:pt x="11693" y="8295"/>
                  <a:pt x="12758" y="8295"/>
                </a:cubicBezTo>
                <a:close/>
                <a:moveTo>
                  <a:pt x="5884" y="8390"/>
                </a:moveTo>
                <a:lnTo>
                  <a:pt x="7848" y="8390"/>
                </a:lnTo>
                <a:lnTo>
                  <a:pt x="7848" y="15010"/>
                </a:lnTo>
                <a:cubicBezTo>
                  <a:pt x="7848" y="15010"/>
                  <a:pt x="5884" y="15010"/>
                  <a:pt x="5884" y="15010"/>
                </a:cubicBezTo>
                <a:lnTo>
                  <a:pt x="5884" y="839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28" name="Shape 147"/>
          <p:cNvSpPr/>
          <p:nvPr userDrawn="1"/>
        </p:nvSpPr>
        <p:spPr>
          <a:xfrm>
            <a:off x="8504323" y="4882604"/>
            <a:ext cx="214552" cy="161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0" y="0"/>
                </a:moveTo>
                <a:cubicBezTo>
                  <a:pt x="7323" y="0"/>
                  <a:pt x="4801" y="995"/>
                  <a:pt x="2881" y="3006"/>
                </a:cubicBezTo>
                <a:cubicBezTo>
                  <a:pt x="-960" y="7028"/>
                  <a:pt x="-960" y="13557"/>
                  <a:pt x="2881" y="17578"/>
                </a:cubicBezTo>
                <a:cubicBezTo>
                  <a:pt x="6722" y="21600"/>
                  <a:pt x="12958" y="21600"/>
                  <a:pt x="16799" y="17578"/>
                </a:cubicBezTo>
                <a:cubicBezTo>
                  <a:pt x="20640" y="13557"/>
                  <a:pt x="20640" y="7027"/>
                  <a:pt x="16799" y="3006"/>
                </a:cubicBezTo>
                <a:cubicBezTo>
                  <a:pt x="14879" y="995"/>
                  <a:pt x="12357" y="0"/>
                  <a:pt x="9840" y="0"/>
                </a:cubicBezTo>
                <a:close/>
                <a:moveTo>
                  <a:pt x="7896" y="6164"/>
                </a:moveTo>
                <a:cubicBezTo>
                  <a:pt x="8164" y="6164"/>
                  <a:pt x="8395" y="6265"/>
                  <a:pt x="8586" y="6468"/>
                </a:cubicBezTo>
                <a:cubicBezTo>
                  <a:pt x="8778" y="6670"/>
                  <a:pt x="8877" y="6907"/>
                  <a:pt x="8877" y="7191"/>
                </a:cubicBezTo>
                <a:lnTo>
                  <a:pt x="8877" y="8694"/>
                </a:lnTo>
                <a:lnTo>
                  <a:pt x="11639" y="8694"/>
                </a:lnTo>
                <a:cubicBezTo>
                  <a:pt x="11890" y="8694"/>
                  <a:pt x="12113" y="8792"/>
                  <a:pt x="12293" y="8979"/>
                </a:cubicBezTo>
                <a:cubicBezTo>
                  <a:pt x="12472" y="9167"/>
                  <a:pt x="12565" y="9382"/>
                  <a:pt x="12565" y="9645"/>
                </a:cubicBezTo>
                <a:cubicBezTo>
                  <a:pt x="12566" y="9908"/>
                  <a:pt x="12472" y="10141"/>
                  <a:pt x="12293" y="10330"/>
                </a:cubicBezTo>
                <a:cubicBezTo>
                  <a:pt x="12114" y="10517"/>
                  <a:pt x="11889" y="10597"/>
                  <a:pt x="11639" y="10597"/>
                </a:cubicBezTo>
                <a:lnTo>
                  <a:pt x="8877" y="10597"/>
                </a:lnTo>
                <a:lnTo>
                  <a:pt x="8877" y="11338"/>
                </a:lnTo>
                <a:cubicBezTo>
                  <a:pt x="8877" y="11624"/>
                  <a:pt x="8959" y="11862"/>
                  <a:pt x="9150" y="12061"/>
                </a:cubicBezTo>
                <a:cubicBezTo>
                  <a:pt x="9339" y="12260"/>
                  <a:pt x="9569" y="12347"/>
                  <a:pt x="9840" y="12347"/>
                </a:cubicBezTo>
                <a:lnTo>
                  <a:pt x="11784" y="12347"/>
                </a:lnTo>
                <a:cubicBezTo>
                  <a:pt x="12055" y="12347"/>
                  <a:pt x="12300" y="12467"/>
                  <a:pt x="12493" y="12670"/>
                </a:cubicBezTo>
                <a:cubicBezTo>
                  <a:pt x="12686" y="12873"/>
                  <a:pt x="12784" y="13110"/>
                  <a:pt x="12784" y="13393"/>
                </a:cubicBezTo>
                <a:cubicBezTo>
                  <a:pt x="12783" y="13677"/>
                  <a:pt x="12686" y="13914"/>
                  <a:pt x="12493" y="14116"/>
                </a:cubicBezTo>
                <a:cubicBezTo>
                  <a:pt x="12300" y="14319"/>
                  <a:pt x="12055" y="14420"/>
                  <a:pt x="11784" y="14420"/>
                </a:cubicBezTo>
                <a:lnTo>
                  <a:pt x="9840" y="14420"/>
                </a:lnTo>
                <a:cubicBezTo>
                  <a:pt x="9028" y="14420"/>
                  <a:pt x="8345" y="14131"/>
                  <a:pt x="7769" y="13526"/>
                </a:cubicBezTo>
                <a:cubicBezTo>
                  <a:pt x="7193" y="12922"/>
                  <a:pt x="6896" y="12191"/>
                  <a:pt x="6896" y="11338"/>
                </a:cubicBezTo>
                <a:lnTo>
                  <a:pt x="6896" y="7191"/>
                </a:lnTo>
                <a:cubicBezTo>
                  <a:pt x="6896" y="6900"/>
                  <a:pt x="6996" y="6648"/>
                  <a:pt x="7187" y="6449"/>
                </a:cubicBezTo>
                <a:cubicBezTo>
                  <a:pt x="7379" y="6251"/>
                  <a:pt x="7620" y="6164"/>
                  <a:pt x="7896" y="6164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29" name="Shape 148"/>
          <p:cNvSpPr/>
          <p:nvPr userDrawn="1"/>
        </p:nvSpPr>
        <p:spPr>
          <a:xfrm>
            <a:off x="8322409" y="4882604"/>
            <a:ext cx="214552" cy="161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0" y="0"/>
                </a:moveTo>
                <a:cubicBezTo>
                  <a:pt x="7323" y="0"/>
                  <a:pt x="4802" y="995"/>
                  <a:pt x="2881" y="3006"/>
                </a:cubicBezTo>
                <a:cubicBezTo>
                  <a:pt x="-960" y="7028"/>
                  <a:pt x="-960" y="13557"/>
                  <a:pt x="2881" y="17578"/>
                </a:cubicBezTo>
                <a:cubicBezTo>
                  <a:pt x="6722" y="21600"/>
                  <a:pt x="12958" y="21600"/>
                  <a:pt x="16799" y="17578"/>
                </a:cubicBezTo>
                <a:cubicBezTo>
                  <a:pt x="20640" y="13557"/>
                  <a:pt x="20640" y="7027"/>
                  <a:pt x="16799" y="3006"/>
                </a:cubicBezTo>
                <a:cubicBezTo>
                  <a:pt x="14878" y="995"/>
                  <a:pt x="12357" y="0"/>
                  <a:pt x="9840" y="0"/>
                </a:cubicBezTo>
                <a:close/>
                <a:moveTo>
                  <a:pt x="10621" y="5498"/>
                </a:moveTo>
                <a:lnTo>
                  <a:pt x="12148" y="5498"/>
                </a:lnTo>
                <a:lnTo>
                  <a:pt x="12148" y="7229"/>
                </a:lnTo>
                <a:lnTo>
                  <a:pt x="11039" y="7229"/>
                </a:lnTo>
                <a:cubicBezTo>
                  <a:pt x="10931" y="7229"/>
                  <a:pt x="10823" y="7278"/>
                  <a:pt x="10730" y="7362"/>
                </a:cubicBezTo>
                <a:cubicBezTo>
                  <a:pt x="10640" y="7448"/>
                  <a:pt x="10585" y="7516"/>
                  <a:pt x="10585" y="7591"/>
                </a:cubicBezTo>
                <a:lnTo>
                  <a:pt x="10585" y="8675"/>
                </a:lnTo>
                <a:lnTo>
                  <a:pt x="12148" y="8675"/>
                </a:lnTo>
                <a:cubicBezTo>
                  <a:pt x="12132" y="8886"/>
                  <a:pt x="12112" y="9085"/>
                  <a:pt x="12093" y="9284"/>
                </a:cubicBezTo>
                <a:lnTo>
                  <a:pt x="12020" y="9797"/>
                </a:lnTo>
                <a:cubicBezTo>
                  <a:pt x="11995" y="9974"/>
                  <a:pt x="11971" y="10142"/>
                  <a:pt x="11948" y="10292"/>
                </a:cubicBezTo>
                <a:lnTo>
                  <a:pt x="10585" y="10292"/>
                </a:lnTo>
                <a:lnTo>
                  <a:pt x="10585" y="15086"/>
                </a:lnTo>
                <a:lnTo>
                  <a:pt x="8532" y="15086"/>
                </a:lnTo>
                <a:lnTo>
                  <a:pt x="8532" y="10292"/>
                </a:lnTo>
                <a:lnTo>
                  <a:pt x="7532" y="10292"/>
                </a:lnTo>
                <a:lnTo>
                  <a:pt x="7532" y="8675"/>
                </a:lnTo>
                <a:lnTo>
                  <a:pt x="8532" y="8675"/>
                </a:lnTo>
                <a:cubicBezTo>
                  <a:pt x="8532" y="8675"/>
                  <a:pt x="8532" y="7343"/>
                  <a:pt x="8532" y="7343"/>
                </a:cubicBezTo>
                <a:cubicBezTo>
                  <a:pt x="8532" y="7284"/>
                  <a:pt x="8551" y="7161"/>
                  <a:pt x="8568" y="6963"/>
                </a:cubicBezTo>
                <a:cubicBezTo>
                  <a:pt x="8584" y="6767"/>
                  <a:pt x="8640" y="6552"/>
                  <a:pt x="8768" y="6335"/>
                </a:cubicBezTo>
                <a:cubicBezTo>
                  <a:pt x="8895" y="6118"/>
                  <a:pt x="9118" y="5936"/>
                  <a:pt x="9404" y="5764"/>
                </a:cubicBezTo>
                <a:cubicBezTo>
                  <a:pt x="9688" y="5595"/>
                  <a:pt x="10084" y="5498"/>
                  <a:pt x="10621" y="5498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36" name="Shape 56"/>
          <p:cNvSpPr/>
          <p:nvPr userDrawn="1"/>
        </p:nvSpPr>
        <p:spPr>
          <a:xfrm>
            <a:off x="4388460" y="4940495"/>
            <a:ext cx="367089" cy="78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4288" tIns="14288" rIns="14288" bIns="14288">
            <a:spAutoFit/>
          </a:bodyPr>
          <a:lstStyle>
            <a:lvl1pPr>
              <a:lnSpc>
                <a:spcPct val="60000"/>
              </a:lnSpc>
              <a:defRPr sz="1800">
                <a:solidFill>
                  <a:srgbClr val="4F5D6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n-US" sz="506" dirty="0"/>
              <a:t>www.ibf.org</a:t>
            </a:r>
            <a:endParaRPr sz="506" dirty="0"/>
          </a:p>
        </p:txBody>
      </p:sp>
      <p:sp>
        <p:nvSpPr>
          <p:cNvPr id="37" name="Shape 57"/>
          <p:cNvSpPr/>
          <p:nvPr userDrawn="1"/>
        </p:nvSpPr>
        <p:spPr>
          <a:xfrm>
            <a:off x="3265578" y="4825032"/>
            <a:ext cx="2612896" cy="84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4288" tIns="14288" rIns="14288" bIns="14288">
            <a:spAutoFit/>
          </a:bodyPr>
          <a:lstStyle>
            <a:lvl1pPr>
              <a:lnSpc>
                <a:spcPct val="60000"/>
              </a:lnSpc>
              <a:defRPr sz="2000">
                <a:solidFill>
                  <a:srgbClr val="4F5D68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rPr lang="en-US" sz="563" dirty="0"/>
              <a:t>© 2017 Institute of Business Forecasting &amp; Planning (IBF) | All Rights Reserved.</a:t>
            </a:r>
            <a:endParaRPr sz="563" dirty="0"/>
          </a:p>
        </p:txBody>
      </p:sp>
      <p:pic>
        <p:nvPicPr>
          <p:cNvPr id="38" name="Picture Placeholder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89" t="8195" r="-11077" b="6494"/>
          <a:stretch/>
        </p:blipFill>
        <p:spPr>
          <a:xfrm>
            <a:off x="313791" y="4768751"/>
            <a:ext cx="507807" cy="371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974816973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 social media which is the best for your busin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-9525"/>
            <a:ext cx="9144000" cy="996950"/>
          </a:xfrm>
        </p:spPr>
        <p:txBody>
          <a:bodyPr vert="horz"/>
          <a:lstStyle>
            <a:lvl1pPr>
              <a:defRPr>
                <a:solidFill>
                  <a:srgbClr val="B5BABE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7" name="Shape 38"/>
          <p:cNvSpPr>
            <a:spLocks noGrp="1"/>
          </p:cNvSpPr>
          <p:nvPr>
            <p:ph type="title"/>
          </p:nvPr>
        </p:nvSpPr>
        <p:spPr>
          <a:xfrm>
            <a:off x="666751" y="144923"/>
            <a:ext cx="7810500" cy="680620"/>
          </a:xfrm>
          <a:prstGeom prst="rect">
            <a:avLst/>
          </a:prstGeom>
        </p:spPr>
        <p:txBody>
          <a:bodyPr anchor="t"/>
          <a:lstStyle>
            <a:lvl1pPr>
              <a:defRPr sz="2813">
                <a:solidFill>
                  <a:srgbClr val="4F5D68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Shape 39"/>
          <p:cNvSpPr>
            <a:spLocks noGrp="1"/>
          </p:cNvSpPr>
          <p:nvPr>
            <p:ph type="body" sz="quarter" idx="1"/>
          </p:nvPr>
        </p:nvSpPr>
        <p:spPr>
          <a:xfrm>
            <a:off x="666751" y="641758"/>
            <a:ext cx="7810500" cy="59531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indent="64294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indent="128588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indent="192881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indent="257175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9" name="Shape 40"/>
          <p:cNvSpPr>
            <a:spLocks noGrp="1"/>
          </p:cNvSpPr>
          <p:nvPr>
            <p:ph type="sldNum" sz="quarter" idx="2"/>
          </p:nvPr>
        </p:nvSpPr>
        <p:spPr>
          <a:xfrm>
            <a:off x="8647753" y="385221"/>
            <a:ext cx="190758" cy="189219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4376091" y="805884"/>
            <a:ext cx="427403" cy="76663"/>
            <a:chOff x="2330376" y="2927097"/>
            <a:chExt cx="240835" cy="76663"/>
          </a:xfrm>
        </p:grpSpPr>
        <p:sp>
          <p:nvSpPr>
            <p:cNvPr id="13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4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5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6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5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</p:spTree>
    <p:extLst>
      <p:ext uri="{BB962C8B-B14F-4D97-AF65-F5344CB8AC3E}">
        <p14:creationId xmlns:p14="http://schemas.microsoft.com/office/powerpoint/2010/main" val="4200858878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oose option thats right for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532188" cy="4713288"/>
          </a:xfrm>
        </p:spPr>
        <p:txBody>
          <a:bodyPr vert="horz"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0" name="Shape 267"/>
          <p:cNvSpPr>
            <a:spLocks noGrp="1"/>
          </p:cNvSpPr>
          <p:nvPr>
            <p:ph type="title"/>
          </p:nvPr>
        </p:nvSpPr>
        <p:spPr>
          <a:xfrm>
            <a:off x="480947" y="1853360"/>
            <a:ext cx="7810500" cy="680620"/>
          </a:xfrm>
          <a:prstGeom prst="rect">
            <a:avLst/>
          </a:prstGeom>
        </p:spPr>
        <p:txBody>
          <a:bodyPr anchor="t"/>
          <a:lstStyle>
            <a:lvl1pPr algn="l">
              <a:defRPr sz="2813">
                <a:solidFill>
                  <a:srgbClr val="4F5D68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Shape 268"/>
          <p:cNvSpPr>
            <a:spLocks noGrp="1"/>
          </p:cNvSpPr>
          <p:nvPr>
            <p:ph type="body" sz="quarter" idx="1"/>
          </p:nvPr>
        </p:nvSpPr>
        <p:spPr>
          <a:xfrm>
            <a:off x="480947" y="2991473"/>
            <a:ext cx="7810500" cy="59531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indent="64294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indent="128588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indent="192881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indent="257175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7" name="Shape 282"/>
          <p:cNvSpPr>
            <a:spLocks noGrp="1"/>
          </p:cNvSpPr>
          <p:nvPr>
            <p:ph type="sldNum" sz="quarter" idx="2"/>
          </p:nvPr>
        </p:nvSpPr>
        <p:spPr>
          <a:xfrm>
            <a:off x="8647753" y="385221"/>
            <a:ext cx="190758" cy="189219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539245" y="3167157"/>
            <a:ext cx="427403" cy="76663"/>
            <a:chOff x="2330376" y="2927097"/>
            <a:chExt cx="240835" cy="76663"/>
          </a:xfrm>
        </p:grpSpPr>
        <p:sp>
          <p:nvSpPr>
            <p:cNvPr id="36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7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8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9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40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</p:spTree>
    <p:extLst>
      <p:ext uri="{BB962C8B-B14F-4D97-AF65-F5344CB8AC3E}">
        <p14:creationId xmlns:p14="http://schemas.microsoft.com/office/powerpoint/2010/main" val="270655116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ce is what you pay value is what your g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0" y="-1588"/>
            <a:ext cx="9144000" cy="2797176"/>
          </a:xfr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0" name="Shape 38"/>
          <p:cNvSpPr>
            <a:spLocks noGrp="1"/>
          </p:cNvSpPr>
          <p:nvPr>
            <p:ph type="title"/>
          </p:nvPr>
        </p:nvSpPr>
        <p:spPr>
          <a:xfrm>
            <a:off x="666751" y="144923"/>
            <a:ext cx="7810500" cy="680620"/>
          </a:xfrm>
          <a:prstGeom prst="rect">
            <a:avLst/>
          </a:prstGeom>
        </p:spPr>
        <p:txBody>
          <a:bodyPr anchor="t"/>
          <a:lstStyle>
            <a:lvl1pPr>
              <a:defRPr sz="2813">
                <a:solidFill>
                  <a:srgbClr val="4F5D68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Shape 39"/>
          <p:cNvSpPr>
            <a:spLocks noGrp="1"/>
          </p:cNvSpPr>
          <p:nvPr>
            <p:ph type="body" sz="quarter" idx="1"/>
          </p:nvPr>
        </p:nvSpPr>
        <p:spPr>
          <a:xfrm>
            <a:off x="666751" y="641758"/>
            <a:ext cx="7810500" cy="59531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indent="64294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indent="128588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indent="192881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indent="257175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2" name="Shape 40"/>
          <p:cNvSpPr>
            <a:spLocks noGrp="1"/>
          </p:cNvSpPr>
          <p:nvPr>
            <p:ph type="sldNum" sz="quarter" idx="2"/>
          </p:nvPr>
        </p:nvSpPr>
        <p:spPr>
          <a:xfrm>
            <a:off x="8647753" y="385221"/>
            <a:ext cx="190758" cy="189219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4376091" y="805884"/>
            <a:ext cx="427403" cy="76663"/>
            <a:chOff x="2330376" y="2927097"/>
            <a:chExt cx="240835" cy="76663"/>
          </a:xfrm>
        </p:grpSpPr>
        <p:sp>
          <p:nvSpPr>
            <p:cNvPr id="31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2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3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4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5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</p:spTree>
    <p:extLst>
      <p:ext uri="{BB962C8B-B14F-4D97-AF65-F5344CB8AC3E}">
        <p14:creationId xmlns:p14="http://schemas.microsoft.com/office/powerpoint/2010/main" val="232453927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3613150"/>
            <a:ext cx="9144000" cy="1543050"/>
          </a:xfrm>
        </p:spPr>
        <p:txBody>
          <a:bodyPr vert="horz" anchor="t"/>
          <a:lstStyle>
            <a:lvl1pPr>
              <a:defRPr>
                <a:solidFill>
                  <a:srgbClr val="7B838B"/>
                </a:solidFill>
                <a:latin typeface="Roboto Black"/>
                <a:cs typeface="Roboto Black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747099578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ke a choice of your best pack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5348288" y="1588"/>
            <a:ext cx="3795712" cy="4724400"/>
          </a:xfrm>
        </p:spPr>
        <p:txBody>
          <a:bodyPr vert="horz"/>
          <a:lstStyle>
            <a:lvl1pPr>
              <a:defRPr>
                <a:solidFill>
                  <a:srgbClr val="7B838B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0" name="Shape 91"/>
          <p:cNvSpPr>
            <a:spLocks noGrp="1"/>
          </p:cNvSpPr>
          <p:nvPr>
            <p:ph type="title"/>
          </p:nvPr>
        </p:nvSpPr>
        <p:spPr>
          <a:xfrm>
            <a:off x="480947" y="144923"/>
            <a:ext cx="7810500" cy="680620"/>
          </a:xfrm>
          <a:prstGeom prst="rect">
            <a:avLst/>
          </a:prstGeom>
        </p:spPr>
        <p:txBody>
          <a:bodyPr anchor="t"/>
          <a:lstStyle>
            <a:lvl1pPr algn="l">
              <a:defRPr sz="2813">
                <a:solidFill>
                  <a:srgbClr val="4F5D68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Shape 92"/>
          <p:cNvSpPr>
            <a:spLocks noGrp="1"/>
          </p:cNvSpPr>
          <p:nvPr>
            <p:ph type="body" sz="quarter" idx="1"/>
          </p:nvPr>
        </p:nvSpPr>
        <p:spPr>
          <a:xfrm>
            <a:off x="480947" y="1044911"/>
            <a:ext cx="7810500" cy="59531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indent="64294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indent="128588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indent="192881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indent="257175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7" name="Shape 106"/>
          <p:cNvSpPr>
            <a:spLocks noGrp="1"/>
          </p:cNvSpPr>
          <p:nvPr>
            <p:ph type="sldNum" sz="quarter" idx="2"/>
          </p:nvPr>
        </p:nvSpPr>
        <p:spPr>
          <a:xfrm>
            <a:off x="8647753" y="385221"/>
            <a:ext cx="190758" cy="189219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539995" y="1220596"/>
            <a:ext cx="427403" cy="76663"/>
            <a:chOff x="2330376" y="2927097"/>
            <a:chExt cx="240835" cy="76663"/>
          </a:xfrm>
        </p:grpSpPr>
        <p:sp>
          <p:nvSpPr>
            <p:cNvPr id="36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7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8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9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40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</p:spTree>
    <p:extLst>
      <p:ext uri="{BB962C8B-B14F-4D97-AF65-F5344CB8AC3E}">
        <p14:creationId xmlns:p14="http://schemas.microsoft.com/office/powerpoint/2010/main" val="3377519678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offer best package for your corporate busin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3857626" y="1166813"/>
            <a:ext cx="1809751" cy="1962150"/>
          </a:xfrm>
        </p:spPr>
        <p:txBody>
          <a:bodyPr vert="horz"/>
          <a:lstStyle>
            <a:lvl1pPr>
              <a:defRPr>
                <a:solidFill>
                  <a:srgbClr val="7B838B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0" name="Shape 267"/>
          <p:cNvSpPr>
            <a:spLocks noGrp="1"/>
          </p:cNvSpPr>
          <p:nvPr>
            <p:ph type="title"/>
          </p:nvPr>
        </p:nvSpPr>
        <p:spPr>
          <a:xfrm>
            <a:off x="480947" y="1853360"/>
            <a:ext cx="7810500" cy="680620"/>
          </a:xfrm>
          <a:prstGeom prst="rect">
            <a:avLst/>
          </a:prstGeom>
        </p:spPr>
        <p:txBody>
          <a:bodyPr anchor="t"/>
          <a:lstStyle>
            <a:lvl1pPr algn="l">
              <a:defRPr sz="2813">
                <a:solidFill>
                  <a:srgbClr val="4F5D68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Shape 268"/>
          <p:cNvSpPr>
            <a:spLocks noGrp="1"/>
          </p:cNvSpPr>
          <p:nvPr>
            <p:ph type="body" sz="quarter" idx="1"/>
          </p:nvPr>
        </p:nvSpPr>
        <p:spPr>
          <a:xfrm>
            <a:off x="480947" y="2991473"/>
            <a:ext cx="7810500" cy="59531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indent="64294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indent="128588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indent="192881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indent="257175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7" name="Shape 282"/>
          <p:cNvSpPr>
            <a:spLocks noGrp="1"/>
          </p:cNvSpPr>
          <p:nvPr>
            <p:ph type="sldNum" sz="quarter" idx="2"/>
          </p:nvPr>
        </p:nvSpPr>
        <p:spPr>
          <a:xfrm>
            <a:off x="8647753" y="385221"/>
            <a:ext cx="190758" cy="189219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545821" y="3167157"/>
            <a:ext cx="427403" cy="76663"/>
            <a:chOff x="2330376" y="2927097"/>
            <a:chExt cx="240835" cy="76663"/>
          </a:xfrm>
        </p:grpSpPr>
        <p:sp>
          <p:nvSpPr>
            <p:cNvPr id="36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7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8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9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40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</p:spTree>
    <p:extLst>
      <p:ext uri="{BB962C8B-B14F-4D97-AF65-F5344CB8AC3E}">
        <p14:creationId xmlns:p14="http://schemas.microsoft.com/office/powerpoint/2010/main" val="3417017061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ffee Bre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" y="-23813"/>
            <a:ext cx="4003675" cy="5191126"/>
          </a:xfrm>
        </p:spPr>
        <p:txBody>
          <a:bodyPr vert="horz"/>
          <a:lstStyle>
            <a:lvl1pPr>
              <a:defRPr>
                <a:solidFill>
                  <a:srgbClr val="7B838B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750637700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siness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>
            <a:spLocks noGrp="1"/>
          </p:cNvSpPr>
          <p:nvPr>
            <p:ph type="title"/>
          </p:nvPr>
        </p:nvSpPr>
        <p:spPr>
          <a:xfrm>
            <a:off x="666751" y="144923"/>
            <a:ext cx="7810500" cy="680620"/>
          </a:xfrm>
          <a:prstGeom prst="rect">
            <a:avLst/>
          </a:prstGeom>
        </p:spPr>
        <p:txBody>
          <a:bodyPr anchor="t"/>
          <a:lstStyle>
            <a:lvl1pPr>
              <a:defRPr sz="2813">
                <a:solidFill>
                  <a:srgbClr val="4F5D68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39" name="Shape 339"/>
          <p:cNvSpPr>
            <a:spLocks noGrp="1"/>
          </p:cNvSpPr>
          <p:nvPr>
            <p:ph type="body" sz="quarter" idx="1"/>
          </p:nvPr>
        </p:nvSpPr>
        <p:spPr>
          <a:xfrm>
            <a:off x="666751" y="641758"/>
            <a:ext cx="7810500" cy="59531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indent="64294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indent="128588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indent="192881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indent="257175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40" name="Shape 340"/>
          <p:cNvSpPr>
            <a:spLocks noGrp="1"/>
          </p:cNvSpPr>
          <p:nvPr>
            <p:ph type="sldNum" sz="quarter" idx="2"/>
          </p:nvPr>
        </p:nvSpPr>
        <p:spPr>
          <a:xfrm>
            <a:off x="8647753" y="385221"/>
            <a:ext cx="190758" cy="189219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4376091" y="816834"/>
            <a:ext cx="427403" cy="76663"/>
            <a:chOff x="2330376" y="2927097"/>
            <a:chExt cx="240835" cy="76663"/>
          </a:xfrm>
        </p:grpSpPr>
        <p:sp>
          <p:nvSpPr>
            <p:cNvPr id="16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7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8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9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0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ssibility Count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>
            <a:spLocks noGrp="1"/>
          </p:cNvSpPr>
          <p:nvPr>
            <p:ph type="title"/>
          </p:nvPr>
        </p:nvSpPr>
        <p:spPr>
          <a:xfrm>
            <a:off x="480947" y="2284708"/>
            <a:ext cx="7810500" cy="680621"/>
          </a:xfrm>
          <a:prstGeom prst="rect">
            <a:avLst/>
          </a:prstGeom>
        </p:spPr>
        <p:txBody>
          <a:bodyPr anchor="t"/>
          <a:lstStyle>
            <a:lvl1pPr algn="l">
              <a:defRPr sz="2813">
                <a:solidFill>
                  <a:srgbClr val="4F5D68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42" name="Shape 442"/>
          <p:cNvSpPr>
            <a:spLocks noGrp="1"/>
          </p:cNvSpPr>
          <p:nvPr>
            <p:ph type="body" sz="quarter" idx="1"/>
          </p:nvPr>
        </p:nvSpPr>
        <p:spPr>
          <a:xfrm>
            <a:off x="480947" y="3422820"/>
            <a:ext cx="7810500" cy="59531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indent="64294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indent="128588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indent="192881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indent="257175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48" name="Shape 448"/>
          <p:cNvSpPr>
            <a:spLocks noGrp="1"/>
          </p:cNvSpPr>
          <p:nvPr>
            <p:ph type="sldNum" sz="quarter" idx="2"/>
          </p:nvPr>
        </p:nvSpPr>
        <p:spPr>
          <a:xfrm>
            <a:off x="8647753" y="385221"/>
            <a:ext cx="190758" cy="189219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539995" y="3598504"/>
            <a:ext cx="427403" cy="76663"/>
            <a:chOff x="2330376" y="2927097"/>
            <a:chExt cx="240835" cy="76663"/>
          </a:xfrm>
        </p:grpSpPr>
        <p:sp>
          <p:nvSpPr>
            <p:cNvPr id="16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7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8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9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0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cebook Community Analy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>
            <a:spLocks noGrp="1"/>
          </p:cNvSpPr>
          <p:nvPr>
            <p:ph type="title"/>
          </p:nvPr>
        </p:nvSpPr>
        <p:spPr>
          <a:xfrm>
            <a:off x="480947" y="144925"/>
            <a:ext cx="7810500" cy="1322417"/>
          </a:xfrm>
          <a:prstGeom prst="rect">
            <a:avLst/>
          </a:prstGeom>
        </p:spPr>
        <p:txBody>
          <a:bodyPr anchor="t"/>
          <a:lstStyle>
            <a:lvl1pPr algn="l">
              <a:defRPr sz="2813">
                <a:solidFill>
                  <a:srgbClr val="4F5D68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78" name="Shape 478"/>
          <p:cNvSpPr>
            <a:spLocks noGrp="1"/>
          </p:cNvSpPr>
          <p:nvPr>
            <p:ph type="body" sz="quarter" idx="1"/>
          </p:nvPr>
        </p:nvSpPr>
        <p:spPr>
          <a:xfrm>
            <a:off x="480947" y="1398863"/>
            <a:ext cx="7810500" cy="59531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indent="64294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indent="128588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indent="192881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indent="257175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92" name="Shape 492"/>
          <p:cNvSpPr>
            <a:spLocks noGrp="1"/>
          </p:cNvSpPr>
          <p:nvPr>
            <p:ph type="sldNum" sz="quarter" idx="2"/>
          </p:nvPr>
        </p:nvSpPr>
        <p:spPr>
          <a:xfrm>
            <a:off x="8647753" y="385221"/>
            <a:ext cx="190758" cy="189219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546571" y="1575298"/>
            <a:ext cx="427403" cy="76663"/>
            <a:chOff x="2330376" y="2927097"/>
            <a:chExt cx="240835" cy="76663"/>
          </a:xfrm>
        </p:grpSpPr>
        <p:sp>
          <p:nvSpPr>
            <p:cNvPr id="35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6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7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8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9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A1427-4C7A-433B-BF5B-649F60DF2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7726513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ewards &amp; Recong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hape 533"/>
          <p:cNvSpPr>
            <a:spLocks noGrp="1"/>
          </p:cNvSpPr>
          <p:nvPr>
            <p:ph type="title"/>
          </p:nvPr>
        </p:nvSpPr>
        <p:spPr>
          <a:xfrm>
            <a:off x="666751" y="1621026"/>
            <a:ext cx="7810500" cy="1235507"/>
          </a:xfrm>
          <a:prstGeom prst="rect">
            <a:avLst/>
          </a:prstGeom>
        </p:spPr>
        <p:txBody>
          <a:bodyPr anchor="t"/>
          <a:lstStyle>
            <a:lvl1pPr>
              <a:defRPr sz="2813">
                <a:solidFill>
                  <a:srgbClr val="4F5D68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34" name="Shape 534"/>
          <p:cNvSpPr>
            <a:spLocks noGrp="1"/>
          </p:cNvSpPr>
          <p:nvPr>
            <p:ph type="body" sz="quarter" idx="1"/>
          </p:nvPr>
        </p:nvSpPr>
        <p:spPr>
          <a:xfrm>
            <a:off x="666751" y="3160188"/>
            <a:ext cx="7810500" cy="59531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indent="64294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indent="128588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indent="192881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indent="257175" algn="ct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35" name="Shape 535"/>
          <p:cNvSpPr>
            <a:spLocks noGrp="1"/>
          </p:cNvSpPr>
          <p:nvPr>
            <p:ph type="sldNum" sz="quarter" idx="2"/>
          </p:nvPr>
        </p:nvSpPr>
        <p:spPr>
          <a:xfrm>
            <a:off x="8647753" y="385221"/>
            <a:ext cx="190758" cy="189219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4376091" y="3322831"/>
            <a:ext cx="427403" cy="76663"/>
            <a:chOff x="2330376" y="2927097"/>
            <a:chExt cx="240835" cy="76663"/>
          </a:xfrm>
        </p:grpSpPr>
        <p:sp>
          <p:nvSpPr>
            <p:cNvPr id="16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7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8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9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0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18FAC-7AF7-4C2F-81BA-CEAB13074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1103A6-7545-4DA0-AB18-E9370089B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670AA-4C3E-4672-8CA0-29FEDFFC2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D40EA-90BE-40B5-A520-C7E8E0AA89F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5EFDA-68BC-4F60-B202-13CF807B6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536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EEBEA-4D85-4307-B4BD-8EE48B17F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7968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Of Business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978276" y="2209800"/>
            <a:ext cx="5165725" cy="2933700"/>
          </a:xfrm>
        </p:spPr>
        <p:txBody>
          <a:bodyPr vert="horz" anchor="t"/>
          <a:lstStyle>
            <a:lvl1pPr>
              <a:defRPr>
                <a:solidFill>
                  <a:schemeClr val="tx2"/>
                </a:solidFill>
                <a:latin typeface="Roboto Black"/>
                <a:cs typeface="Roboto Black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557283475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695F9-3119-4A99-8C4D-D4F49CF69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7DD9A-0227-41A2-BE12-B56FE385F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53054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3D8392-8CCA-437D-889C-48AD7034C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3E22-82B0-4E1C-88BE-816AD1B24F8F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62E503-1963-4CE2-9C15-95A9F419F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5BDE7-A74C-42D9-9804-3DED9569C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DD24-9233-4878-8641-BC5B4C4D9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1475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e Fantastic 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725988"/>
          </a:xfrm>
          <a:solidFill>
            <a:srgbClr val="212830"/>
          </a:solidFill>
        </p:spPr>
        <p:txBody>
          <a:bodyPr vert="horz"/>
          <a:lstStyle>
            <a:lvl1pPr>
              <a:defRPr>
                <a:solidFill>
                  <a:srgbClr val="7B838B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" name="Shape 157"/>
          <p:cNvSpPr>
            <a:spLocks noGrp="1"/>
          </p:cNvSpPr>
          <p:nvPr>
            <p:ph type="title"/>
          </p:nvPr>
        </p:nvSpPr>
        <p:spPr>
          <a:xfrm>
            <a:off x="480947" y="1364449"/>
            <a:ext cx="7810500" cy="680621"/>
          </a:xfrm>
          <a:prstGeom prst="rect">
            <a:avLst/>
          </a:prstGeom>
        </p:spPr>
        <p:txBody>
          <a:bodyPr anchor="t"/>
          <a:lstStyle>
            <a:lvl1pPr algn="l">
              <a:defRPr sz="2813">
                <a:solidFill>
                  <a:srgbClr val="4F5D68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" name="Shape 158"/>
          <p:cNvSpPr>
            <a:spLocks noGrp="1"/>
          </p:cNvSpPr>
          <p:nvPr>
            <p:ph type="body" sz="quarter" idx="1"/>
          </p:nvPr>
        </p:nvSpPr>
        <p:spPr>
          <a:xfrm>
            <a:off x="480947" y="2502561"/>
            <a:ext cx="7810500" cy="59531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indent="64294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indent="128588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indent="192881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indent="257175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2" name="Shape 172"/>
          <p:cNvSpPr>
            <a:spLocks noGrp="1"/>
          </p:cNvSpPr>
          <p:nvPr>
            <p:ph type="sldNum" sz="quarter" idx="2"/>
          </p:nvPr>
        </p:nvSpPr>
        <p:spPr>
          <a:xfrm>
            <a:off x="8647753" y="385221"/>
            <a:ext cx="190758" cy="189219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548232" y="2675264"/>
            <a:ext cx="427403" cy="76663"/>
            <a:chOff x="2330376" y="2927097"/>
            <a:chExt cx="240835" cy="76663"/>
          </a:xfrm>
        </p:grpSpPr>
        <p:sp>
          <p:nvSpPr>
            <p:cNvPr id="31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2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3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4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5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</p:spTree>
    <p:extLst>
      <p:ext uri="{BB962C8B-B14F-4D97-AF65-F5344CB8AC3E}">
        <p14:creationId xmlns:p14="http://schemas.microsoft.com/office/powerpoint/2010/main" val="860419352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42298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226506" y="274638"/>
            <a:ext cx="2125663" cy="4868862"/>
          </a:xfrm>
        </p:spPr>
        <p:txBody>
          <a:bodyPr vert="horz" anchor="t"/>
          <a:lstStyle>
            <a:lvl1pPr>
              <a:defRPr>
                <a:solidFill>
                  <a:schemeClr val="bg2"/>
                </a:solidFill>
                <a:latin typeface="Roboto Black"/>
                <a:cs typeface="Roboto Black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12348993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2016125"/>
          </a:xfrm>
          <a:solidFill>
            <a:srgbClr val="212830"/>
          </a:solidFill>
        </p:spPr>
        <p:txBody>
          <a:bodyPr vert="horz" anchor="t"/>
          <a:lstStyle>
            <a:lvl1pPr>
              <a:defRPr>
                <a:solidFill>
                  <a:srgbClr val="B5BABE"/>
                </a:solidFill>
                <a:latin typeface="Roboto Black"/>
                <a:cs typeface="Roboto Black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919865" y="1263704"/>
            <a:ext cx="1968897" cy="1480705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66675">
            <a:solidFill>
              <a:srgbClr val="FFFFFF"/>
            </a:solidFill>
          </a:ln>
        </p:spPr>
        <p:txBody>
          <a:bodyPr vert="horz" anchor="t">
            <a:normAutofit/>
          </a:bodyPr>
          <a:lstStyle>
            <a:lvl1pPr>
              <a:defRPr sz="750">
                <a:solidFill>
                  <a:srgbClr val="B5BABE"/>
                </a:solidFill>
                <a:latin typeface="Roboto Black"/>
                <a:cs typeface="Roboto Black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6" name="Shape 135"/>
          <p:cNvSpPr>
            <a:spLocks noGrp="1"/>
          </p:cNvSpPr>
          <p:nvPr>
            <p:ph type="body" sz="quarter" idx="1"/>
          </p:nvPr>
        </p:nvSpPr>
        <p:spPr>
          <a:xfrm>
            <a:off x="472030" y="2537688"/>
            <a:ext cx="2992861" cy="595313"/>
          </a:xfrm>
          <a:prstGeom prst="rect">
            <a:avLst/>
          </a:prstGeom>
        </p:spPr>
        <p:txBody>
          <a:bodyPr anchor="t"/>
          <a:lstStyle>
            <a:lvl1pPr marL="0" indent="0" algn="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indent="64294" algn="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indent="128588" algn="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indent="192881" algn="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indent="257175" algn="r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2959861" y="2927097"/>
            <a:ext cx="427403" cy="76663"/>
            <a:chOff x="2330376" y="2927097"/>
            <a:chExt cx="240835" cy="76663"/>
          </a:xfrm>
        </p:grpSpPr>
        <p:sp>
          <p:nvSpPr>
            <p:cNvPr id="17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8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9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0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1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  <p:sp>
        <p:nvSpPr>
          <p:cNvPr id="30" name="Shape 149"/>
          <p:cNvSpPr>
            <a:spLocks noGrp="1"/>
          </p:cNvSpPr>
          <p:nvPr>
            <p:ph type="title"/>
          </p:nvPr>
        </p:nvSpPr>
        <p:spPr>
          <a:xfrm>
            <a:off x="478568" y="1680120"/>
            <a:ext cx="2992861" cy="1287812"/>
          </a:xfrm>
          <a:prstGeom prst="rect">
            <a:avLst/>
          </a:prstGeom>
        </p:spPr>
        <p:txBody>
          <a:bodyPr anchor="t">
            <a:normAutofit/>
          </a:bodyPr>
          <a:lstStyle>
            <a:lvl1pPr algn="r">
              <a:defRPr sz="2800">
                <a:solidFill>
                  <a:srgbClr val="4F5D68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1" name="Shape 150"/>
          <p:cNvSpPr>
            <a:spLocks noGrp="1"/>
          </p:cNvSpPr>
          <p:nvPr>
            <p:ph type="sldNum" sz="quarter" idx="2"/>
          </p:nvPr>
        </p:nvSpPr>
        <p:spPr>
          <a:xfrm>
            <a:off x="8647753" y="385221"/>
            <a:ext cx="190758" cy="189219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264256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Our Fou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0"/>
          </p:nvPr>
        </p:nvSpPr>
        <p:spPr>
          <a:xfrm>
            <a:off x="684179" y="433388"/>
            <a:ext cx="2806735" cy="4292600"/>
          </a:xfrm>
        </p:spPr>
        <p:txBody>
          <a:bodyPr vert="horz" anchor="t"/>
          <a:lstStyle>
            <a:lvl1pPr>
              <a:defRPr>
                <a:solidFill>
                  <a:srgbClr val="B5BABE"/>
                </a:solidFill>
                <a:latin typeface="Roboto Black"/>
                <a:cs typeface="Roboto Black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6" name="Shape 47"/>
          <p:cNvSpPr>
            <a:spLocks noGrp="1"/>
          </p:cNvSpPr>
          <p:nvPr>
            <p:ph type="body" sz="quarter" idx="1"/>
          </p:nvPr>
        </p:nvSpPr>
        <p:spPr>
          <a:xfrm>
            <a:off x="3981763" y="1812310"/>
            <a:ext cx="2992861" cy="59531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indent="64294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indent="128588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indent="192881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indent="257175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0" name="Shape 61"/>
          <p:cNvSpPr>
            <a:spLocks noGrp="1"/>
          </p:cNvSpPr>
          <p:nvPr>
            <p:ph type="title"/>
          </p:nvPr>
        </p:nvSpPr>
        <p:spPr>
          <a:xfrm>
            <a:off x="3988303" y="406473"/>
            <a:ext cx="2992861" cy="128781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>
                <a:solidFill>
                  <a:srgbClr val="4F5D68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hape 62"/>
          <p:cNvSpPr>
            <a:spLocks noGrp="1"/>
          </p:cNvSpPr>
          <p:nvPr>
            <p:ph type="sldNum" sz="quarter" idx="2"/>
          </p:nvPr>
        </p:nvSpPr>
        <p:spPr>
          <a:xfrm>
            <a:off x="8647753" y="385221"/>
            <a:ext cx="190758" cy="189219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29" name="Shape 56"/>
          <p:cNvSpPr/>
          <p:nvPr userDrawn="1"/>
        </p:nvSpPr>
        <p:spPr>
          <a:xfrm>
            <a:off x="4388460" y="4940495"/>
            <a:ext cx="367089" cy="78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4288" tIns="14288" rIns="14288" bIns="14288">
            <a:spAutoFit/>
          </a:bodyPr>
          <a:lstStyle>
            <a:lvl1pPr>
              <a:lnSpc>
                <a:spcPct val="60000"/>
              </a:lnSpc>
              <a:defRPr sz="1800">
                <a:solidFill>
                  <a:srgbClr val="4F5D6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n-US" sz="506" dirty="0"/>
              <a:t>www.ibf.org</a:t>
            </a:r>
            <a:endParaRPr sz="506" dirty="0"/>
          </a:p>
        </p:txBody>
      </p:sp>
    </p:spTree>
    <p:extLst>
      <p:ext uri="{BB962C8B-B14F-4D97-AF65-F5344CB8AC3E}">
        <p14:creationId xmlns:p14="http://schemas.microsoft.com/office/powerpoint/2010/main" val="96222361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Our Creative Director_Power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470188"/>
            <a:ext cx="4824413" cy="3255962"/>
          </a:xfrm>
        </p:spPr>
        <p:txBody>
          <a:bodyPr vert="horz" anchor="t"/>
          <a:lstStyle>
            <a:lvl1pPr>
              <a:defRPr>
                <a:solidFill>
                  <a:srgbClr val="B5BABE"/>
                </a:solidFill>
                <a:latin typeface="Roboto Black"/>
                <a:cs typeface="Roboto Black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7" name="Shape 91"/>
          <p:cNvSpPr>
            <a:spLocks noGrp="1"/>
          </p:cNvSpPr>
          <p:nvPr>
            <p:ph type="title"/>
          </p:nvPr>
        </p:nvSpPr>
        <p:spPr>
          <a:xfrm>
            <a:off x="480947" y="144923"/>
            <a:ext cx="7810500" cy="68062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600">
                <a:solidFill>
                  <a:srgbClr val="4F5D68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8" name="Shape 92"/>
          <p:cNvSpPr>
            <a:spLocks noGrp="1"/>
          </p:cNvSpPr>
          <p:nvPr>
            <p:ph type="body" sz="quarter" idx="1"/>
          </p:nvPr>
        </p:nvSpPr>
        <p:spPr>
          <a:xfrm>
            <a:off x="480947" y="1044911"/>
            <a:ext cx="7810500" cy="59531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indent="64294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indent="128588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indent="192881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indent="257175">
              <a:spcBef>
                <a:spcPts val="0"/>
              </a:spcBef>
              <a:buSzTx/>
              <a:buNone/>
              <a:defRPr sz="563"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2" name="Shape 106"/>
          <p:cNvSpPr>
            <a:spLocks noGrp="1"/>
          </p:cNvSpPr>
          <p:nvPr>
            <p:ph type="sldNum" sz="quarter" idx="2"/>
          </p:nvPr>
        </p:nvSpPr>
        <p:spPr>
          <a:xfrm>
            <a:off x="8647753" y="385221"/>
            <a:ext cx="190758" cy="189219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36" name="Group 35"/>
          <p:cNvGrpSpPr/>
          <p:nvPr userDrawn="1"/>
        </p:nvGrpSpPr>
        <p:grpSpPr>
          <a:xfrm>
            <a:off x="548232" y="1219219"/>
            <a:ext cx="427403" cy="76663"/>
            <a:chOff x="2330376" y="2927097"/>
            <a:chExt cx="240835" cy="76663"/>
          </a:xfrm>
        </p:grpSpPr>
        <p:sp>
          <p:nvSpPr>
            <p:cNvPr id="37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8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9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40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41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</p:spTree>
    <p:extLst>
      <p:ext uri="{BB962C8B-B14F-4D97-AF65-F5344CB8AC3E}">
        <p14:creationId xmlns:p14="http://schemas.microsoft.com/office/powerpoint/2010/main" val="25155478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2.jpe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image" Target="../media/image3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33414" y="357188"/>
            <a:ext cx="7877175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33414" y="1214438"/>
            <a:ext cx="7877175" cy="3452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4463822" y="4905376"/>
            <a:ext cx="211596" cy="20646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675"/>
            </a:lvl1pPr>
          </a:lstStyle>
          <a:p>
            <a:fld id="{86CB4B4D-7CA3-9044-876B-883B54F8677D}" type="slidenum">
              <a:rPr/>
              <a:t>‹#›</a:t>
            </a:fld>
            <a:endParaRPr dirty="0"/>
          </a:p>
        </p:txBody>
      </p:sp>
      <p:sp>
        <p:nvSpPr>
          <p:cNvPr id="5" name="Shape 959"/>
          <p:cNvSpPr/>
          <p:nvPr userDrawn="1"/>
        </p:nvSpPr>
        <p:spPr>
          <a:xfrm>
            <a:off x="8614451" y="385220"/>
            <a:ext cx="257363" cy="193022"/>
          </a:xfrm>
          <a:prstGeom prst="ellipse">
            <a:avLst/>
          </a:prstGeom>
          <a:solidFill>
            <a:srgbClr val="4F5D68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6" name="Shape 1135"/>
          <p:cNvSpPr txBox="1">
            <a:spLocks/>
          </p:cNvSpPr>
          <p:nvPr userDrawn="1"/>
        </p:nvSpPr>
        <p:spPr>
          <a:xfrm>
            <a:off x="8615960" y="385221"/>
            <a:ext cx="254344" cy="18921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 anchorCtr="0"/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857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714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2571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3429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42862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51435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600075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685800" algn="ctr" defTabSz="3095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ctr"/>
            <a:fld id="{D5B81FC9-0CA4-994C-A73F-B3FD1EC562F6}" type="slidenum">
              <a:rPr lang="en-US" sz="540" b="0" i="0" smtClean="0">
                <a:solidFill>
                  <a:srgbClr val="FFFFFF"/>
                </a:solidFill>
                <a:latin typeface="Roboto Medium" charset="0"/>
                <a:ea typeface="Roboto Medium" charset="0"/>
                <a:cs typeface="Roboto Medium" charset="0"/>
              </a:rPr>
              <a:pPr algn="ctr"/>
              <a:t>‹#›</a:t>
            </a:fld>
            <a:endParaRPr lang="en-US" sz="540" b="0" i="0" dirty="0">
              <a:solidFill>
                <a:srgbClr val="FFFFFF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3248E4A-F47E-488B-BB27-EA945E78655F}"/>
              </a:ext>
            </a:extLst>
          </p:cNvPr>
          <p:cNvGrpSpPr/>
          <p:nvPr userDrawn="1"/>
        </p:nvGrpSpPr>
        <p:grpSpPr>
          <a:xfrm>
            <a:off x="-11450" y="4660921"/>
            <a:ext cx="9155450" cy="482579"/>
            <a:chOff x="-11450" y="4660921"/>
            <a:chExt cx="9155450" cy="482579"/>
          </a:xfrm>
        </p:grpSpPr>
        <p:sp>
          <p:nvSpPr>
            <p:cNvPr id="15" name="Shape 54">
              <a:extLst>
                <a:ext uri="{FF2B5EF4-FFF2-40B4-BE49-F238E27FC236}">
                  <a16:creationId xmlns:a16="http://schemas.microsoft.com/office/drawing/2014/main" id="{4CE34F1E-4413-442A-B6E9-4E5F2FF999CF}"/>
                </a:ext>
              </a:extLst>
            </p:cNvPr>
            <p:cNvSpPr/>
            <p:nvPr userDrawn="1"/>
          </p:nvSpPr>
          <p:spPr>
            <a:xfrm>
              <a:off x="0" y="4688623"/>
              <a:ext cx="9144000" cy="401333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6" name="Shape 56">
              <a:extLst>
                <a:ext uri="{FF2B5EF4-FFF2-40B4-BE49-F238E27FC236}">
                  <a16:creationId xmlns:a16="http://schemas.microsoft.com/office/drawing/2014/main" id="{92CBF71F-6D5F-4066-9122-AB6499B35F83}"/>
                </a:ext>
              </a:extLst>
            </p:cNvPr>
            <p:cNvSpPr/>
            <p:nvPr userDrawn="1"/>
          </p:nvSpPr>
          <p:spPr>
            <a:xfrm>
              <a:off x="7539707" y="4963191"/>
              <a:ext cx="367089" cy="7861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4288" tIns="14288" rIns="14288" bIns="14288">
              <a:spAutoFit/>
            </a:bodyPr>
            <a:lstStyle>
              <a:lvl1pPr>
                <a:lnSpc>
                  <a:spcPct val="60000"/>
                </a:lnSpc>
                <a:defRPr sz="1800">
                  <a:solidFill>
                    <a:srgbClr val="4F5D68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lvl1pPr>
            </a:lstStyle>
            <a:p>
              <a:r>
                <a:rPr lang="en-US" sz="506" dirty="0"/>
                <a:t>www.ibf.org</a:t>
              </a:r>
              <a:endParaRPr sz="506" dirty="0"/>
            </a:p>
          </p:txBody>
        </p:sp>
        <p:sp>
          <p:nvSpPr>
            <p:cNvPr id="17" name="Shape 57">
              <a:extLst>
                <a:ext uri="{FF2B5EF4-FFF2-40B4-BE49-F238E27FC236}">
                  <a16:creationId xmlns:a16="http://schemas.microsoft.com/office/drawing/2014/main" id="{864ACDB3-EFE7-4B40-9BBA-921FDAFEE7FB}"/>
                </a:ext>
              </a:extLst>
            </p:cNvPr>
            <p:cNvSpPr/>
            <p:nvPr userDrawn="1"/>
          </p:nvSpPr>
          <p:spPr>
            <a:xfrm>
              <a:off x="6432033" y="4800852"/>
              <a:ext cx="2582438" cy="8598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4288" tIns="14288" rIns="14288" bIns="14288">
              <a:spAutoFit/>
            </a:bodyPr>
            <a:lstStyle>
              <a:lvl1pPr>
                <a:lnSpc>
                  <a:spcPct val="60000"/>
                </a:lnSpc>
                <a:defRPr sz="2000">
                  <a:solidFill>
                    <a:srgbClr val="4F5D68"/>
                  </a:solidFill>
                  <a:latin typeface="Roboto Medium"/>
                  <a:ea typeface="Roboto Medium"/>
                  <a:cs typeface="Roboto Medium"/>
                  <a:sym typeface="Roboto Medium"/>
                </a:defRPr>
              </a:lvl1pPr>
            </a:lstStyle>
            <a:p>
              <a:r>
                <a:rPr lang="en-US" sz="563" dirty="0"/>
                <a:t>© 2025 Institute of Business Forecasting &amp; Planning (IBF) | All Rights Reserved.</a:t>
              </a:r>
              <a:endParaRPr sz="563" dirty="0"/>
            </a:p>
          </p:txBody>
        </p:sp>
        <p:pic>
          <p:nvPicPr>
            <p:cNvPr id="18" name="Picture 17" descr="A group of people sitting on the ground&#10;&#10;Description automatically generated">
              <a:extLst>
                <a:ext uri="{FF2B5EF4-FFF2-40B4-BE49-F238E27FC236}">
                  <a16:creationId xmlns:a16="http://schemas.microsoft.com/office/drawing/2014/main" id="{3DD19EEA-FF95-4330-97C9-918BDE6E15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-11450" y="4681712"/>
              <a:ext cx="692735" cy="461788"/>
            </a:xfrm>
            <a:prstGeom prst="rect">
              <a:avLst/>
            </a:prstGeom>
          </p:spPr>
        </p:pic>
        <p:pic>
          <p:nvPicPr>
            <p:cNvPr id="19" name="Picture 18" descr="A close up of a logo&#10;&#10;Description automatically generated">
              <a:extLst>
                <a:ext uri="{FF2B5EF4-FFF2-40B4-BE49-F238E27FC236}">
                  <a16:creationId xmlns:a16="http://schemas.microsoft.com/office/drawing/2014/main" id="{65853CA7-441B-4081-B18F-04B165458D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82154" y="4739138"/>
              <a:ext cx="1479495" cy="36617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1882C67-1C04-409C-9BAF-3607C563BBE2}"/>
                </a:ext>
              </a:extLst>
            </p:cNvPr>
            <p:cNvSpPr txBox="1"/>
            <p:nvPr userDrawn="1"/>
          </p:nvSpPr>
          <p:spPr>
            <a:xfrm>
              <a:off x="694270" y="4660921"/>
              <a:ext cx="1964523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i="0" dirty="0">
                  <a:solidFill>
                    <a:srgbClr val="575D63"/>
                  </a:solidFill>
                  <a:effectLst/>
                  <a:latin typeface="trebuchet ms" panose="020B0603020202020204" pitchFamily="34" charset="0"/>
                </a:rPr>
                <a:t>Demand Planning &amp; Forecasting</a:t>
              </a:r>
            </a:p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800" b="1" i="0" dirty="0">
                  <a:solidFill>
                    <a:srgbClr val="575D63"/>
                  </a:solidFill>
                  <a:effectLst/>
                  <a:latin typeface="trebuchet ms" panose="020B0603020202020204" pitchFamily="34" charset="0"/>
                </a:rPr>
                <a:t>Boot Camp</a:t>
              </a:r>
            </a:p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spc="0" normalizeH="0" baseline="0" dirty="0">
                  <a:ln>
                    <a:noFill/>
                  </a:ln>
                  <a:solidFill>
                    <a:srgbClr val="575D63"/>
                  </a:solidFill>
                  <a:effectLst/>
                  <a:uFillTx/>
                  <a:latin typeface="trebuchet ms" panose="020B0603020202020204" pitchFamily="34" charset="0"/>
                  <a:ea typeface="+mn-ea"/>
                  <a:cs typeface="+mn-cs"/>
                  <a:sym typeface="Helvetica Light"/>
                </a:rPr>
                <a:t>March 12-14, 2025</a:t>
              </a:r>
              <a:endParaRPr kumimoji="0" lang="en-US" sz="800" b="0" i="0" u="none" strike="noStrike" cap="none" spc="0" normalizeH="0" baseline="0" dirty="0">
                <a:ln>
                  <a:noFill/>
                </a:ln>
                <a:solidFill>
                  <a:srgbClr val="575D63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677" r:id="rId2"/>
    <p:sldLayoutId id="2147483845" r:id="rId3"/>
    <p:sldLayoutId id="2147483679" r:id="rId4"/>
    <p:sldLayoutId id="2147483680" r:id="rId5"/>
    <p:sldLayoutId id="2147483681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90" r:id="rId13"/>
    <p:sldLayoutId id="2147483691" r:id="rId14"/>
    <p:sldLayoutId id="2147483692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  <p:sldLayoutId id="2147483757" r:id="rId22"/>
    <p:sldLayoutId id="2147483758" r:id="rId23"/>
    <p:sldLayoutId id="2147483759" r:id="rId24"/>
    <p:sldLayoutId id="2147483760" r:id="rId25"/>
    <p:sldLayoutId id="2147483761" r:id="rId26"/>
    <p:sldLayoutId id="2147483762" r:id="rId27"/>
    <p:sldLayoutId id="2147483763" r:id="rId28"/>
    <p:sldLayoutId id="2147483764" r:id="rId29"/>
    <p:sldLayoutId id="2147483765" r:id="rId30"/>
    <p:sldLayoutId id="2147483766" r:id="rId31"/>
    <p:sldLayoutId id="2147483767" r:id="rId32"/>
    <p:sldLayoutId id="2147483768" r:id="rId33"/>
    <p:sldLayoutId id="2147483769" r:id="rId34"/>
    <p:sldLayoutId id="2147483770" r:id="rId35"/>
    <p:sldLayoutId id="2147483771" r:id="rId36"/>
    <p:sldLayoutId id="2147483772" r:id="rId37"/>
    <p:sldLayoutId id="2147483773" r:id="rId38"/>
    <p:sldLayoutId id="2147483774" r:id="rId39"/>
    <p:sldLayoutId id="2147483775" r:id="rId40"/>
    <p:sldLayoutId id="2147483776" r:id="rId41"/>
    <p:sldLayoutId id="2147483823" r:id="rId42"/>
    <p:sldLayoutId id="2147483664" r:id="rId43"/>
    <p:sldLayoutId id="2147483670" r:id="rId44"/>
    <p:sldLayoutId id="2147483672" r:id="rId45"/>
    <p:sldLayoutId id="2147483841" r:id="rId46"/>
    <p:sldLayoutId id="2147483675" r:id="rId47"/>
    <p:sldLayoutId id="2147483847" r:id="rId48"/>
    <p:sldLayoutId id="2147483848" r:id="rId49"/>
    <p:sldLayoutId id="2147483849" r:id="rId50"/>
    <p:sldLayoutId id="2147483850" r:id="rId51"/>
    <p:sldLayoutId id="2147483851" r:id="rId52"/>
    <p:sldLayoutId id="2147483852" r:id="rId53"/>
  </p:sldLayoutIdLst>
  <p:transition spd="med"/>
  <p:hf hdr="0" ftr="0" dt="0"/>
  <p:txStyles>
    <p:titleStyle>
      <a:lvl1pPr marL="0" marR="0" indent="0" algn="ctr" defTabSz="2321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Bebas Neue"/>
          <a:ea typeface="+mn-ea"/>
          <a:cs typeface="Bebas Neue"/>
          <a:sym typeface="Helvetica Light"/>
        </a:defRPr>
      </a:lvl1pPr>
      <a:lvl2pPr marL="0" marR="0" indent="64294" algn="ctr" defTabSz="2321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128588" algn="ctr" defTabSz="2321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192881" algn="ctr" defTabSz="2321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257175" algn="ctr" defTabSz="2321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321469" algn="ctr" defTabSz="2321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385763" algn="ctr" defTabSz="2321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450056" algn="ctr" defTabSz="2321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514350" algn="ctr" defTabSz="2321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178594" marR="0" indent="-178594" algn="l" defTabSz="232172" eaLnBrk="1" latinLnBrk="0" hangingPunct="1">
        <a:lnSpc>
          <a:spcPct val="100000"/>
        </a:lnSpc>
        <a:spcBef>
          <a:spcPts val="1463"/>
        </a:spcBef>
        <a:spcAft>
          <a:spcPts val="0"/>
        </a:spcAft>
        <a:buClrTx/>
        <a:buSzPct val="7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Roboto Light"/>
          <a:ea typeface="+mn-ea"/>
          <a:cs typeface="Roboto Light"/>
          <a:sym typeface="Helvetica Light"/>
        </a:defRPr>
      </a:lvl1pPr>
      <a:lvl2pPr marL="357188" marR="0" indent="-178594" algn="l" defTabSz="232172" eaLnBrk="1" latinLnBrk="0" hangingPunct="1">
        <a:lnSpc>
          <a:spcPct val="100000"/>
        </a:lnSpc>
        <a:spcBef>
          <a:spcPts val="1463"/>
        </a:spcBef>
        <a:spcAft>
          <a:spcPts val="0"/>
        </a:spcAft>
        <a:buClrTx/>
        <a:buSzPct val="75000"/>
        <a:buFontTx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Roboto Light"/>
          <a:ea typeface="+mn-ea"/>
          <a:cs typeface="Roboto Light"/>
          <a:sym typeface="Helvetica Light"/>
        </a:defRPr>
      </a:lvl2pPr>
      <a:lvl3pPr marL="535781" marR="0" indent="-178594" algn="l" defTabSz="232172" eaLnBrk="1" latinLnBrk="0" hangingPunct="1">
        <a:lnSpc>
          <a:spcPct val="100000"/>
        </a:lnSpc>
        <a:spcBef>
          <a:spcPts val="1463"/>
        </a:spcBef>
        <a:spcAft>
          <a:spcPts val="0"/>
        </a:spcAft>
        <a:buClrTx/>
        <a:buSzPct val="75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000000"/>
          </a:solidFill>
          <a:uFillTx/>
          <a:latin typeface="Roboto Light"/>
          <a:ea typeface="+mn-ea"/>
          <a:cs typeface="Roboto Light"/>
          <a:sym typeface="Helvetica Light"/>
        </a:defRPr>
      </a:lvl3pPr>
      <a:lvl4pPr marL="714375" marR="0" indent="-178594" algn="l" defTabSz="232172" eaLnBrk="1" latinLnBrk="0" hangingPunct="1">
        <a:lnSpc>
          <a:spcPct val="100000"/>
        </a:lnSpc>
        <a:spcBef>
          <a:spcPts val="1463"/>
        </a:spcBef>
        <a:spcAft>
          <a:spcPts val="0"/>
        </a:spcAft>
        <a:buClrTx/>
        <a:buSzPct val="75000"/>
        <a:buFontTx/>
        <a:buChar char="•"/>
        <a:tabLst/>
        <a:defRPr sz="1400" b="0" i="0" u="none" strike="noStrike" cap="none" spc="0" baseline="0">
          <a:ln>
            <a:noFill/>
          </a:ln>
          <a:solidFill>
            <a:srgbClr val="000000"/>
          </a:solidFill>
          <a:uFillTx/>
          <a:latin typeface="Roboto Light"/>
          <a:ea typeface="+mn-ea"/>
          <a:cs typeface="Roboto Light"/>
          <a:sym typeface="Helvetica Light"/>
        </a:defRPr>
      </a:lvl4pPr>
      <a:lvl5pPr marL="892969" marR="0" indent="-178594" algn="l" defTabSz="232172" eaLnBrk="1" latinLnBrk="0" hangingPunct="1">
        <a:lnSpc>
          <a:spcPct val="100000"/>
        </a:lnSpc>
        <a:spcBef>
          <a:spcPts val="1463"/>
        </a:spcBef>
        <a:spcAft>
          <a:spcPts val="0"/>
        </a:spcAft>
        <a:buClrTx/>
        <a:buSzPct val="75000"/>
        <a:buFontTx/>
        <a:buChar char="•"/>
        <a:tabLst/>
        <a:defRPr sz="1200" b="0" i="0" u="none" strike="noStrike" cap="none" spc="0" baseline="0">
          <a:ln>
            <a:noFill/>
          </a:ln>
          <a:solidFill>
            <a:srgbClr val="000000"/>
          </a:solidFill>
          <a:uFillTx/>
          <a:latin typeface="Roboto Light"/>
          <a:ea typeface="+mn-ea"/>
          <a:cs typeface="Roboto Light"/>
          <a:sym typeface="Helvetica Light"/>
        </a:defRPr>
      </a:lvl5pPr>
      <a:lvl6pPr marL="1071563" marR="0" indent="-178594" algn="l" defTabSz="232172" eaLnBrk="1" latinLnBrk="0" hangingPunct="1">
        <a:lnSpc>
          <a:spcPct val="100000"/>
        </a:lnSpc>
        <a:spcBef>
          <a:spcPts val="1463"/>
        </a:spcBef>
        <a:spcAft>
          <a:spcPts val="0"/>
        </a:spcAft>
        <a:buClrTx/>
        <a:buSzPct val="75000"/>
        <a:buFontTx/>
        <a:buChar char="•"/>
        <a:tabLst/>
        <a:defRPr sz="146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1250156" marR="0" indent="-178594" algn="l" defTabSz="232172" eaLnBrk="1" latinLnBrk="0" hangingPunct="1">
        <a:lnSpc>
          <a:spcPct val="100000"/>
        </a:lnSpc>
        <a:spcBef>
          <a:spcPts val="1463"/>
        </a:spcBef>
        <a:spcAft>
          <a:spcPts val="0"/>
        </a:spcAft>
        <a:buClrTx/>
        <a:buSzPct val="75000"/>
        <a:buFontTx/>
        <a:buChar char="•"/>
        <a:tabLst/>
        <a:defRPr sz="146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1428750" marR="0" indent="-178594" algn="l" defTabSz="232172" eaLnBrk="1" latinLnBrk="0" hangingPunct="1">
        <a:lnSpc>
          <a:spcPct val="100000"/>
        </a:lnSpc>
        <a:spcBef>
          <a:spcPts val="1463"/>
        </a:spcBef>
        <a:spcAft>
          <a:spcPts val="0"/>
        </a:spcAft>
        <a:buClrTx/>
        <a:buSzPct val="75000"/>
        <a:buFontTx/>
        <a:buChar char="•"/>
        <a:tabLst/>
        <a:defRPr sz="146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1607344" marR="0" indent="-178594" algn="l" defTabSz="232172" eaLnBrk="1" latinLnBrk="0" hangingPunct="1">
        <a:lnSpc>
          <a:spcPct val="100000"/>
        </a:lnSpc>
        <a:spcBef>
          <a:spcPts val="1463"/>
        </a:spcBef>
        <a:spcAft>
          <a:spcPts val="0"/>
        </a:spcAft>
        <a:buClrTx/>
        <a:buSzPct val="75000"/>
        <a:buFontTx/>
        <a:buChar char="•"/>
        <a:tabLst/>
        <a:defRPr sz="146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2321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64294" algn="ctr" defTabSz="2321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128588" algn="ctr" defTabSz="2321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192881" algn="ctr" defTabSz="2321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257175" algn="ctr" defTabSz="2321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321469" algn="ctr" defTabSz="2321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385763" algn="ctr" defTabSz="2321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450056" algn="ctr" defTabSz="2321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514350" algn="ctr" defTabSz="2321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ara@ceresAnalytics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edx.org/cs50" TargetMode="External"/><Relationship Id="rId4" Type="http://schemas.openxmlformats.org/officeDocument/2006/relationships/image" Target="../media/image13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5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4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49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83.wm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5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://ceresanalytics.com/R_for_IBF_BootCamp/ibf_neuralNetwork.r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86.png"/><Relationship Id="rId4" Type="http://schemas.openxmlformats.org/officeDocument/2006/relationships/hyperlink" Target="http://www.philbrierley.com/" TargetMode="Externa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http://www.ceresanalytics.com/for_IBF_Predictive_Analytics_2021/tiberiusBasedNeuralNet.xlsm" TargetMode="External"/><Relationship Id="rId1" Type="http://schemas.openxmlformats.org/officeDocument/2006/relationships/slideLayout" Target="../slideLayouts/slideLayout5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8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97.emf"/><Relationship Id="rId4" Type="http://schemas.openxmlformats.org/officeDocument/2006/relationships/image" Target="../media/image96.em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8.emf"/><Relationship Id="rId4" Type="http://schemas.openxmlformats.org/officeDocument/2006/relationships/image" Target="../media/image82.emf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0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0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0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01.pn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8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8.emf"/><Relationship Id="rId4" Type="http://schemas.openxmlformats.org/officeDocument/2006/relationships/image" Target="../media/image82.emf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0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50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50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50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0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hyperlink" Target="http://ceresanalytics.com/R_for_IBF_BootCamp/ibf_logistic.r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2.xml"/><Relationship Id="rId4" Type="http://schemas.openxmlformats.org/officeDocument/2006/relationships/hyperlink" Target="https://sbthesis.com/shiny_IBF" TargetMode="Externa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2.bin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0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8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9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3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9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9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9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hyperlink" Target="https://eric.univ-lyon2.fr/ricco/sipina.html" TargetMode="Externa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lbayraktaroglu/Datasets/blob/master/churn.csv" TargetMode="Externa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5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5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5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8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20.jpeg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0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1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8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0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hyperlink" Target="http://ceresanalytics.com/R_for_IBF_BootCamp/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8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0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r-project.org/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0.xml"/><Relationship Id="rId5" Type="http://schemas.openxmlformats.org/officeDocument/2006/relationships/hyperlink" Target="https://www.python.org/downloads/" TargetMode="External"/><Relationship Id="rId4" Type="http://schemas.openxmlformats.org/officeDocument/2006/relationships/hyperlink" Target="https://posit.co/downloads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1.xml"/></Relationships>
</file>

<file path=ppt/slides/_rels/slide18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3schools.com/python/default.asp" TargetMode="External"/><Relationship Id="rId3" Type="http://schemas.openxmlformats.org/officeDocument/2006/relationships/hyperlink" Target="https://cran.r-project.org/manuals.html" TargetMode="External"/><Relationship Id="rId7" Type="http://schemas.openxmlformats.org/officeDocument/2006/relationships/hyperlink" Target="https://cran.r-project.org/doc/contrib/Short-refcard.pdf" TargetMode="External"/><Relationship Id="rId12" Type="http://schemas.openxmlformats.org/officeDocument/2006/relationships/hyperlink" Target="https://cran.r-project.org/web/packages/available_packages_by_name.html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0.xml"/><Relationship Id="rId6" Type="http://schemas.openxmlformats.org/officeDocument/2006/relationships/hyperlink" Target="https://www.w3schools.com/r/" TargetMode="External"/><Relationship Id="rId11" Type="http://schemas.openxmlformats.org/officeDocument/2006/relationships/hyperlink" Target="https://www.w3schools.com/sql/sql_quickref.asp" TargetMode="External"/><Relationship Id="rId5" Type="http://schemas.openxmlformats.org/officeDocument/2006/relationships/hyperlink" Target="https://learn.microsoft.com/en-us/office/vba/library-reference/concepts/getting-started-with-vba-in-office" TargetMode="External"/><Relationship Id="rId10" Type="http://schemas.openxmlformats.org/officeDocument/2006/relationships/hyperlink" Target="https://www.tutorialspoint.com/vba/index.htm" TargetMode="External"/><Relationship Id="rId4" Type="http://schemas.openxmlformats.org/officeDocument/2006/relationships/hyperlink" Target="https://docs.python.org/3/" TargetMode="External"/><Relationship Id="rId9" Type="http://schemas.openxmlformats.org/officeDocument/2006/relationships/hyperlink" Target="https://www.cs.put.poznan.pl/csobaniec/software/python/py-qrc.html" TargetMode="Externa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0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0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0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0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0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0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0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fred.stlouisfed.org/searchresults?st=projections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philadelphiafed.org/surveys-and-data/real-time-data-research/survey-of-professional-forecasters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census.gov/data/data-tools.html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38.png"/><Relationship Id="rId4" Type="http://schemas.openxmlformats.org/officeDocument/2006/relationships/hyperlink" Target="https://learning.edx.org/course/course-v1:HarvardX+CS50P+Python/home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0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ceresanalytics.com/R_for_IBF_BootCamp/ibf_Clusters.r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2.xml"/><Relationship Id="rId4" Type="http://schemas.openxmlformats.org/officeDocument/2006/relationships/hyperlink" Target="https://sbthesis.com/shiny_IBF/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sbthesis.com/shiny_IBF/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6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ceresanalytics.com/R_for_IBF_BootCamp/Principalcomponents.bas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2.xml"/><Relationship Id="rId4" Type="http://schemas.openxmlformats.org/officeDocument/2006/relationships/hyperlink" Target="http://ceresanalytics.com/R_for_IBF_BootCamp/HowToRunPCA_inExcel.pptx" TargetMode="Externa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7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.stat.psu.edu/stat462/node/132/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670.png"/><Relationship Id="rId4" Type="http://schemas.openxmlformats.org/officeDocument/2006/relationships/hyperlink" Target="https://robjhyndman.com/papers/foresight.pdf" TargetMode="Externa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ceresanalytics.com/R_for_IBF_BootCamp/ibf_linear.r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2.xml"/><Relationship Id="rId4" Type="http://schemas.openxmlformats.org/officeDocument/2006/relationships/hyperlink" Target="https://sbthesis.com/shiny_IBF/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.hbs.edu/blog/post/types-of-data-analysi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0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2.bin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0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8.emf"/><Relationship Id="rId4" Type="http://schemas.openxmlformats.org/officeDocument/2006/relationships/image" Target="../media/image82.e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/>
          <p:nvPr/>
        </p:nvSpPr>
        <p:spPr>
          <a:xfrm>
            <a:off x="1666360" y="3549875"/>
            <a:ext cx="5811279" cy="605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4288" tIns="14288" rIns="14288" bIns="14288">
            <a:spAutoFit/>
          </a:bodyPr>
          <a:lstStyle/>
          <a:p>
            <a:pPr>
              <a:defRPr sz="35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rPr lang="en-US" sz="98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Sara Brumbaugh</a:t>
            </a:r>
            <a:endParaRPr sz="985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 sz="2000">
                <a:solidFill>
                  <a:srgbClr val="FF9F00"/>
                </a:solidFill>
                <a:latin typeface="Roboto Medium"/>
                <a:ea typeface="Roboto Medium"/>
                <a:cs typeface="Roboto Medium"/>
                <a:sym typeface="Roboto Medium"/>
              </a:defRPr>
            </a:pPr>
            <a:endParaRPr lang="en-US" sz="563" u="sng" dirty="0">
              <a:solidFill>
                <a:schemeClr val="accent4"/>
              </a:solidFill>
            </a:endParaRPr>
          </a:p>
          <a:p>
            <a:pPr>
              <a:defRPr sz="2000">
                <a:solidFill>
                  <a:srgbClr val="FF9F00"/>
                </a:solidFill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rPr lang="en-US" sz="1100" u="sng" dirty="0">
                <a:solidFill>
                  <a:schemeClr val="accent1">
                    <a:lumMod val="75000"/>
                  </a:schemeClr>
                </a:solidFill>
                <a:hlinkClick r:id="rId3"/>
              </a:rPr>
              <a:t>sara@ceresAnalytics.com</a:t>
            </a:r>
            <a:endParaRPr lang="en-US" sz="1100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 sz="2000">
                <a:solidFill>
                  <a:srgbClr val="FF9F00"/>
                </a:solidFill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617-519-3151</a:t>
            </a:r>
          </a:p>
        </p:txBody>
      </p:sp>
      <p:sp>
        <p:nvSpPr>
          <p:cNvPr id="567" name="Shape 567"/>
          <p:cNvSpPr/>
          <p:nvPr/>
        </p:nvSpPr>
        <p:spPr>
          <a:xfrm>
            <a:off x="1753344" y="2324478"/>
            <a:ext cx="5637312" cy="1517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0377"/>
                </a:lnTo>
                <a:lnTo>
                  <a:pt x="8135" y="20377"/>
                </a:lnTo>
                <a:lnTo>
                  <a:pt x="8058" y="20721"/>
                </a:lnTo>
                <a:lnTo>
                  <a:pt x="8058" y="21600"/>
                </a:lnTo>
                <a:lnTo>
                  <a:pt x="8393" y="20093"/>
                </a:lnTo>
                <a:lnTo>
                  <a:pt x="8058" y="18586"/>
                </a:lnTo>
                <a:lnTo>
                  <a:pt x="8058" y="19464"/>
                </a:lnTo>
                <a:lnTo>
                  <a:pt x="8123" y="19755"/>
                </a:lnTo>
                <a:lnTo>
                  <a:pt x="141" y="19755"/>
                </a:lnTo>
                <a:lnTo>
                  <a:pt x="141" y="623"/>
                </a:lnTo>
                <a:lnTo>
                  <a:pt x="4443" y="623"/>
                </a:lnTo>
                <a:lnTo>
                  <a:pt x="4443" y="0"/>
                </a:lnTo>
                <a:lnTo>
                  <a:pt x="0" y="0"/>
                </a:lnTo>
                <a:close/>
                <a:moveTo>
                  <a:pt x="17157" y="0"/>
                </a:moveTo>
                <a:lnTo>
                  <a:pt x="17157" y="623"/>
                </a:lnTo>
                <a:lnTo>
                  <a:pt x="21459" y="623"/>
                </a:lnTo>
                <a:lnTo>
                  <a:pt x="21459" y="19755"/>
                </a:lnTo>
                <a:lnTo>
                  <a:pt x="13502" y="19755"/>
                </a:lnTo>
                <a:lnTo>
                  <a:pt x="13566" y="19464"/>
                </a:lnTo>
                <a:lnTo>
                  <a:pt x="13566" y="18586"/>
                </a:lnTo>
                <a:lnTo>
                  <a:pt x="13231" y="20093"/>
                </a:lnTo>
                <a:lnTo>
                  <a:pt x="13566" y="21600"/>
                </a:lnTo>
                <a:lnTo>
                  <a:pt x="13566" y="20721"/>
                </a:lnTo>
                <a:lnTo>
                  <a:pt x="13490" y="20377"/>
                </a:lnTo>
                <a:lnTo>
                  <a:pt x="21600" y="20377"/>
                </a:lnTo>
                <a:lnTo>
                  <a:pt x="21600" y="0"/>
                </a:lnTo>
                <a:lnTo>
                  <a:pt x="17157" y="0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568" name="Shape 568"/>
          <p:cNvSpPr/>
          <p:nvPr/>
        </p:nvSpPr>
        <p:spPr>
          <a:xfrm>
            <a:off x="2743775" y="2374592"/>
            <a:ext cx="3656450" cy="1109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4288" tIns="14288" rIns="14288" bIns="14288">
            <a:spAutoFit/>
          </a:bodyPr>
          <a:lstStyle/>
          <a:p>
            <a:pPr>
              <a:lnSpc>
                <a:spcPct val="80000"/>
              </a:lnSpc>
              <a:spcBef>
                <a:spcPts val="85"/>
              </a:spcBef>
              <a:defRPr sz="110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IBF Presents</a:t>
            </a:r>
          </a:p>
          <a:p>
            <a:pPr>
              <a:lnSpc>
                <a:spcPct val="77000"/>
              </a:lnSpc>
              <a:spcBef>
                <a:spcPts val="85"/>
              </a:spcBef>
              <a:defRPr sz="225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pPr>
            <a:r>
              <a:rPr lang="en-US" sz="3200" dirty="0">
                <a:solidFill>
                  <a:schemeClr val="accent2"/>
                </a:solidFill>
              </a:rPr>
              <a:t>Predictive Analytics &amp;</a:t>
            </a:r>
            <a:br>
              <a:rPr lang="en-US" sz="3200" dirty="0">
                <a:solidFill>
                  <a:schemeClr val="accent3"/>
                </a:solidFill>
              </a:rPr>
            </a:br>
            <a:r>
              <a:rPr lang="en-US" sz="3200" dirty="0">
                <a:solidFill>
                  <a:schemeClr val="accent3"/>
                </a:solidFill>
              </a:rPr>
              <a:t>Mining Big Data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569" name="Shape 569"/>
          <p:cNvSpPr/>
          <p:nvPr/>
        </p:nvSpPr>
        <p:spPr>
          <a:xfrm>
            <a:off x="4342297" y="1424718"/>
            <a:ext cx="1530869" cy="338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4288" tIns="14288" rIns="14288" bIns="14288">
            <a:spAutoFit/>
          </a:bodyPr>
          <a:lstStyle>
            <a:lvl1pPr algn="l">
              <a:lnSpc>
                <a:spcPct val="70000"/>
              </a:lnSpc>
              <a:spcBef>
                <a:spcPts val="300"/>
              </a:spcBef>
              <a:defRPr sz="10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sz="281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Welcome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89" t="8195" r="-2414" b="6493"/>
          <a:stretch/>
        </p:blipFill>
        <p:spPr>
          <a:xfrm>
            <a:off x="2885400" y="835201"/>
            <a:ext cx="1117759" cy="1180800"/>
          </a:xfrm>
        </p:spPr>
      </p:pic>
      <p:grpSp>
        <p:nvGrpSpPr>
          <p:cNvPr id="2" name="Group 1"/>
          <p:cNvGrpSpPr/>
          <p:nvPr/>
        </p:nvGrpSpPr>
        <p:grpSpPr>
          <a:xfrm>
            <a:off x="3343409" y="4137974"/>
            <a:ext cx="2457181" cy="595746"/>
            <a:chOff x="2200410" y="4475687"/>
            <a:chExt cx="2457181" cy="595746"/>
          </a:xfrm>
        </p:grpSpPr>
        <p:sp>
          <p:nvSpPr>
            <p:cNvPr id="10" name="Shape 1193"/>
            <p:cNvSpPr/>
            <p:nvPr/>
          </p:nvSpPr>
          <p:spPr>
            <a:xfrm>
              <a:off x="2200410" y="4475687"/>
              <a:ext cx="595746" cy="59574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1" name="Shape 1194"/>
            <p:cNvSpPr/>
            <p:nvPr/>
          </p:nvSpPr>
          <p:spPr>
            <a:xfrm>
              <a:off x="2270606" y="4545883"/>
              <a:ext cx="455354" cy="45535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>
                <a:solidFill>
                  <a:srgbClr val="2B84F8"/>
                </a:solidFill>
              </a:endParaRPr>
            </a:p>
          </p:txBody>
        </p:sp>
        <p:sp>
          <p:nvSpPr>
            <p:cNvPr id="12" name="Shape 1195"/>
            <p:cNvSpPr/>
            <p:nvPr/>
          </p:nvSpPr>
          <p:spPr>
            <a:xfrm>
              <a:off x="2665769" y="4475687"/>
              <a:ext cx="595746" cy="59574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3" name="Shape 1196"/>
            <p:cNvSpPr/>
            <p:nvPr/>
          </p:nvSpPr>
          <p:spPr>
            <a:xfrm>
              <a:off x="2735965" y="4545883"/>
              <a:ext cx="455354" cy="45535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4" name="Shape 1197"/>
            <p:cNvSpPr/>
            <p:nvPr/>
          </p:nvSpPr>
          <p:spPr>
            <a:xfrm>
              <a:off x="3131128" y="4475687"/>
              <a:ext cx="595746" cy="59574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5" name="Shape 1198"/>
            <p:cNvSpPr/>
            <p:nvPr/>
          </p:nvSpPr>
          <p:spPr>
            <a:xfrm>
              <a:off x="3201324" y="4545883"/>
              <a:ext cx="455354" cy="45535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6" name="Shape 1199"/>
            <p:cNvSpPr/>
            <p:nvPr/>
          </p:nvSpPr>
          <p:spPr>
            <a:xfrm>
              <a:off x="3596486" y="4475687"/>
              <a:ext cx="595746" cy="59574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7" name="Shape 1200"/>
            <p:cNvSpPr/>
            <p:nvPr/>
          </p:nvSpPr>
          <p:spPr>
            <a:xfrm>
              <a:off x="3666682" y="4545883"/>
              <a:ext cx="455354" cy="455355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8" name="Shape 1201"/>
            <p:cNvSpPr/>
            <p:nvPr/>
          </p:nvSpPr>
          <p:spPr>
            <a:xfrm>
              <a:off x="4061845" y="4475687"/>
              <a:ext cx="595746" cy="59574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9" name="Shape 1202"/>
            <p:cNvSpPr/>
            <p:nvPr/>
          </p:nvSpPr>
          <p:spPr>
            <a:xfrm>
              <a:off x="4132041" y="4545883"/>
              <a:ext cx="455354" cy="45535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583" name="Shape 583"/>
          <p:cNvSpPr/>
          <p:nvPr/>
        </p:nvSpPr>
        <p:spPr>
          <a:xfrm flipV="1">
            <a:off x="4201615" y="1244387"/>
            <a:ext cx="0" cy="593221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  <a:miter lim="400000"/>
          </a:ln>
        </p:spPr>
        <p:txBody>
          <a:bodyPr lIns="14288" tIns="14288" rIns="14288" bIns="14288" anchor="ctr"/>
          <a:lstStyle/>
          <a:p>
            <a:pPr>
              <a:defRPr sz="3200"/>
            </a:pPr>
            <a:endParaRPr sz="900"/>
          </a:p>
        </p:txBody>
      </p:sp>
    </p:spTree>
    <p:extLst>
      <p:ext uri="{BB962C8B-B14F-4D97-AF65-F5344CB8AC3E}">
        <p14:creationId xmlns:p14="http://schemas.microsoft.com/office/powerpoint/2010/main" val="57806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5EC4996-9870-9DA3-FCE2-CF59206CD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15"/>
            <a:ext cx="6696511" cy="37667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49E377-1412-57C0-D654-A88F19C38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49" y="225645"/>
            <a:ext cx="7180278" cy="40389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69A5935-8E32-10A9-E007-07609749B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415" y="552297"/>
            <a:ext cx="7180278" cy="40389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CD6473-5C34-7684-20AC-DD0FD80FBDEA}"/>
              </a:ext>
            </a:extLst>
          </p:cNvPr>
          <p:cNvSpPr txBox="1"/>
          <p:nvPr/>
        </p:nvSpPr>
        <p:spPr>
          <a:xfrm>
            <a:off x="1952491" y="5802"/>
            <a:ext cx="4576194" cy="3808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i="1" dirty="0">
                <a:hlinkClick r:id="rId5"/>
              </a:rPr>
              <a:t>https://www.edx.org/cs50</a:t>
            </a:r>
            <a:r>
              <a:rPr lang="en-US" i="1" dirty="0"/>
              <a:t>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5345F64-1868-D3F7-23EF-26B5F907E387}"/>
              </a:ext>
            </a:extLst>
          </p:cNvPr>
          <p:cNvSpPr/>
          <p:nvPr/>
        </p:nvSpPr>
        <p:spPr>
          <a:xfrm>
            <a:off x="1325461" y="2013210"/>
            <a:ext cx="1107346" cy="1250107"/>
          </a:xfrm>
          <a:prstGeom prst="rect">
            <a:avLst/>
          </a:prstGeom>
          <a:noFill/>
          <a:ln w="28575" cap="flat">
            <a:solidFill>
              <a:schemeClr val="accent1">
                <a:lumMod val="75000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AF0EB02-AC00-A1E9-CFD6-48F8F2AF6725}"/>
              </a:ext>
            </a:extLst>
          </p:cNvPr>
          <p:cNvCxnSpPr>
            <a:cxnSpLocks/>
          </p:cNvCxnSpPr>
          <p:nvPr/>
        </p:nvCxnSpPr>
        <p:spPr>
          <a:xfrm flipH="1">
            <a:off x="2044816" y="1681967"/>
            <a:ext cx="1749105" cy="692117"/>
          </a:xfrm>
          <a:prstGeom prst="straightConnector1">
            <a:avLst/>
          </a:prstGeom>
          <a:noFill/>
          <a:ln w="25400" cap="flat">
            <a:solidFill>
              <a:schemeClr val="accent4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EB1DED0-A7FD-C1A5-075C-8640395732FF}"/>
              </a:ext>
            </a:extLst>
          </p:cNvPr>
          <p:cNvSpPr txBox="1"/>
          <p:nvPr/>
        </p:nvSpPr>
        <p:spPr>
          <a:xfrm>
            <a:off x="3668086" y="1481553"/>
            <a:ext cx="369343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highlight>
                  <a:srgbClr val="FFFFFF"/>
                </a:highlight>
                <a:uFillTx/>
                <a:latin typeface="+mn-lt"/>
                <a:ea typeface="+mn-ea"/>
                <a:cs typeface="+mn-cs"/>
                <a:sym typeface="Helvetica Light"/>
              </a:rPr>
              <a:t>Prescriptive analytics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55DDB9-2FD9-9708-B036-CD5E413A09DC}"/>
              </a:ext>
            </a:extLst>
          </p:cNvPr>
          <p:cNvSpPr txBox="1"/>
          <p:nvPr/>
        </p:nvSpPr>
        <p:spPr>
          <a:xfrm>
            <a:off x="3707585" y="1050681"/>
            <a:ext cx="1921079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Descriptive analytics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8B9C02F-7EA0-C7AA-D322-EEA45B9C905F}"/>
              </a:ext>
            </a:extLst>
          </p:cNvPr>
          <p:cNvCxnSpPr>
            <a:cxnSpLocks/>
          </p:cNvCxnSpPr>
          <p:nvPr/>
        </p:nvCxnSpPr>
        <p:spPr>
          <a:xfrm flipH="1">
            <a:off x="1879134" y="1240523"/>
            <a:ext cx="1943101" cy="1094193"/>
          </a:xfrm>
          <a:prstGeom prst="straightConnector1">
            <a:avLst/>
          </a:prstGeom>
          <a:noFill/>
          <a:ln w="25400" cap="flat">
            <a:solidFill>
              <a:schemeClr val="accent2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D6408EC-97E6-2D17-0B3C-F300977C2E65}"/>
              </a:ext>
            </a:extLst>
          </p:cNvPr>
          <p:cNvCxnSpPr>
            <a:cxnSpLocks/>
          </p:cNvCxnSpPr>
          <p:nvPr/>
        </p:nvCxnSpPr>
        <p:spPr>
          <a:xfrm flipH="1">
            <a:off x="1782484" y="1201155"/>
            <a:ext cx="2126785" cy="1600612"/>
          </a:xfrm>
          <a:prstGeom prst="straightConnector1">
            <a:avLst/>
          </a:prstGeom>
          <a:noFill/>
          <a:ln w="25400" cap="flat">
            <a:solidFill>
              <a:schemeClr val="accent2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E526AE4-E4A4-1556-A9E7-4D4B2B1B613D}"/>
              </a:ext>
            </a:extLst>
          </p:cNvPr>
          <p:cNvSpPr txBox="1"/>
          <p:nvPr/>
        </p:nvSpPr>
        <p:spPr>
          <a:xfrm>
            <a:off x="3627976" y="3146703"/>
            <a:ext cx="3800651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US" sz="1400" b="1" i="1" dirty="0">
                <a:solidFill>
                  <a:schemeClr val="accent1"/>
                </a:solidFill>
              </a:rPr>
              <a:t>Predictive</a:t>
            </a:r>
            <a:r>
              <a:rPr kumimoji="0" lang="en-US" sz="1400" b="1" i="1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analytics</a:t>
            </a:r>
            <a:r>
              <a:rPr lang="en-US" sz="1400" b="1" i="1" dirty="0">
                <a:solidFill>
                  <a:schemeClr val="accent4"/>
                </a:solidFill>
                <a:highlight>
                  <a:srgbClr val="FFFFFF"/>
                </a:highlight>
              </a:rPr>
              <a:t> </a:t>
            </a:r>
            <a:r>
              <a:rPr lang="en-US" sz="1400" b="1" i="1" dirty="0">
                <a:solidFill>
                  <a:schemeClr val="accent1"/>
                </a:solidFill>
                <a:highlight>
                  <a:srgbClr val="FFFFFF"/>
                </a:highlight>
              </a:rPr>
              <a:t>-&gt; Diagnostic analytics</a:t>
            </a:r>
            <a:endParaRPr kumimoji="0" lang="en-US" sz="1400" b="1" i="1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sym typeface="Helvetica Light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EDAB6C8-08C1-6962-5848-0727351AC7A2}"/>
              </a:ext>
            </a:extLst>
          </p:cNvPr>
          <p:cNvCxnSpPr>
            <a:cxnSpLocks/>
          </p:cNvCxnSpPr>
          <p:nvPr/>
        </p:nvCxnSpPr>
        <p:spPr>
          <a:xfrm flipH="1" flipV="1">
            <a:off x="1912690" y="2428461"/>
            <a:ext cx="1841035" cy="874879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DDB29DC-F91D-F2C2-9412-4089BF06319B}"/>
              </a:ext>
            </a:extLst>
          </p:cNvPr>
          <p:cNvCxnSpPr>
            <a:cxnSpLocks/>
          </p:cNvCxnSpPr>
          <p:nvPr/>
        </p:nvCxnSpPr>
        <p:spPr>
          <a:xfrm flipH="1" flipV="1">
            <a:off x="1912690" y="2512731"/>
            <a:ext cx="1841035" cy="790609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DB38E01-0A83-DBF1-63BB-21211016CA9F}"/>
              </a:ext>
            </a:extLst>
          </p:cNvPr>
          <p:cNvCxnSpPr>
            <a:cxnSpLocks/>
          </p:cNvCxnSpPr>
          <p:nvPr/>
        </p:nvCxnSpPr>
        <p:spPr>
          <a:xfrm flipH="1" flipV="1">
            <a:off x="1827051" y="2751398"/>
            <a:ext cx="1966870" cy="563145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9F4C281-416B-98C9-FD4D-5CDF07AD50F8}"/>
              </a:ext>
            </a:extLst>
          </p:cNvPr>
          <p:cNvCxnSpPr>
            <a:cxnSpLocks/>
          </p:cNvCxnSpPr>
          <p:nvPr/>
        </p:nvCxnSpPr>
        <p:spPr>
          <a:xfrm flipH="1" flipV="1">
            <a:off x="2039223" y="2927469"/>
            <a:ext cx="1754698" cy="387074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3673134-790F-E169-FD7A-B7C6DC217672}"/>
              </a:ext>
            </a:extLst>
          </p:cNvPr>
          <p:cNvCxnSpPr>
            <a:cxnSpLocks/>
          </p:cNvCxnSpPr>
          <p:nvPr/>
        </p:nvCxnSpPr>
        <p:spPr>
          <a:xfrm flipH="1" flipV="1">
            <a:off x="1855191" y="3081121"/>
            <a:ext cx="1983297" cy="613291"/>
          </a:xfrm>
          <a:prstGeom prst="straightConnector1">
            <a:avLst/>
          </a:prstGeom>
          <a:noFill/>
          <a:ln w="25400" cap="flat">
            <a:solidFill>
              <a:schemeClr val="accent3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1" name="Cloud 50">
            <a:extLst>
              <a:ext uri="{FF2B5EF4-FFF2-40B4-BE49-F238E27FC236}">
                <a16:creationId xmlns:a16="http://schemas.microsoft.com/office/drawing/2014/main" id="{C1E45877-29DC-3DD0-DCE3-5315F6068EB5}"/>
              </a:ext>
            </a:extLst>
          </p:cNvPr>
          <p:cNvSpPr/>
          <p:nvPr/>
        </p:nvSpPr>
        <p:spPr>
          <a:xfrm>
            <a:off x="3838488" y="3504381"/>
            <a:ext cx="616066" cy="530979"/>
          </a:xfrm>
          <a:prstGeom prst="cloud">
            <a:avLst/>
          </a:prstGeom>
          <a:solidFill>
            <a:schemeClr val="accent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*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0D7BD5F-9138-E468-A046-C4C522D2E6D3}"/>
              </a:ext>
            </a:extLst>
          </p:cNvPr>
          <p:cNvSpPr/>
          <p:nvPr/>
        </p:nvSpPr>
        <p:spPr>
          <a:xfrm>
            <a:off x="1442585" y="2162628"/>
            <a:ext cx="520584" cy="573463"/>
          </a:xfrm>
          <a:prstGeom prst="rect">
            <a:avLst/>
          </a:prstGeom>
          <a:noFill/>
          <a:ln w="28575" cap="flat">
            <a:solidFill>
              <a:schemeClr val="accent4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2447220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/>
      <p:bldP spid="29" grpId="0"/>
      <p:bldP spid="37" grpId="0"/>
      <p:bldP spid="51" grpId="0" animBg="1"/>
      <p:bldP spid="52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E298F081-5EB1-41D1-87F4-89B8D676DB7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00200" y="342900"/>
            <a:ext cx="5829300" cy="857250"/>
          </a:xfrm>
        </p:spPr>
        <p:txBody>
          <a:bodyPr anchor="ctr">
            <a:normAutofit/>
          </a:bodyPr>
          <a:lstStyle/>
          <a:p>
            <a:r>
              <a:rPr lang="en-US" altLang="en-US" sz="2700" b="1" dirty="0"/>
              <a:t>The Perceptron Neuron</a:t>
            </a:r>
            <a:br>
              <a:rPr lang="en-US" altLang="en-US" sz="2700" b="1" dirty="0"/>
            </a:br>
            <a:r>
              <a:rPr lang="en-US" altLang="en-US" sz="2100" b="1" i="1" dirty="0"/>
              <a:t>…or apply a nonlinear twist to act as a classifier</a:t>
            </a:r>
            <a:endParaRPr lang="en-US" altLang="en-US" sz="2700" b="1" dirty="0"/>
          </a:p>
        </p:txBody>
      </p:sp>
      <p:sp>
        <p:nvSpPr>
          <p:cNvPr id="16387" name="Line 3">
            <a:extLst>
              <a:ext uri="{FF2B5EF4-FFF2-40B4-BE49-F238E27FC236}">
                <a16:creationId xmlns:a16="http://schemas.microsoft.com/office/drawing/2014/main" id="{38B88D5A-23EF-49A6-B05A-B203F623E32A}"/>
              </a:ext>
            </a:extLst>
          </p:cNvPr>
          <p:cNvSpPr>
            <a:spLocks noChangeShapeType="1"/>
          </p:cNvSpPr>
          <p:nvPr/>
        </p:nvSpPr>
        <p:spPr bwMode="auto">
          <a:xfrm>
            <a:off x="1885950" y="1257300"/>
            <a:ext cx="5372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406"/>
          </a:p>
        </p:txBody>
      </p:sp>
      <p:sp>
        <p:nvSpPr>
          <p:cNvPr id="16390" name="Oval 6">
            <a:extLst>
              <a:ext uri="{FF2B5EF4-FFF2-40B4-BE49-F238E27FC236}">
                <a16:creationId xmlns:a16="http://schemas.microsoft.com/office/drawing/2014/main" id="{49F55431-F019-4279-9240-D27B1D0EA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1046" y="2885828"/>
            <a:ext cx="685800" cy="6858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en-US" sz="1800" dirty="0"/>
              <a:t>X</a:t>
            </a:r>
            <a:r>
              <a:rPr lang="en-US" altLang="en-US" sz="1800" baseline="-25000" dirty="0"/>
              <a:t>2</a:t>
            </a:r>
            <a:endParaRPr lang="en-US" altLang="en-US" sz="1800" dirty="0"/>
          </a:p>
        </p:txBody>
      </p:sp>
      <p:sp>
        <p:nvSpPr>
          <p:cNvPr id="16391" name="Line 7">
            <a:extLst>
              <a:ext uri="{FF2B5EF4-FFF2-40B4-BE49-F238E27FC236}">
                <a16:creationId xmlns:a16="http://schemas.microsoft.com/office/drawing/2014/main" id="{BC83D126-1099-470F-96B7-83144FEB2EE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05481" y="2343150"/>
            <a:ext cx="1437869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1406"/>
          </a:p>
        </p:txBody>
      </p:sp>
      <p:sp>
        <p:nvSpPr>
          <p:cNvPr id="16392" name="Line 8">
            <a:extLst>
              <a:ext uri="{FF2B5EF4-FFF2-40B4-BE49-F238E27FC236}">
                <a16:creationId xmlns:a16="http://schemas.microsoft.com/office/drawing/2014/main" id="{EF4389BC-2208-41A3-9965-343739C4FDF1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3143250"/>
            <a:ext cx="1371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sz="1406"/>
          </a:p>
        </p:txBody>
      </p:sp>
      <p:sp>
        <p:nvSpPr>
          <p:cNvPr id="16393" name="Line 9">
            <a:extLst>
              <a:ext uri="{FF2B5EF4-FFF2-40B4-BE49-F238E27FC236}">
                <a16:creationId xmlns:a16="http://schemas.microsoft.com/office/drawing/2014/main" id="{60E91C91-CA82-496F-B90A-CC968E437117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4057650"/>
            <a:ext cx="1552168" cy="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1406"/>
          </a:p>
        </p:txBody>
      </p:sp>
      <p:sp>
        <p:nvSpPr>
          <p:cNvPr id="16394" name="Text Box 10">
            <a:extLst>
              <a:ext uri="{FF2B5EF4-FFF2-40B4-BE49-F238E27FC236}">
                <a16:creationId xmlns:a16="http://schemas.microsoft.com/office/drawing/2014/main" id="{E7ED8140-51BE-47FE-B2C3-10B990962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0350" y="2384294"/>
            <a:ext cx="40005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1500" dirty="0"/>
              <a:t>w</a:t>
            </a:r>
            <a:r>
              <a:rPr lang="en-US" altLang="en-US" sz="1500" baseline="-25000" dirty="0"/>
              <a:t>1</a:t>
            </a:r>
            <a:endParaRPr lang="en-US" altLang="en-US" sz="1800" dirty="0"/>
          </a:p>
        </p:txBody>
      </p:sp>
      <p:sp>
        <p:nvSpPr>
          <p:cNvPr id="16395" name="Text Box 11">
            <a:extLst>
              <a:ext uri="{FF2B5EF4-FFF2-40B4-BE49-F238E27FC236}">
                <a16:creationId xmlns:a16="http://schemas.microsoft.com/office/drawing/2014/main" id="{C36442B5-DA83-4595-BB74-48E2192CA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366" y="3237169"/>
            <a:ext cx="40005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1500" dirty="0"/>
              <a:t>w</a:t>
            </a:r>
            <a:r>
              <a:rPr lang="en-US" altLang="en-US" sz="1500" baseline="-25000" dirty="0"/>
              <a:t>2</a:t>
            </a:r>
            <a:endParaRPr lang="en-US" altLang="en-US" sz="1800" dirty="0"/>
          </a:p>
        </p:txBody>
      </p:sp>
      <p:sp>
        <p:nvSpPr>
          <p:cNvPr id="16396" name="Text Box 12">
            <a:extLst>
              <a:ext uri="{FF2B5EF4-FFF2-40B4-BE49-F238E27FC236}">
                <a16:creationId xmlns:a16="http://schemas.microsoft.com/office/drawing/2014/main" id="{F9647706-E94A-45A7-AAA6-6A1DBF0D5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366" y="4105411"/>
            <a:ext cx="40005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1500"/>
              <a:t>w</a:t>
            </a:r>
            <a:r>
              <a:rPr lang="en-US" altLang="en-US" sz="1500" baseline="-25000"/>
              <a:t>3</a:t>
            </a:r>
            <a:endParaRPr lang="en-US" altLang="en-US" sz="1800"/>
          </a:p>
        </p:txBody>
      </p:sp>
      <p:sp>
        <p:nvSpPr>
          <p:cNvPr id="16397" name="Rectangle 13">
            <a:extLst>
              <a:ext uri="{FF2B5EF4-FFF2-40B4-BE49-F238E27FC236}">
                <a16:creationId xmlns:a16="http://schemas.microsoft.com/office/drawing/2014/main" id="{A85E16EF-B7BC-49F0-8499-206A31A666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9544" y="2163507"/>
            <a:ext cx="602456" cy="369332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1800"/>
              <a:t>w</a:t>
            </a:r>
            <a:r>
              <a:rPr lang="en-US" altLang="en-US" sz="1800" baseline="-25000"/>
              <a:t>1</a:t>
            </a:r>
            <a:r>
              <a:rPr lang="en-US" altLang="en-US" sz="1800"/>
              <a:t>X</a:t>
            </a:r>
          </a:p>
        </p:txBody>
      </p:sp>
      <p:sp>
        <p:nvSpPr>
          <p:cNvPr id="16398" name="Rectangle 14">
            <a:extLst>
              <a:ext uri="{FF2B5EF4-FFF2-40B4-BE49-F238E27FC236}">
                <a16:creationId xmlns:a16="http://schemas.microsoft.com/office/drawing/2014/main" id="{997DECD5-B4C6-47A8-AE66-FF436EF06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0869" y="2905163"/>
            <a:ext cx="572594" cy="369332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800"/>
              <a:t>w</a:t>
            </a:r>
            <a:r>
              <a:rPr lang="en-US" altLang="en-US" sz="1800" baseline="-25000"/>
              <a:t>2</a:t>
            </a:r>
            <a:r>
              <a:rPr lang="en-US" altLang="en-US" sz="1800"/>
              <a:t>X</a:t>
            </a:r>
            <a:endParaRPr lang="en-US" altLang="en-US" sz="1800" baseline="-25000"/>
          </a:p>
        </p:txBody>
      </p:sp>
      <p:sp>
        <p:nvSpPr>
          <p:cNvPr id="16399" name="Rectangle 15">
            <a:extLst>
              <a:ext uri="{FF2B5EF4-FFF2-40B4-BE49-F238E27FC236}">
                <a16:creationId xmlns:a16="http://schemas.microsoft.com/office/drawing/2014/main" id="{61C6BFD4-108F-48B0-9EB9-A6426CA96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6594" y="3860589"/>
            <a:ext cx="572594" cy="369332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800"/>
              <a:t>w</a:t>
            </a:r>
            <a:r>
              <a:rPr lang="en-US" altLang="en-US" sz="1800" baseline="-25000"/>
              <a:t>3</a:t>
            </a:r>
            <a:r>
              <a:rPr lang="en-US" altLang="en-US" sz="1800"/>
              <a:t>X</a:t>
            </a:r>
            <a:endParaRPr lang="en-US" altLang="en-US" sz="1800" baseline="-25000"/>
          </a:p>
        </p:txBody>
      </p:sp>
      <p:sp>
        <p:nvSpPr>
          <p:cNvPr id="16403" name="Rectangle 19">
            <a:extLst>
              <a:ext uri="{FF2B5EF4-FFF2-40B4-BE49-F238E27FC236}">
                <a16:creationId xmlns:a16="http://schemas.microsoft.com/office/drawing/2014/main" id="{8052834A-DFAE-4F0F-82EC-2D763A337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1559" y="2927308"/>
            <a:ext cx="628650" cy="369332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1800" dirty="0"/>
              <a:t>P</a:t>
            </a:r>
            <a:r>
              <a:rPr lang="en-US" altLang="en-US" sz="1800" baseline="-25000" dirty="0"/>
              <a:t>i</a:t>
            </a:r>
          </a:p>
        </p:txBody>
      </p:sp>
      <p:sp>
        <p:nvSpPr>
          <p:cNvPr id="16404" name="Line 20">
            <a:extLst>
              <a:ext uri="{FF2B5EF4-FFF2-40B4-BE49-F238E27FC236}">
                <a16:creationId xmlns:a16="http://schemas.microsoft.com/office/drawing/2014/main" id="{3AE9166A-23B8-4D1B-8665-0125F3FEE7FC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2052" y="2307827"/>
            <a:ext cx="1657350" cy="857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sz="1406"/>
          </a:p>
        </p:txBody>
      </p:sp>
      <p:sp>
        <p:nvSpPr>
          <p:cNvPr id="16405" name="Line 21">
            <a:extLst>
              <a:ext uri="{FF2B5EF4-FFF2-40B4-BE49-F238E27FC236}">
                <a16:creationId xmlns:a16="http://schemas.microsoft.com/office/drawing/2014/main" id="{6C4422DD-1835-4CB6-B547-8C1DCC391C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67059" y="3143250"/>
            <a:ext cx="1619441" cy="9379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1406"/>
          </a:p>
        </p:txBody>
      </p:sp>
      <p:sp>
        <p:nvSpPr>
          <p:cNvPr id="16406" name="Line 22">
            <a:extLst>
              <a:ext uri="{FF2B5EF4-FFF2-40B4-BE49-F238E27FC236}">
                <a16:creationId xmlns:a16="http://schemas.microsoft.com/office/drawing/2014/main" id="{8277EE82-54AF-4EF0-8382-4E82A8BCCEBA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9150" y="3143250"/>
            <a:ext cx="16573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sz="1406"/>
          </a:p>
        </p:txBody>
      </p:sp>
      <p:sp>
        <p:nvSpPr>
          <p:cNvPr id="16408" name="Text Box 24">
            <a:extLst>
              <a:ext uri="{FF2B5EF4-FFF2-40B4-BE49-F238E27FC236}">
                <a16:creationId xmlns:a16="http://schemas.microsoft.com/office/drawing/2014/main" id="{762C49F9-C327-47E0-80B3-6C11D1837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1417209"/>
            <a:ext cx="44577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1800" dirty="0"/>
              <a:t>Start with a linear weighted sum, where the weights are just like regression’s </a:t>
            </a:r>
            <a:r>
              <a:rPr lang="en-US" altLang="en-US" sz="1800" dirty="0">
                <a:latin typeface="Symbol" panose="05050102010706020507" pitchFamily="18" charset="2"/>
              </a:rPr>
              <a:t>b</a:t>
            </a:r>
            <a:r>
              <a:rPr lang="en-US" altLang="en-US" sz="1800" dirty="0"/>
              <a:t>...</a:t>
            </a:r>
          </a:p>
        </p:txBody>
      </p:sp>
      <p:sp>
        <p:nvSpPr>
          <p:cNvPr id="16410" name="Text Box 26">
            <a:extLst>
              <a:ext uri="{FF2B5EF4-FFF2-40B4-BE49-F238E27FC236}">
                <a16:creationId xmlns:a16="http://schemas.microsoft.com/office/drawing/2014/main" id="{80D5A516-3FA0-478D-A27E-4DAE8EA4A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7871" y="4028973"/>
            <a:ext cx="3183129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1500" dirty="0"/>
              <a:t>Or  </a:t>
            </a:r>
            <a:r>
              <a:rPr lang="en-US" altLang="en-US" sz="1500" dirty="0" err="1"/>
              <a:t>arcTan</a:t>
            </a:r>
            <a:r>
              <a:rPr lang="en-US" altLang="en-US" sz="1500" dirty="0"/>
              <a:t>(w</a:t>
            </a:r>
            <a:r>
              <a:rPr lang="en-US" altLang="en-US" sz="1500" baseline="-25000" dirty="0"/>
              <a:t>1</a:t>
            </a:r>
            <a:r>
              <a:rPr lang="en-US" altLang="en-US" sz="1500" dirty="0"/>
              <a:t>X</a:t>
            </a:r>
            <a:r>
              <a:rPr lang="en-US" altLang="en-US" sz="1500" baseline="-25000" dirty="0"/>
              <a:t>1</a:t>
            </a:r>
            <a:r>
              <a:rPr lang="en-US" altLang="en-US" sz="1500" dirty="0"/>
              <a:t> + w</a:t>
            </a:r>
            <a:r>
              <a:rPr lang="en-US" altLang="en-US" sz="1500" baseline="-25000" dirty="0"/>
              <a:t>2</a:t>
            </a:r>
            <a:r>
              <a:rPr lang="en-US" altLang="en-US" sz="1500" dirty="0"/>
              <a:t>X</a:t>
            </a:r>
            <a:r>
              <a:rPr lang="en-US" altLang="en-US" sz="1500" baseline="-25000" dirty="0"/>
              <a:t>2</a:t>
            </a:r>
            <a:r>
              <a:rPr lang="en-US" altLang="en-US" sz="1500" dirty="0"/>
              <a:t> + w</a:t>
            </a:r>
            <a:r>
              <a:rPr lang="en-US" altLang="en-US" sz="1500" baseline="-25000" dirty="0"/>
              <a:t>3</a:t>
            </a:r>
            <a:r>
              <a:rPr lang="en-US" altLang="en-US" sz="1500" dirty="0"/>
              <a:t>X</a:t>
            </a:r>
            <a:r>
              <a:rPr lang="en-US" altLang="en-US" sz="1500" baseline="-25000" dirty="0"/>
              <a:t>3)</a:t>
            </a:r>
          </a:p>
        </p:txBody>
      </p:sp>
      <p:sp>
        <p:nvSpPr>
          <p:cNvPr id="20" name="Oval 6">
            <a:extLst>
              <a:ext uri="{FF2B5EF4-FFF2-40B4-BE49-F238E27FC236}">
                <a16:creationId xmlns:a16="http://schemas.microsoft.com/office/drawing/2014/main" id="{784EADB5-979A-42B7-AEA7-303FAB021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1650" y="2054699"/>
            <a:ext cx="685800" cy="6858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en-US" sz="1800" dirty="0"/>
              <a:t>X</a:t>
            </a:r>
            <a:r>
              <a:rPr lang="en-US" altLang="en-US" sz="1800" baseline="-25000" dirty="0"/>
              <a:t>1</a:t>
            </a:r>
          </a:p>
        </p:txBody>
      </p:sp>
      <p:sp>
        <p:nvSpPr>
          <p:cNvPr id="21" name="Oval 6">
            <a:extLst>
              <a:ext uri="{FF2B5EF4-FFF2-40B4-BE49-F238E27FC236}">
                <a16:creationId xmlns:a16="http://schemas.microsoft.com/office/drawing/2014/main" id="{5312FC08-37AC-4528-B5E9-0546D8322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770345"/>
            <a:ext cx="685800" cy="6858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en-US" sz="1800" dirty="0"/>
              <a:t>X</a:t>
            </a:r>
            <a:r>
              <a:rPr lang="en-US" altLang="en-US" sz="1800" baseline="-25000" dirty="0"/>
              <a:t>3</a:t>
            </a:r>
            <a:endParaRPr lang="en-US" altLang="en-US" sz="1800" dirty="0"/>
          </a:p>
        </p:txBody>
      </p:sp>
      <p:pic>
        <p:nvPicPr>
          <p:cNvPr id="23" name="Picture 9">
            <a:extLst>
              <a:ext uri="{FF2B5EF4-FFF2-40B4-BE49-F238E27FC236}">
                <a16:creationId xmlns:a16="http://schemas.microsoft.com/office/drawing/2014/main" id="{390B30E6-CBAC-43D1-98A3-2CFD0262B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86600" y="1335605"/>
            <a:ext cx="1717298" cy="14106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3BFCB58F-DF03-4986-8E79-D24F16D1613C}"/>
              </a:ext>
            </a:extLst>
          </p:cNvPr>
          <p:cNvCxnSpPr>
            <a:cxnSpLocks/>
          </p:cNvCxnSpPr>
          <p:nvPr/>
        </p:nvCxnSpPr>
        <p:spPr>
          <a:xfrm flipV="1">
            <a:off x="5594615" y="2904319"/>
            <a:ext cx="706879" cy="648818"/>
          </a:xfrm>
          <a:prstGeom prst="curvedConnector3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0144526-3C1F-4798-B01F-71D6E38F95D2}"/>
              </a:ext>
            </a:extLst>
          </p:cNvPr>
          <p:cNvSpPr txBox="1"/>
          <p:nvPr/>
        </p:nvSpPr>
        <p:spPr>
          <a:xfrm>
            <a:off x="5179246" y="3101341"/>
            <a:ext cx="783309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6" i="1" dirty="0" err="1">
                <a:solidFill>
                  <a:srgbClr val="FF0000"/>
                </a:solidFill>
              </a:rPr>
              <a:t>arcTan</a:t>
            </a:r>
            <a:endParaRPr lang="en-US" sz="1406" i="1" dirty="0">
              <a:solidFill>
                <a:srgbClr val="FF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E63116C-6D19-40A4-BBBB-CE1BC461CC57}"/>
              </a:ext>
            </a:extLst>
          </p:cNvPr>
          <p:cNvSpPr/>
          <p:nvPr/>
        </p:nvSpPr>
        <p:spPr>
          <a:xfrm>
            <a:off x="6872990" y="-12934"/>
            <a:ext cx="2271011" cy="374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What it is/how it works</a:t>
            </a:r>
          </a:p>
        </p:txBody>
      </p:sp>
    </p:spTree>
    <p:extLst>
      <p:ext uri="{BB962C8B-B14F-4D97-AF65-F5344CB8AC3E}">
        <p14:creationId xmlns:p14="http://schemas.microsoft.com/office/powerpoint/2010/main" val="402735174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614A2-59C2-4557-A2B5-905A3D7C1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292929"/>
                </a:solidFill>
                <a:latin typeface="charter"/>
              </a:rPr>
              <a:t>Neural Net:  </a:t>
            </a:r>
            <a:r>
              <a:rPr lang="en-US" sz="3300" dirty="0">
                <a:solidFill>
                  <a:srgbClr val="292929"/>
                </a:solidFill>
                <a:latin typeface="charter"/>
              </a:rPr>
              <a:t>Forward </a:t>
            </a:r>
            <a:r>
              <a:rPr lang="en-US" dirty="0">
                <a:solidFill>
                  <a:srgbClr val="292929"/>
                </a:solidFill>
                <a:latin typeface="charter"/>
              </a:rPr>
              <a:t>P</a:t>
            </a:r>
            <a:r>
              <a:rPr lang="en-US" sz="3300" dirty="0">
                <a:solidFill>
                  <a:srgbClr val="292929"/>
                </a:solidFill>
                <a:latin typeface="charter"/>
              </a:rPr>
              <a:t>ropagation </a:t>
            </a:r>
            <a:br>
              <a:rPr lang="en-US" sz="3300" dirty="0">
                <a:solidFill>
                  <a:srgbClr val="292929"/>
                </a:solidFill>
                <a:latin typeface="charter"/>
              </a:rPr>
            </a:br>
            <a:r>
              <a:rPr lang="en-US" sz="1800" i="1" dirty="0">
                <a:solidFill>
                  <a:srgbClr val="292929"/>
                </a:solidFill>
                <a:latin typeface="charter"/>
              </a:rPr>
              <a:t>make a guess about the weights, which—in turn—makes a guess about the output (Y)</a:t>
            </a:r>
            <a:br>
              <a:rPr lang="en-US" sz="1800" i="1" dirty="0">
                <a:solidFill>
                  <a:srgbClr val="292929"/>
                </a:solidFill>
                <a:latin typeface="charter"/>
              </a:rPr>
            </a:br>
            <a:endParaRPr lang="en-US" sz="1800" i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7A5324A-6FB7-4916-8C98-E9D096F316E4}"/>
              </a:ext>
            </a:extLst>
          </p:cNvPr>
          <p:cNvGrpSpPr/>
          <p:nvPr/>
        </p:nvGrpSpPr>
        <p:grpSpPr>
          <a:xfrm>
            <a:off x="1943100" y="1143000"/>
            <a:ext cx="5886450" cy="3486150"/>
            <a:chOff x="2438400" y="1524000"/>
            <a:chExt cx="7848600" cy="4648200"/>
          </a:xfrm>
        </p:grpSpPr>
        <p:sp>
          <p:nvSpPr>
            <p:cNvPr id="4" name="Line 43">
              <a:extLst>
                <a:ext uri="{FF2B5EF4-FFF2-40B4-BE49-F238E27FC236}">
                  <a16:creationId xmlns:a16="http://schemas.microsoft.com/office/drawing/2014/main" id="{C00AB649-D6AA-4662-8094-5B0CA3C950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2543" y="5791200"/>
              <a:ext cx="1828800" cy="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406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7A39CE1-8854-4889-8D01-7F3D376E02CD}"/>
                </a:ext>
              </a:extLst>
            </p:cNvPr>
            <p:cNvGrpSpPr/>
            <p:nvPr/>
          </p:nvGrpSpPr>
          <p:grpSpPr>
            <a:xfrm>
              <a:off x="2438400" y="1524000"/>
              <a:ext cx="7848600" cy="4648200"/>
              <a:chOff x="2286000" y="1905000"/>
              <a:chExt cx="7848600" cy="4648200"/>
            </a:xfrm>
          </p:grpSpPr>
          <p:sp>
            <p:nvSpPr>
              <p:cNvPr id="6" name="Oval 9">
                <a:extLst>
                  <a:ext uri="{FF2B5EF4-FFF2-40B4-BE49-F238E27FC236}">
                    <a16:creationId xmlns:a16="http://schemas.microsoft.com/office/drawing/2014/main" id="{9A243C03-8548-4BC6-8D65-928AEA542C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6000" y="1905000"/>
                <a:ext cx="914400" cy="914400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r>
                  <a:rPr lang="en-US" altLang="en-US" sz="1800" dirty="0"/>
                  <a:t>X</a:t>
                </a:r>
                <a:r>
                  <a:rPr lang="en-US" altLang="en-US" sz="1800" baseline="-25000" dirty="0"/>
                  <a:t>1</a:t>
                </a:r>
                <a:endParaRPr lang="en-US" altLang="en-US" sz="1800" dirty="0"/>
              </a:p>
            </p:txBody>
          </p:sp>
          <p:sp>
            <p:nvSpPr>
              <p:cNvPr id="7" name="Rectangle 22">
                <a:extLst>
                  <a:ext uri="{FF2B5EF4-FFF2-40B4-BE49-F238E27FC236}">
                    <a16:creationId xmlns:a16="http://schemas.microsoft.com/office/drawing/2014/main" id="{A35A22D0-6E8B-48B6-9A67-2E178C3E32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72601" y="3957480"/>
                <a:ext cx="409575" cy="492443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r>
                  <a:rPr lang="en-US" altLang="en-US" sz="1800"/>
                  <a:t>  </a:t>
                </a:r>
              </a:p>
            </p:txBody>
          </p:sp>
          <p:graphicFrame>
            <p:nvGraphicFramePr>
              <p:cNvPr id="8" name="Object 26">
                <a:extLst>
                  <a:ext uri="{FF2B5EF4-FFF2-40B4-BE49-F238E27FC236}">
                    <a16:creationId xmlns:a16="http://schemas.microsoft.com/office/drawing/2014/main" id="{98EAE684-997E-4D62-B9FE-298B733CED4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448800" y="4038600"/>
              <a:ext cx="685800" cy="381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Document" r:id="rId2" imgW="5486400" imgH="291960" progId="Word.Document.8">
                      <p:embed/>
                    </p:oleObj>
                  </mc:Choice>
                  <mc:Fallback>
                    <p:oleObj name="Document" r:id="rId2" imgW="5486400" imgH="291960" progId="Word.Document.8">
                      <p:embed/>
                      <p:pic>
                        <p:nvPicPr>
                          <p:cNvPr id="8" name="Object 26">
                            <a:extLst>
                              <a:ext uri="{FF2B5EF4-FFF2-40B4-BE49-F238E27FC236}">
                                <a16:creationId xmlns:a16="http://schemas.microsoft.com/office/drawing/2014/main" id="{98EAE684-997E-4D62-B9FE-298B733CED4C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448800" y="4038600"/>
                            <a:ext cx="685800" cy="3810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54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" name="Oval 27">
                <a:extLst>
                  <a:ext uri="{FF2B5EF4-FFF2-40B4-BE49-F238E27FC236}">
                    <a16:creationId xmlns:a16="http://schemas.microsoft.com/office/drawing/2014/main" id="{DB746951-529C-4BE3-B079-7CFD538F2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6000" y="3810000"/>
                <a:ext cx="914400" cy="914400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r>
                  <a:rPr lang="en-US" altLang="en-US" sz="1800"/>
                  <a:t>X</a:t>
                </a:r>
                <a:r>
                  <a:rPr lang="en-US" altLang="en-US" sz="1800" baseline="-25000"/>
                  <a:t>2</a:t>
                </a:r>
                <a:endParaRPr lang="en-US" altLang="en-US" sz="1800"/>
              </a:p>
            </p:txBody>
          </p:sp>
          <p:sp>
            <p:nvSpPr>
              <p:cNvPr id="10" name="Oval 28">
                <a:extLst>
                  <a:ext uri="{FF2B5EF4-FFF2-40B4-BE49-F238E27FC236}">
                    <a16:creationId xmlns:a16="http://schemas.microsoft.com/office/drawing/2014/main" id="{29EA5FE3-E7D2-49E6-A8BE-99B6C50649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2200" y="5638800"/>
                <a:ext cx="914400" cy="914400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r>
                  <a:rPr lang="en-US" altLang="en-US" sz="1800"/>
                  <a:t>X</a:t>
                </a:r>
                <a:r>
                  <a:rPr lang="en-US" altLang="en-US" sz="1800" baseline="-25000"/>
                  <a:t>3</a:t>
                </a:r>
                <a:endParaRPr lang="en-US" altLang="en-US" sz="1800"/>
              </a:p>
            </p:txBody>
          </p:sp>
          <p:sp>
            <p:nvSpPr>
              <p:cNvPr id="11" name="Oval 32">
                <a:extLst>
                  <a:ext uri="{FF2B5EF4-FFF2-40B4-BE49-F238E27FC236}">
                    <a16:creationId xmlns:a16="http://schemas.microsoft.com/office/drawing/2014/main" id="{F4ED239E-BB14-4C4A-907F-1293391409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1600" y="5562600"/>
                <a:ext cx="914400" cy="914400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r>
                  <a:rPr lang="en-US" altLang="en-US" sz="1200">
                    <a:latin typeface="Symbol" panose="05050102010706020507" pitchFamily="18" charset="2"/>
                  </a:rPr>
                  <a:t>S</a:t>
                </a:r>
                <a:r>
                  <a:rPr lang="en-US" altLang="en-US" sz="1200"/>
                  <a:t>w</a:t>
                </a:r>
                <a:r>
                  <a:rPr lang="en-US" altLang="en-US" sz="1200" baseline="-25000"/>
                  <a:t>i</a:t>
                </a:r>
                <a:r>
                  <a:rPr lang="en-US" altLang="en-US" sz="1200"/>
                  <a:t>X</a:t>
                </a:r>
                <a:r>
                  <a:rPr lang="en-US" altLang="en-US" sz="1200" baseline="-25000"/>
                  <a:t>i</a:t>
                </a:r>
              </a:p>
            </p:txBody>
          </p:sp>
          <p:sp>
            <p:nvSpPr>
              <p:cNvPr id="12" name="Oval 33">
                <a:extLst>
                  <a:ext uri="{FF2B5EF4-FFF2-40B4-BE49-F238E27FC236}">
                    <a16:creationId xmlns:a16="http://schemas.microsoft.com/office/drawing/2014/main" id="{87564765-648F-4A9E-AC00-01BFA890A3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9200" y="3810000"/>
                <a:ext cx="914400" cy="914400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r>
                  <a:rPr lang="en-US" altLang="en-US" sz="1200">
                    <a:latin typeface="Symbol" panose="05050102010706020507" pitchFamily="18" charset="2"/>
                  </a:rPr>
                  <a:t>S</a:t>
                </a:r>
                <a:r>
                  <a:rPr lang="en-US" altLang="en-US" sz="1200"/>
                  <a:t>w</a:t>
                </a:r>
                <a:r>
                  <a:rPr lang="en-US" altLang="en-US" sz="1200" baseline="-25000"/>
                  <a:t>i</a:t>
                </a:r>
                <a:r>
                  <a:rPr lang="en-US" altLang="en-US" sz="1200"/>
                  <a:t>X</a:t>
                </a:r>
                <a:r>
                  <a:rPr lang="en-US" altLang="en-US" sz="1200" baseline="-25000"/>
                  <a:t>i</a:t>
                </a:r>
              </a:p>
            </p:txBody>
          </p:sp>
          <p:sp>
            <p:nvSpPr>
              <p:cNvPr id="13" name="Oval 34">
                <a:extLst>
                  <a:ext uri="{FF2B5EF4-FFF2-40B4-BE49-F238E27FC236}">
                    <a16:creationId xmlns:a16="http://schemas.microsoft.com/office/drawing/2014/main" id="{53C9DC84-A662-435C-83F8-BF054A6555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3000" y="1981200"/>
                <a:ext cx="914400" cy="914400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r>
                  <a:rPr lang="en-US" altLang="en-US" sz="1200">
                    <a:latin typeface="Symbol" panose="05050102010706020507" pitchFamily="18" charset="2"/>
                  </a:rPr>
                  <a:t>S</a:t>
                </a:r>
                <a:r>
                  <a:rPr lang="en-US" altLang="en-US" sz="1200"/>
                  <a:t>w</a:t>
                </a:r>
                <a:r>
                  <a:rPr lang="en-US" altLang="en-US" sz="1200" baseline="-25000"/>
                  <a:t>i</a:t>
                </a:r>
                <a:r>
                  <a:rPr lang="en-US" altLang="en-US" sz="1200"/>
                  <a:t>X</a:t>
                </a:r>
                <a:r>
                  <a:rPr lang="en-US" altLang="en-US" sz="1200" baseline="-25000"/>
                  <a:t>i</a:t>
                </a:r>
              </a:p>
            </p:txBody>
          </p:sp>
          <p:sp>
            <p:nvSpPr>
              <p:cNvPr id="14" name="Line 35">
                <a:extLst>
                  <a:ext uri="{FF2B5EF4-FFF2-40B4-BE49-F238E27FC236}">
                    <a16:creationId xmlns:a16="http://schemas.microsoft.com/office/drawing/2014/main" id="{4DD46B2E-669E-42F0-94BE-165E66DE6B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76600" y="2362200"/>
                <a:ext cx="1676400" cy="0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1406"/>
              </a:p>
            </p:txBody>
          </p:sp>
          <p:sp>
            <p:nvSpPr>
              <p:cNvPr id="15" name="Line 36">
                <a:extLst>
                  <a:ext uri="{FF2B5EF4-FFF2-40B4-BE49-F238E27FC236}">
                    <a16:creationId xmlns:a16="http://schemas.microsoft.com/office/drawing/2014/main" id="{1EB7288B-F31C-41E4-9C80-21971298C5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76600" y="2362200"/>
                <a:ext cx="1752600" cy="1828800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sz="1406"/>
              </a:p>
            </p:txBody>
          </p:sp>
          <p:sp>
            <p:nvSpPr>
              <p:cNvPr id="16" name="Line 37">
                <a:extLst>
                  <a:ext uri="{FF2B5EF4-FFF2-40B4-BE49-F238E27FC236}">
                    <a16:creationId xmlns:a16="http://schemas.microsoft.com/office/drawing/2014/main" id="{051FF17F-7E48-4BE6-AB02-4D8FE354F5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76600" y="2438400"/>
                <a:ext cx="1905000" cy="3581400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sz="1406"/>
              </a:p>
            </p:txBody>
          </p:sp>
          <p:sp>
            <p:nvSpPr>
              <p:cNvPr id="17" name="Line 38">
                <a:extLst>
                  <a:ext uri="{FF2B5EF4-FFF2-40B4-BE49-F238E27FC236}">
                    <a16:creationId xmlns:a16="http://schemas.microsoft.com/office/drawing/2014/main" id="{4B204BE8-3B51-41C7-AED8-61D819E61B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00400" y="2438400"/>
                <a:ext cx="1676400" cy="1828800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sz="1406"/>
              </a:p>
            </p:txBody>
          </p:sp>
          <p:sp>
            <p:nvSpPr>
              <p:cNvPr id="18" name="Line 39">
                <a:extLst>
                  <a:ext uri="{FF2B5EF4-FFF2-40B4-BE49-F238E27FC236}">
                    <a16:creationId xmlns:a16="http://schemas.microsoft.com/office/drawing/2014/main" id="{3F01138D-2A04-4253-85B0-E3AD2790E8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00400" y="4267200"/>
                <a:ext cx="1905000" cy="76200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sz="1406"/>
              </a:p>
            </p:txBody>
          </p:sp>
          <p:sp>
            <p:nvSpPr>
              <p:cNvPr id="19" name="Line 40">
                <a:extLst>
                  <a:ext uri="{FF2B5EF4-FFF2-40B4-BE49-F238E27FC236}">
                    <a16:creationId xmlns:a16="http://schemas.microsoft.com/office/drawing/2014/main" id="{54E30C98-BFEB-4C12-99FC-9AD9BB376D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00400" y="4419600"/>
                <a:ext cx="2057400" cy="1676400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sz="1406"/>
              </a:p>
            </p:txBody>
          </p:sp>
          <p:sp>
            <p:nvSpPr>
              <p:cNvPr id="20" name="Line 41">
                <a:extLst>
                  <a:ext uri="{FF2B5EF4-FFF2-40B4-BE49-F238E27FC236}">
                    <a16:creationId xmlns:a16="http://schemas.microsoft.com/office/drawing/2014/main" id="{922AFF7C-FB62-4F58-B217-DEF8244D7B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76600" y="2514600"/>
                <a:ext cx="1676400" cy="3505200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sz="1406"/>
              </a:p>
            </p:txBody>
          </p:sp>
          <p:sp>
            <p:nvSpPr>
              <p:cNvPr id="21" name="Line 42">
                <a:extLst>
                  <a:ext uri="{FF2B5EF4-FFF2-40B4-BE49-F238E27FC236}">
                    <a16:creationId xmlns:a16="http://schemas.microsoft.com/office/drawing/2014/main" id="{DC6D17CD-1B13-479F-826B-05EC525132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76600" y="4267200"/>
                <a:ext cx="1752600" cy="1828800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sz="1406"/>
              </a:p>
            </p:txBody>
          </p:sp>
          <p:sp>
            <p:nvSpPr>
              <p:cNvPr id="22" name="Line 44">
                <a:extLst>
                  <a:ext uri="{FF2B5EF4-FFF2-40B4-BE49-F238E27FC236}">
                    <a16:creationId xmlns:a16="http://schemas.microsoft.com/office/drawing/2014/main" id="{5AC299FB-76D3-418C-8876-7E305CD9C0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67400" y="2362200"/>
                <a:ext cx="3505200" cy="18288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sz="1406"/>
              </a:p>
            </p:txBody>
          </p:sp>
          <p:sp>
            <p:nvSpPr>
              <p:cNvPr id="23" name="Line 45">
                <a:extLst>
                  <a:ext uri="{FF2B5EF4-FFF2-40B4-BE49-F238E27FC236}">
                    <a16:creationId xmlns:a16="http://schemas.microsoft.com/office/drawing/2014/main" id="{80AC65F7-F0B1-439C-A787-E52064C20F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43600" y="4191000"/>
                <a:ext cx="34290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sz="1406"/>
              </a:p>
            </p:txBody>
          </p:sp>
          <p:sp>
            <p:nvSpPr>
              <p:cNvPr id="24" name="Line 46">
                <a:extLst>
                  <a:ext uri="{FF2B5EF4-FFF2-40B4-BE49-F238E27FC236}">
                    <a16:creationId xmlns:a16="http://schemas.microsoft.com/office/drawing/2014/main" id="{AD60F211-04C1-410A-A703-A021DBA515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96000" y="4267200"/>
                <a:ext cx="3200400" cy="18288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sz="1406"/>
              </a:p>
            </p:txBody>
          </p:sp>
        </p:grpSp>
      </p:grp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9D716CD6-DAD4-49A3-A1B4-279D65AF3CC1}"/>
              </a:ext>
            </a:extLst>
          </p:cNvPr>
          <p:cNvSpPr/>
          <p:nvPr/>
        </p:nvSpPr>
        <p:spPr>
          <a:xfrm>
            <a:off x="2094139" y="1428753"/>
            <a:ext cx="4155622" cy="2914648"/>
          </a:xfrm>
          <a:prstGeom prst="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6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FF1CA3-A228-4D36-834A-B0BE1DBE0F6E}"/>
              </a:ext>
            </a:extLst>
          </p:cNvPr>
          <p:cNvSpPr txBox="1"/>
          <p:nvPr/>
        </p:nvSpPr>
        <p:spPr>
          <a:xfrm>
            <a:off x="6686550" y="3732252"/>
            <a:ext cx="214312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Reference:  https://becominghuman.ai/basics-of-neural-network-bef2ba97d2cf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7BBF47-D566-4926-B59A-37968B944F43}"/>
              </a:ext>
            </a:extLst>
          </p:cNvPr>
          <p:cNvSpPr txBox="1"/>
          <p:nvPr/>
        </p:nvSpPr>
        <p:spPr>
          <a:xfrm>
            <a:off x="8311896" y="514350"/>
            <a:ext cx="228600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6" dirty="0"/>
              <a:t>^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BBE1D8A-A4D3-4182-ABE2-AED90482C1AE}"/>
              </a:ext>
            </a:extLst>
          </p:cNvPr>
          <p:cNvSpPr/>
          <p:nvPr/>
        </p:nvSpPr>
        <p:spPr>
          <a:xfrm>
            <a:off x="6872990" y="-12934"/>
            <a:ext cx="2271011" cy="374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What it is/how it works</a:t>
            </a:r>
          </a:p>
        </p:txBody>
      </p:sp>
    </p:spTree>
    <p:extLst>
      <p:ext uri="{BB962C8B-B14F-4D97-AF65-F5344CB8AC3E}">
        <p14:creationId xmlns:p14="http://schemas.microsoft.com/office/powerpoint/2010/main" val="392027397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614A2-59C2-4557-A2B5-905A3D7C1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292929"/>
                </a:solidFill>
                <a:latin typeface="charter"/>
              </a:rPr>
              <a:t>Neural Net:  </a:t>
            </a:r>
            <a:r>
              <a:rPr lang="en-US" sz="3300" dirty="0">
                <a:solidFill>
                  <a:srgbClr val="292929"/>
                </a:solidFill>
                <a:latin typeface="charter"/>
              </a:rPr>
              <a:t>Backward </a:t>
            </a:r>
            <a:r>
              <a:rPr lang="en-US" dirty="0">
                <a:solidFill>
                  <a:srgbClr val="292929"/>
                </a:solidFill>
                <a:latin typeface="charter"/>
              </a:rPr>
              <a:t>P</a:t>
            </a:r>
            <a:r>
              <a:rPr lang="en-US" sz="3300" dirty="0">
                <a:solidFill>
                  <a:srgbClr val="292929"/>
                </a:solidFill>
                <a:latin typeface="charter"/>
              </a:rPr>
              <a:t>ropagation </a:t>
            </a:r>
            <a:br>
              <a:rPr lang="en-US" sz="3300" dirty="0">
                <a:solidFill>
                  <a:srgbClr val="292929"/>
                </a:solidFill>
                <a:latin typeface="charter"/>
              </a:rPr>
            </a:br>
            <a:r>
              <a:rPr lang="en-US" sz="1800" i="1" dirty="0">
                <a:solidFill>
                  <a:srgbClr val="292929"/>
                </a:solidFill>
                <a:latin typeface="charter"/>
              </a:rPr>
              <a:t>Recognize the extent of the error, to allow adjustment of the weights</a:t>
            </a:r>
            <a:br>
              <a:rPr lang="en-US" sz="1800" i="1" dirty="0">
                <a:solidFill>
                  <a:srgbClr val="292929"/>
                </a:solidFill>
                <a:latin typeface="charter"/>
              </a:rPr>
            </a:br>
            <a:endParaRPr lang="en-US" sz="1800" i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7A5324A-6FB7-4916-8C98-E9D096F316E4}"/>
              </a:ext>
            </a:extLst>
          </p:cNvPr>
          <p:cNvGrpSpPr/>
          <p:nvPr/>
        </p:nvGrpSpPr>
        <p:grpSpPr>
          <a:xfrm>
            <a:off x="1943100" y="1143000"/>
            <a:ext cx="5886450" cy="3486150"/>
            <a:chOff x="2438400" y="1524000"/>
            <a:chExt cx="7848600" cy="4648200"/>
          </a:xfrm>
        </p:grpSpPr>
        <p:sp>
          <p:nvSpPr>
            <p:cNvPr id="4" name="Line 43">
              <a:extLst>
                <a:ext uri="{FF2B5EF4-FFF2-40B4-BE49-F238E27FC236}">
                  <a16:creationId xmlns:a16="http://schemas.microsoft.com/office/drawing/2014/main" id="{C00AB649-D6AA-4662-8094-5B0CA3C950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2543" y="5791200"/>
              <a:ext cx="1828800" cy="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406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7A39CE1-8854-4889-8D01-7F3D376E02CD}"/>
                </a:ext>
              </a:extLst>
            </p:cNvPr>
            <p:cNvGrpSpPr/>
            <p:nvPr/>
          </p:nvGrpSpPr>
          <p:grpSpPr>
            <a:xfrm>
              <a:off x="2438400" y="1524000"/>
              <a:ext cx="7848600" cy="4648200"/>
              <a:chOff x="2286000" y="1905000"/>
              <a:chExt cx="7848600" cy="4648200"/>
            </a:xfrm>
          </p:grpSpPr>
          <p:sp>
            <p:nvSpPr>
              <p:cNvPr id="6" name="Oval 9">
                <a:extLst>
                  <a:ext uri="{FF2B5EF4-FFF2-40B4-BE49-F238E27FC236}">
                    <a16:creationId xmlns:a16="http://schemas.microsoft.com/office/drawing/2014/main" id="{9A243C03-8548-4BC6-8D65-928AEA542C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6000" y="1905000"/>
                <a:ext cx="914400" cy="914400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r>
                  <a:rPr lang="en-US" altLang="en-US" sz="1800" dirty="0"/>
                  <a:t>X</a:t>
                </a:r>
                <a:r>
                  <a:rPr lang="en-US" altLang="en-US" sz="1800" baseline="-25000" dirty="0"/>
                  <a:t>1</a:t>
                </a:r>
                <a:endParaRPr lang="en-US" altLang="en-US" sz="1800" dirty="0"/>
              </a:p>
            </p:txBody>
          </p:sp>
          <p:sp>
            <p:nvSpPr>
              <p:cNvPr id="7" name="Rectangle 22">
                <a:extLst>
                  <a:ext uri="{FF2B5EF4-FFF2-40B4-BE49-F238E27FC236}">
                    <a16:creationId xmlns:a16="http://schemas.microsoft.com/office/drawing/2014/main" id="{A35A22D0-6E8B-48B6-9A67-2E178C3E32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72601" y="3957480"/>
                <a:ext cx="409575" cy="492443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r>
                  <a:rPr lang="en-US" altLang="en-US" sz="1800"/>
                  <a:t>  </a:t>
                </a:r>
              </a:p>
            </p:txBody>
          </p:sp>
          <p:graphicFrame>
            <p:nvGraphicFramePr>
              <p:cNvPr id="8" name="Object 26">
                <a:extLst>
                  <a:ext uri="{FF2B5EF4-FFF2-40B4-BE49-F238E27FC236}">
                    <a16:creationId xmlns:a16="http://schemas.microsoft.com/office/drawing/2014/main" id="{98EAE684-997E-4D62-B9FE-298B733CED4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448800" y="4038600"/>
              <a:ext cx="685800" cy="381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Document" r:id="rId2" imgW="5486400" imgH="291960" progId="Word.Document.8">
                      <p:embed/>
                    </p:oleObj>
                  </mc:Choice>
                  <mc:Fallback>
                    <p:oleObj name="Document" r:id="rId2" imgW="5486400" imgH="291960" progId="Word.Document.8">
                      <p:embed/>
                      <p:pic>
                        <p:nvPicPr>
                          <p:cNvPr id="8" name="Object 26">
                            <a:extLst>
                              <a:ext uri="{FF2B5EF4-FFF2-40B4-BE49-F238E27FC236}">
                                <a16:creationId xmlns:a16="http://schemas.microsoft.com/office/drawing/2014/main" id="{98EAE684-997E-4D62-B9FE-298B733CED4C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448800" y="4038600"/>
                            <a:ext cx="685800" cy="3810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54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" name="Oval 27">
                <a:extLst>
                  <a:ext uri="{FF2B5EF4-FFF2-40B4-BE49-F238E27FC236}">
                    <a16:creationId xmlns:a16="http://schemas.microsoft.com/office/drawing/2014/main" id="{DB746951-529C-4BE3-B079-7CFD538F2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6000" y="3810000"/>
                <a:ext cx="914400" cy="914400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r>
                  <a:rPr lang="en-US" altLang="en-US" sz="1800"/>
                  <a:t>X</a:t>
                </a:r>
                <a:r>
                  <a:rPr lang="en-US" altLang="en-US" sz="1800" baseline="-25000"/>
                  <a:t>2</a:t>
                </a:r>
                <a:endParaRPr lang="en-US" altLang="en-US" sz="1800"/>
              </a:p>
            </p:txBody>
          </p:sp>
          <p:sp>
            <p:nvSpPr>
              <p:cNvPr id="10" name="Oval 28">
                <a:extLst>
                  <a:ext uri="{FF2B5EF4-FFF2-40B4-BE49-F238E27FC236}">
                    <a16:creationId xmlns:a16="http://schemas.microsoft.com/office/drawing/2014/main" id="{29EA5FE3-E7D2-49E6-A8BE-99B6C50649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2200" y="5638800"/>
                <a:ext cx="914400" cy="914400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r>
                  <a:rPr lang="en-US" altLang="en-US" sz="1800"/>
                  <a:t>X</a:t>
                </a:r>
                <a:r>
                  <a:rPr lang="en-US" altLang="en-US" sz="1800" baseline="-25000"/>
                  <a:t>3</a:t>
                </a:r>
                <a:endParaRPr lang="en-US" altLang="en-US" sz="1800"/>
              </a:p>
            </p:txBody>
          </p:sp>
          <p:sp>
            <p:nvSpPr>
              <p:cNvPr id="11" name="Oval 32">
                <a:extLst>
                  <a:ext uri="{FF2B5EF4-FFF2-40B4-BE49-F238E27FC236}">
                    <a16:creationId xmlns:a16="http://schemas.microsoft.com/office/drawing/2014/main" id="{F4ED239E-BB14-4C4A-907F-1293391409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1600" y="5562600"/>
                <a:ext cx="914400" cy="914400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r>
                  <a:rPr lang="en-US" altLang="en-US" sz="1200">
                    <a:latin typeface="Symbol" panose="05050102010706020507" pitchFamily="18" charset="2"/>
                  </a:rPr>
                  <a:t>S</a:t>
                </a:r>
                <a:r>
                  <a:rPr lang="en-US" altLang="en-US" sz="1200"/>
                  <a:t>w</a:t>
                </a:r>
                <a:r>
                  <a:rPr lang="en-US" altLang="en-US" sz="1200" baseline="-25000"/>
                  <a:t>i</a:t>
                </a:r>
                <a:r>
                  <a:rPr lang="en-US" altLang="en-US" sz="1200"/>
                  <a:t>X</a:t>
                </a:r>
                <a:r>
                  <a:rPr lang="en-US" altLang="en-US" sz="1200" baseline="-25000"/>
                  <a:t>i</a:t>
                </a:r>
              </a:p>
            </p:txBody>
          </p:sp>
          <p:sp>
            <p:nvSpPr>
              <p:cNvPr id="12" name="Oval 33">
                <a:extLst>
                  <a:ext uri="{FF2B5EF4-FFF2-40B4-BE49-F238E27FC236}">
                    <a16:creationId xmlns:a16="http://schemas.microsoft.com/office/drawing/2014/main" id="{87564765-648F-4A9E-AC00-01BFA890A3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9200" y="3810000"/>
                <a:ext cx="914400" cy="914400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r>
                  <a:rPr lang="en-US" altLang="en-US" sz="1200">
                    <a:latin typeface="Symbol" panose="05050102010706020507" pitchFamily="18" charset="2"/>
                  </a:rPr>
                  <a:t>S</a:t>
                </a:r>
                <a:r>
                  <a:rPr lang="en-US" altLang="en-US" sz="1200"/>
                  <a:t>w</a:t>
                </a:r>
                <a:r>
                  <a:rPr lang="en-US" altLang="en-US" sz="1200" baseline="-25000"/>
                  <a:t>i</a:t>
                </a:r>
                <a:r>
                  <a:rPr lang="en-US" altLang="en-US" sz="1200"/>
                  <a:t>X</a:t>
                </a:r>
                <a:r>
                  <a:rPr lang="en-US" altLang="en-US" sz="1200" baseline="-25000"/>
                  <a:t>i</a:t>
                </a:r>
              </a:p>
            </p:txBody>
          </p:sp>
          <p:sp>
            <p:nvSpPr>
              <p:cNvPr id="13" name="Oval 34">
                <a:extLst>
                  <a:ext uri="{FF2B5EF4-FFF2-40B4-BE49-F238E27FC236}">
                    <a16:creationId xmlns:a16="http://schemas.microsoft.com/office/drawing/2014/main" id="{53C9DC84-A662-435C-83F8-BF054A6555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3000" y="1981200"/>
                <a:ext cx="914400" cy="914400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r>
                  <a:rPr lang="en-US" altLang="en-US" sz="1200">
                    <a:latin typeface="Symbol" panose="05050102010706020507" pitchFamily="18" charset="2"/>
                  </a:rPr>
                  <a:t>S</a:t>
                </a:r>
                <a:r>
                  <a:rPr lang="en-US" altLang="en-US" sz="1200"/>
                  <a:t>w</a:t>
                </a:r>
                <a:r>
                  <a:rPr lang="en-US" altLang="en-US" sz="1200" baseline="-25000"/>
                  <a:t>i</a:t>
                </a:r>
                <a:r>
                  <a:rPr lang="en-US" altLang="en-US" sz="1200"/>
                  <a:t>X</a:t>
                </a:r>
                <a:r>
                  <a:rPr lang="en-US" altLang="en-US" sz="1200" baseline="-25000"/>
                  <a:t>i</a:t>
                </a:r>
              </a:p>
            </p:txBody>
          </p:sp>
          <p:sp>
            <p:nvSpPr>
              <p:cNvPr id="14" name="Line 35">
                <a:extLst>
                  <a:ext uri="{FF2B5EF4-FFF2-40B4-BE49-F238E27FC236}">
                    <a16:creationId xmlns:a16="http://schemas.microsoft.com/office/drawing/2014/main" id="{4DD46B2E-669E-42F0-94BE-165E66DE6B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76600" y="2362200"/>
                <a:ext cx="1676400" cy="0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1406"/>
              </a:p>
            </p:txBody>
          </p:sp>
          <p:sp>
            <p:nvSpPr>
              <p:cNvPr id="15" name="Line 36">
                <a:extLst>
                  <a:ext uri="{FF2B5EF4-FFF2-40B4-BE49-F238E27FC236}">
                    <a16:creationId xmlns:a16="http://schemas.microsoft.com/office/drawing/2014/main" id="{1EB7288B-F31C-41E4-9C80-21971298C5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76600" y="2362200"/>
                <a:ext cx="1752600" cy="1828800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sz="1406"/>
              </a:p>
            </p:txBody>
          </p:sp>
          <p:sp>
            <p:nvSpPr>
              <p:cNvPr id="16" name="Line 37">
                <a:extLst>
                  <a:ext uri="{FF2B5EF4-FFF2-40B4-BE49-F238E27FC236}">
                    <a16:creationId xmlns:a16="http://schemas.microsoft.com/office/drawing/2014/main" id="{051FF17F-7E48-4BE6-AB02-4D8FE354F5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76600" y="2438400"/>
                <a:ext cx="1905000" cy="3581400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sz="1406"/>
              </a:p>
            </p:txBody>
          </p:sp>
          <p:sp>
            <p:nvSpPr>
              <p:cNvPr id="17" name="Line 38">
                <a:extLst>
                  <a:ext uri="{FF2B5EF4-FFF2-40B4-BE49-F238E27FC236}">
                    <a16:creationId xmlns:a16="http://schemas.microsoft.com/office/drawing/2014/main" id="{4B204BE8-3B51-41C7-AED8-61D819E61B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00400" y="2438400"/>
                <a:ext cx="1676400" cy="1828800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sz="1406"/>
              </a:p>
            </p:txBody>
          </p:sp>
          <p:sp>
            <p:nvSpPr>
              <p:cNvPr id="18" name="Line 39">
                <a:extLst>
                  <a:ext uri="{FF2B5EF4-FFF2-40B4-BE49-F238E27FC236}">
                    <a16:creationId xmlns:a16="http://schemas.microsoft.com/office/drawing/2014/main" id="{3F01138D-2A04-4253-85B0-E3AD2790E8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00400" y="4267200"/>
                <a:ext cx="1905000" cy="76200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sz="1406"/>
              </a:p>
            </p:txBody>
          </p:sp>
          <p:sp>
            <p:nvSpPr>
              <p:cNvPr id="19" name="Line 40">
                <a:extLst>
                  <a:ext uri="{FF2B5EF4-FFF2-40B4-BE49-F238E27FC236}">
                    <a16:creationId xmlns:a16="http://schemas.microsoft.com/office/drawing/2014/main" id="{54E30C98-BFEB-4C12-99FC-9AD9BB376D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00400" y="4419600"/>
                <a:ext cx="2057400" cy="1676400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sz="1406"/>
              </a:p>
            </p:txBody>
          </p:sp>
          <p:sp>
            <p:nvSpPr>
              <p:cNvPr id="20" name="Line 41">
                <a:extLst>
                  <a:ext uri="{FF2B5EF4-FFF2-40B4-BE49-F238E27FC236}">
                    <a16:creationId xmlns:a16="http://schemas.microsoft.com/office/drawing/2014/main" id="{922AFF7C-FB62-4F58-B217-DEF8244D7B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76600" y="2514600"/>
                <a:ext cx="1676400" cy="3505200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sz="1406"/>
              </a:p>
            </p:txBody>
          </p:sp>
          <p:sp>
            <p:nvSpPr>
              <p:cNvPr id="21" name="Line 42">
                <a:extLst>
                  <a:ext uri="{FF2B5EF4-FFF2-40B4-BE49-F238E27FC236}">
                    <a16:creationId xmlns:a16="http://schemas.microsoft.com/office/drawing/2014/main" id="{DC6D17CD-1B13-479F-826B-05EC525132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76600" y="4267200"/>
                <a:ext cx="1752600" cy="1828800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sz="1406"/>
              </a:p>
            </p:txBody>
          </p:sp>
          <p:sp>
            <p:nvSpPr>
              <p:cNvPr id="22" name="Line 44">
                <a:extLst>
                  <a:ext uri="{FF2B5EF4-FFF2-40B4-BE49-F238E27FC236}">
                    <a16:creationId xmlns:a16="http://schemas.microsoft.com/office/drawing/2014/main" id="{5AC299FB-76D3-418C-8876-7E305CD9C0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67400" y="2362200"/>
                <a:ext cx="3505200" cy="18288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sz="1406"/>
              </a:p>
            </p:txBody>
          </p:sp>
          <p:sp>
            <p:nvSpPr>
              <p:cNvPr id="23" name="Line 45">
                <a:extLst>
                  <a:ext uri="{FF2B5EF4-FFF2-40B4-BE49-F238E27FC236}">
                    <a16:creationId xmlns:a16="http://schemas.microsoft.com/office/drawing/2014/main" id="{80AC65F7-F0B1-439C-A787-E52064C20F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43600" y="4191000"/>
                <a:ext cx="34290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sz="1406"/>
              </a:p>
            </p:txBody>
          </p:sp>
          <p:sp>
            <p:nvSpPr>
              <p:cNvPr id="24" name="Line 46">
                <a:extLst>
                  <a:ext uri="{FF2B5EF4-FFF2-40B4-BE49-F238E27FC236}">
                    <a16:creationId xmlns:a16="http://schemas.microsoft.com/office/drawing/2014/main" id="{AD60F211-04C1-410A-A703-A021DBA515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96000" y="4267200"/>
                <a:ext cx="3200400" cy="18288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sz="1406"/>
              </a:p>
            </p:txBody>
          </p:sp>
        </p:grpSp>
      </p:grp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9D716CD6-DAD4-49A3-A1B4-279D65AF3CC1}"/>
              </a:ext>
            </a:extLst>
          </p:cNvPr>
          <p:cNvSpPr/>
          <p:nvPr/>
        </p:nvSpPr>
        <p:spPr>
          <a:xfrm rot="10800000">
            <a:off x="2686050" y="1428439"/>
            <a:ext cx="4155622" cy="2914648"/>
          </a:xfrm>
          <a:prstGeom prst="rightArrow">
            <a:avLst/>
          </a:prstGeom>
          <a:gradFill>
            <a:gsLst>
              <a:gs pos="0">
                <a:schemeClr val="accent5">
                  <a:tint val="50000"/>
                  <a:satMod val="300000"/>
                  <a:alpha val="0"/>
                </a:schemeClr>
              </a:gs>
              <a:gs pos="0">
                <a:schemeClr val="accent5">
                  <a:tint val="37000"/>
                  <a:satMod val="300000"/>
                  <a:alpha val="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6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FF1CA3-A228-4D36-834A-B0BE1DBE0F6E}"/>
              </a:ext>
            </a:extLst>
          </p:cNvPr>
          <p:cNvSpPr txBox="1"/>
          <p:nvPr/>
        </p:nvSpPr>
        <p:spPr>
          <a:xfrm>
            <a:off x="6686550" y="3732252"/>
            <a:ext cx="214312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Reference:  https://becominghuman.ai/basics-of-neural-network-bef2ba97d2cf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E3059F1-05E1-4809-BCEB-6DAC7FC85B53}"/>
              </a:ext>
            </a:extLst>
          </p:cNvPr>
          <p:cNvSpPr/>
          <p:nvPr/>
        </p:nvSpPr>
        <p:spPr>
          <a:xfrm>
            <a:off x="6872990" y="-12934"/>
            <a:ext cx="2271011" cy="374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What it is/how it works</a:t>
            </a:r>
          </a:p>
        </p:txBody>
      </p:sp>
    </p:spTree>
    <p:extLst>
      <p:ext uri="{BB962C8B-B14F-4D97-AF65-F5344CB8AC3E}">
        <p14:creationId xmlns:p14="http://schemas.microsoft.com/office/powerpoint/2010/main" val="248160164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B2D60-C9A8-41C6-A40D-06F299AC2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Net:  Nuts and Bolts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1D505-746A-442F-9D99-90405307B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1"/>
            <a:ext cx="8229600" cy="3394472"/>
          </a:xfrm>
        </p:spPr>
        <p:txBody>
          <a:bodyPr/>
          <a:lstStyle/>
          <a:p>
            <a:r>
              <a:rPr lang="en-US" sz="2100" dirty="0">
                <a:solidFill>
                  <a:srgbClr val="292929"/>
                </a:solidFill>
                <a:latin typeface="charter"/>
              </a:rPr>
              <a:t>Partial derivatives essentially tell you how changing the error can be attributed to the weights </a:t>
            </a:r>
          </a:p>
          <a:p>
            <a:r>
              <a:rPr lang="en-US" sz="2100" dirty="0">
                <a:solidFill>
                  <a:srgbClr val="292929"/>
                </a:solidFill>
                <a:latin typeface="charter"/>
              </a:rPr>
              <a:t>Cost function—like linear regression’s minimizing the sum of squared errors—is how those errors should be interpreted for optimization</a:t>
            </a:r>
          </a:p>
          <a:p>
            <a:r>
              <a:rPr lang="en-US" sz="2100" dirty="0">
                <a:solidFill>
                  <a:srgbClr val="292929"/>
                </a:solidFill>
                <a:latin typeface="charter"/>
              </a:rPr>
              <a:t>Learning rate is how big an adjustment you allow when a weight changes</a:t>
            </a:r>
          </a:p>
          <a:p>
            <a:r>
              <a:rPr lang="en-US" sz="2100" dirty="0">
                <a:solidFill>
                  <a:srgbClr val="292929"/>
                </a:solidFill>
                <a:latin typeface="charter"/>
              </a:rPr>
              <a:t>Activation function is how you process output that would otherwise be linear (e.g., to separate classification tasks)</a:t>
            </a:r>
          </a:p>
          <a:p>
            <a:pPr lvl="1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592631-3ED2-4AB5-8648-C890245FAF6E}"/>
              </a:ext>
            </a:extLst>
          </p:cNvPr>
          <p:cNvSpPr txBox="1"/>
          <p:nvPr/>
        </p:nvSpPr>
        <p:spPr>
          <a:xfrm>
            <a:off x="2171700" y="3886200"/>
            <a:ext cx="6457950" cy="308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6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Reference:  https://becominghuman.ai/basics-of-neural-network-bef2ba97d2cf</a:t>
            </a:r>
          </a:p>
        </p:txBody>
      </p:sp>
    </p:spTree>
    <p:extLst>
      <p:ext uri="{BB962C8B-B14F-4D97-AF65-F5344CB8AC3E}">
        <p14:creationId xmlns:p14="http://schemas.microsoft.com/office/powerpoint/2010/main" val="217919291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9" name="Line 39">
            <a:extLst>
              <a:ext uri="{FF2B5EF4-FFF2-40B4-BE49-F238E27FC236}">
                <a16:creationId xmlns:a16="http://schemas.microsoft.com/office/drawing/2014/main" id="{69EFEC66-29C5-4C97-8F09-B91DB43143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00300" y="3200400"/>
            <a:ext cx="1428750" cy="5715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406"/>
          </a:p>
        </p:txBody>
      </p:sp>
      <p:sp>
        <p:nvSpPr>
          <p:cNvPr id="20521" name="Line 41">
            <a:extLst>
              <a:ext uri="{FF2B5EF4-FFF2-40B4-BE49-F238E27FC236}">
                <a16:creationId xmlns:a16="http://schemas.microsoft.com/office/drawing/2014/main" id="{164B932F-C343-496C-8E72-EE8C126F36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57450" y="1885950"/>
            <a:ext cx="1257300" cy="26289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406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AB1828-8226-47A1-9F25-9A1E13C1E758}"/>
              </a:ext>
            </a:extLst>
          </p:cNvPr>
          <p:cNvGrpSpPr/>
          <p:nvPr/>
        </p:nvGrpSpPr>
        <p:grpSpPr>
          <a:xfrm>
            <a:off x="1714500" y="1224002"/>
            <a:ext cx="5886450" cy="3486150"/>
            <a:chOff x="1714500" y="1428750"/>
            <a:chExt cx="5886450" cy="3486150"/>
          </a:xfrm>
        </p:grpSpPr>
        <p:sp>
          <p:nvSpPr>
            <p:cNvPr id="20489" name="Oval 9">
              <a:extLst>
                <a:ext uri="{FF2B5EF4-FFF2-40B4-BE49-F238E27FC236}">
                  <a16:creationId xmlns:a16="http://schemas.microsoft.com/office/drawing/2014/main" id="{623DFB13-9FF9-4F61-8684-C1969EB901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4500" y="1428750"/>
              <a:ext cx="685800" cy="68580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en-US" altLang="en-US" sz="1800"/>
                <a:t>X</a:t>
              </a:r>
              <a:r>
                <a:rPr lang="en-US" altLang="en-US" sz="1800" baseline="-25000"/>
                <a:t>1</a:t>
              </a:r>
              <a:endParaRPr lang="en-US" altLang="en-US" sz="1800"/>
            </a:p>
          </p:txBody>
        </p:sp>
        <p:sp>
          <p:nvSpPr>
            <p:cNvPr id="20502" name="Rectangle 22">
              <a:extLst>
                <a:ext uri="{FF2B5EF4-FFF2-40B4-BE49-F238E27FC236}">
                  <a16:creationId xmlns:a16="http://schemas.microsoft.com/office/drawing/2014/main" id="{5AFA83F7-DAF8-4BEF-8F57-6C326A40DD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9451" y="2968110"/>
              <a:ext cx="307181" cy="369332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r>
                <a:rPr lang="en-US" altLang="en-US" sz="1800"/>
                <a:t>  </a:t>
              </a:r>
            </a:p>
          </p:txBody>
        </p:sp>
        <p:graphicFrame>
          <p:nvGraphicFramePr>
            <p:cNvPr id="20506" name="Object 26">
              <a:extLst>
                <a:ext uri="{FF2B5EF4-FFF2-40B4-BE49-F238E27FC236}">
                  <a16:creationId xmlns:a16="http://schemas.microsoft.com/office/drawing/2014/main" id="{D8ED53C9-ADDE-46E6-9555-ABFD9A335DF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086600" y="3028950"/>
            <a:ext cx="514350" cy="285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ocument" r:id="rId3" imgW="5486400" imgH="291960" progId="Word.Document.8">
                    <p:embed/>
                  </p:oleObj>
                </mc:Choice>
                <mc:Fallback>
                  <p:oleObj name="Document" r:id="rId3" imgW="5486400" imgH="291960" progId="Word.Document.8">
                    <p:embed/>
                    <p:pic>
                      <p:nvPicPr>
                        <p:cNvPr id="20506" name="Object 26">
                          <a:extLst>
                            <a:ext uri="{FF2B5EF4-FFF2-40B4-BE49-F238E27FC236}">
                              <a16:creationId xmlns:a16="http://schemas.microsoft.com/office/drawing/2014/main" id="{D8ED53C9-ADDE-46E6-9555-ABFD9A335DF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86600" y="3028950"/>
                          <a:ext cx="514350" cy="2857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54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507" name="Oval 27">
              <a:extLst>
                <a:ext uri="{FF2B5EF4-FFF2-40B4-BE49-F238E27FC236}">
                  <a16:creationId xmlns:a16="http://schemas.microsoft.com/office/drawing/2014/main" id="{3B7BFDAA-EDC8-414F-9F3E-2E58C1CAA8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4500" y="2857500"/>
              <a:ext cx="685800" cy="68580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en-US" altLang="en-US" sz="1800"/>
                <a:t>X</a:t>
              </a:r>
              <a:r>
                <a:rPr lang="en-US" altLang="en-US" sz="1800" baseline="-25000"/>
                <a:t>2</a:t>
              </a:r>
              <a:endParaRPr lang="en-US" altLang="en-US" sz="1800"/>
            </a:p>
          </p:txBody>
        </p:sp>
        <p:sp>
          <p:nvSpPr>
            <p:cNvPr id="20508" name="Oval 28">
              <a:extLst>
                <a:ext uri="{FF2B5EF4-FFF2-40B4-BE49-F238E27FC236}">
                  <a16:creationId xmlns:a16="http://schemas.microsoft.com/office/drawing/2014/main" id="{8E76A358-5976-43AE-B7AC-438F79E69A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1650" y="4229100"/>
              <a:ext cx="685800" cy="68580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en-US" altLang="en-US" sz="1800"/>
                <a:t>X</a:t>
              </a:r>
              <a:r>
                <a:rPr lang="en-US" altLang="en-US" sz="1800" baseline="-25000"/>
                <a:t>3</a:t>
              </a:r>
              <a:endParaRPr lang="en-US" altLang="en-US" sz="1800"/>
            </a:p>
          </p:txBody>
        </p:sp>
        <p:sp>
          <p:nvSpPr>
            <p:cNvPr id="20512" name="Oval 32">
              <a:extLst>
                <a:ext uri="{FF2B5EF4-FFF2-40B4-BE49-F238E27FC236}">
                  <a16:creationId xmlns:a16="http://schemas.microsoft.com/office/drawing/2014/main" id="{F69390DB-88D8-4694-B5FE-B0E6159C1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6200" y="4171950"/>
              <a:ext cx="685800" cy="68580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en-US" altLang="en-US" sz="1200">
                  <a:latin typeface="Symbol" panose="05050102010706020507" pitchFamily="18" charset="2"/>
                </a:rPr>
                <a:t>S</a:t>
              </a:r>
              <a:r>
                <a:rPr lang="en-US" altLang="en-US" sz="1200"/>
                <a:t>w</a:t>
              </a:r>
              <a:r>
                <a:rPr lang="en-US" altLang="en-US" sz="1200" baseline="-25000"/>
                <a:t>i</a:t>
              </a:r>
              <a:r>
                <a:rPr lang="en-US" altLang="en-US" sz="1200"/>
                <a:t>X</a:t>
              </a:r>
              <a:r>
                <a:rPr lang="en-US" altLang="en-US" sz="1200" baseline="-25000"/>
                <a:t>i</a:t>
              </a:r>
            </a:p>
          </p:txBody>
        </p:sp>
        <p:sp>
          <p:nvSpPr>
            <p:cNvPr id="20513" name="Oval 33">
              <a:extLst>
                <a:ext uri="{FF2B5EF4-FFF2-40B4-BE49-F238E27FC236}">
                  <a16:creationId xmlns:a16="http://schemas.microsoft.com/office/drawing/2014/main" id="{F449C7B6-97ED-4697-9C77-F5D830A9FD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2857500"/>
              <a:ext cx="685800" cy="68580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en-US" altLang="en-US" sz="1200">
                  <a:latin typeface="Symbol" panose="05050102010706020507" pitchFamily="18" charset="2"/>
                </a:rPr>
                <a:t>S</a:t>
              </a:r>
              <a:r>
                <a:rPr lang="en-US" altLang="en-US" sz="1200"/>
                <a:t>w</a:t>
              </a:r>
              <a:r>
                <a:rPr lang="en-US" altLang="en-US" sz="1200" baseline="-25000"/>
                <a:t>i</a:t>
              </a:r>
              <a:r>
                <a:rPr lang="en-US" altLang="en-US" sz="1200"/>
                <a:t>X</a:t>
              </a:r>
              <a:r>
                <a:rPr lang="en-US" altLang="en-US" sz="1200" baseline="-25000"/>
                <a:t>i</a:t>
              </a:r>
            </a:p>
          </p:txBody>
        </p:sp>
        <p:sp>
          <p:nvSpPr>
            <p:cNvPr id="20514" name="Oval 34">
              <a:extLst>
                <a:ext uri="{FF2B5EF4-FFF2-40B4-BE49-F238E27FC236}">
                  <a16:creationId xmlns:a16="http://schemas.microsoft.com/office/drawing/2014/main" id="{4E7689E5-2776-4BEA-98C8-3D4EBD3777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4750" y="1485900"/>
              <a:ext cx="685800" cy="68580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en-US" altLang="en-US" sz="1200">
                  <a:latin typeface="Symbol" panose="05050102010706020507" pitchFamily="18" charset="2"/>
                </a:rPr>
                <a:t>S</a:t>
              </a:r>
              <a:r>
                <a:rPr lang="en-US" altLang="en-US" sz="1200"/>
                <a:t>w</a:t>
              </a:r>
              <a:r>
                <a:rPr lang="en-US" altLang="en-US" sz="1200" baseline="-25000"/>
                <a:t>i</a:t>
              </a:r>
              <a:r>
                <a:rPr lang="en-US" altLang="en-US" sz="1200"/>
                <a:t>X</a:t>
              </a:r>
              <a:r>
                <a:rPr lang="en-US" altLang="en-US" sz="1200" baseline="-25000"/>
                <a:t>i</a:t>
              </a:r>
            </a:p>
          </p:txBody>
        </p:sp>
        <p:sp>
          <p:nvSpPr>
            <p:cNvPr id="20515" name="Line 35">
              <a:extLst>
                <a:ext uri="{FF2B5EF4-FFF2-40B4-BE49-F238E27FC236}">
                  <a16:creationId xmlns:a16="http://schemas.microsoft.com/office/drawing/2014/main" id="{4CB56679-9497-4867-A8C0-47967315B9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57450" y="1771650"/>
              <a:ext cx="1257300" cy="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1406"/>
            </a:p>
          </p:txBody>
        </p:sp>
        <p:sp>
          <p:nvSpPr>
            <p:cNvPr id="20516" name="Line 36">
              <a:extLst>
                <a:ext uri="{FF2B5EF4-FFF2-40B4-BE49-F238E27FC236}">
                  <a16:creationId xmlns:a16="http://schemas.microsoft.com/office/drawing/2014/main" id="{6E5D19E2-DFCC-44C0-AC3F-779A0DF2FD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57450" y="1771650"/>
              <a:ext cx="1314450" cy="137160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406"/>
            </a:p>
          </p:txBody>
        </p:sp>
        <p:sp>
          <p:nvSpPr>
            <p:cNvPr id="20517" name="Line 37">
              <a:extLst>
                <a:ext uri="{FF2B5EF4-FFF2-40B4-BE49-F238E27FC236}">
                  <a16:creationId xmlns:a16="http://schemas.microsoft.com/office/drawing/2014/main" id="{9F13125B-9281-4F72-A629-762EEB495E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57450" y="1828800"/>
              <a:ext cx="1428750" cy="268605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406"/>
            </a:p>
          </p:txBody>
        </p:sp>
        <p:sp>
          <p:nvSpPr>
            <p:cNvPr id="20518" name="Line 38">
              <a:extLst>
                <a:ext uri="{FF2B5EF4-FFF2-40B4-BE49-F238E27FC236}">
                  <a16:creationId xmlns:a16="http://schemas.microsoft.com/office/drawing/2014/main" id="{8B81958E-49B0-4AE3-BDF9-2E2849AF3B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0300" y="1828800"/>
              <a:ext cx="1257300" cy="137160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406"/>
            </a:p>
          </p:txBody>
        </p:sp>
        <p:sp>
          <p:nvSpPr>
            <p:cNvPr id="20520" name="Line 40">
              <a:extLst>
                <a:ext uri="{FF2B5EF4-FFF2-40B4-BE49-F238E27FC236}">
                  <a16:creationId xmlns:a16="http://schemas.microsoft.com/office/drawing/2014/main" id="{DBD07CD3-4C5F-439B-9B3A-48721367C4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300" y="3314700"/>
              <a:ext cx="1543050" cy="125730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406"/>
            </a:p>
          </p:txBody>
        </p:sp>
        <p:sp>
          <p:nvSpPr>
            <p:cNvPr id="20522" name="Line 42">
              <a:extLst>
                <a:ext uri="{FF2B5EF4-FFF2-40B4-BE49-F238E27FC236}">
                  <a16:creationId xmlns:a16="http://schemas.microsoft.com/office/drawing/2014/main" id="{1D4F825A-C85E-4306-A703-5B82229118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57450" y="3200400"/>
              <a:ext cx="1314450" cy="137160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406"/>
            </a:p>
          </p:txBody>
        </p:sp>
        <p:sp>
          <p:nvSpPr>
            <p:cNvPr id="20523" name="Line 43">
              <a:extLst>
                <a:ext uri="{FF2B5EF4-FFF2-40B4-BE49-F238E27FC236}">
                  <a16:creationId xmlns:a16="http://schemas.microsoft.com/office/drawing/2014/main" id="{9CC4DC62-4983-40B6-A0E3-61C6B7F51B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57450" y="4572000"/>
              <a:ext cx="1371600" cy="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406"/>
            </a:p>
          </p:txBody>
        </p:sp>
        <p:sp>
          <p:nvSpPr>
            <p:cNvPr id="20524" name="Line 44">
              <a:extLst>
                <a:ext uri="{FF2B5EF4-FFF2-40B4-BE49-F238E27FC236}">
                  <a16:creationId xmlns:a16="http://schemas.microsoft.com/office/drawing/2014/main" id="{07980ACB-CC65-4D7C-A276-A18B19FC2E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0550" y="1771650"/>
              <a:ext cx="2628900" cy="1371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406"/>
            </a:p>
          </p:txBody>
        </p:sp>
        <p:sp>
          <p:nvSpPr>
            <p:cNvPr id="20525" name="Line 45">
              <a:extLst>
                <a:ext uri="{FF2B5EF4-FFF2-40B4-BE49-F238E27FC236}">
                  <a16:creationId xmlns:a16="http://schemas.microsoft.com/office/drawing/2014/main" id="{CBD84799-A334-4D9C-A83C-11C251E005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7700" y="3143250"/>
              <a:ext cx="257175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406"/>
            </a:p>
          </p:txBody>
        </p:sp>
        <p:sp>
          <p:nvSpPr>
            <p:cNvPr id="20526" name="Line 46">
              <a:extLst>
                <a:ext uri="{FF2B5EF4-FFF2-40B4-BE49-F238E27FC236}">
                  <a16:creationId xmlns:a16="http://schemas.microsoft.com/office/drawing/2014/main" id="{C173F27E-B34B-43F7-9E32-F8797CDEA6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72000" y="3200400"/>
              <a:ext cx="2400300" cy="1371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406"/>
            </a:p>
          </p:txBody>
        </p:sp>
        <p:cxnSp>
          <p:nvCxnSpPr>
            <p:cNvPr id="20527" name="AutoShape 47">
              <a:extLst>
                <a:ext uri="{FF2B5EF4-FFF2-40B4-BE49-F238E27FC236}">
                  <a16:creationId xmlns:a16="http://schemas.microsoft.com/office/drawing/2014/main" id="{6CC6F27C-162D-450D-AE43-47A9568A8C7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829050" y="1657350"/>
              <a:ext cx="457200" cy="342900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528" name="AutoShape 48">
              <a:extLst>
                <a:ext uri="{FF2B5EF4-FFF2-40B4-BE49-F238E27FC236}">
                  <a16:creationId xmlns:a16="http://schemas.microsoft.com/office/drawing/2014/main" id="{A3C26257-EA2B-480D-8C6B-69F15F5FE85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943350" y="3086100"/>
              <a:ext cx="457200" cy="342900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529" name="AutoShape 49">
              <a:extLst>
                <a:ext uri="{FF2B5EF4-FFF2-40B4-BE49-F238E27FC236}">
                  <a16:creationId xmlns:a16="http://schemas.microsoft.com/office/drawing/2014/main" id="{AEF64A58-C9E1-44D8-BC49-B6CD7339AE5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000500" y="4343400"/>
              <a:ext cx="457200" cy="342900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3244FC0D-351B-46E9-8327-223ACD7DB081}"/>
              </a:ext>
            </a:extLst>
          </p:cNvPr>
          <p:cNvSpPr/>
          <p:nvPr/>
        </p:nvSpPr>
        <p:spPr>
          <a:xfrm>
            <a:off x="6872990" y="-12934"/>
            <a:ext cx="2271011" cy="374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What it is/how it works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39FC02C6-D87D-4660-A54E-8CE0517EBA67}"/>
              </a:ext>
            </a:extLst>
          </p:cNvPr>
          <p:cNvSpPr txBox="1">
            <a:spLocks/>
          </p:cNvSpPr>
          <p:nvPr/>
        </p:nvSpPr>
        <p:spPr>
          <a:xfrm>
            <a:off x="433983" y="176909"/>
            <a:ext cx="7877175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 fontScale="90000" lnSpcReduction="10000"/>
          </a:bodyPr>
          <a:lstStyle>
            <a:lvl1pPr marL="0" marR="0" indent="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Bebas Neue"/>
                <a:ea typeface="+mn-ea"/>
                <a:cs typeface="Bebas Neue"/>
                <a:sym typeface="Helvetica Light"/>
              </a:defRPr>
            </a:lvl1pPr>
            <a:lvl2pPr marL="0" marR="0" indent="64294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28588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192881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257175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321469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385763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450056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51435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dirty="0"/>
              <a:t>Conventional Depiction</a:t>
            </a:r>
            <a:br>
              <a:rPr lang="en-US" dirty="0"/>
            </a:br>
            <a:r>
              <a:rPr lang="en-US" sz="2025" dirty="0">
                <a:solidFill>
                  <a:schemeClr val="bg2">
                    <a:lumMod val="50000"/>
                  </a:schemeClr>
                </a:solidFill>
              </a:rPr>
              <a:t>3-Node Network with 1 hidden layer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F7F119E-E73F-4AEA-8183-B22B38879F9E}"/>
              </a:ext>
            </a:extLst>
          </p:cNvPr>
          <p:cNvCxnSpPr>
            <a:cxnSpLocks/>
          </p:cNvCxnSpPr>
          <p:nvPr/>
        </p:nvCxnSpPr>
        <p:spPr>
          <a:xfrm flipV="1">
            <a:off x="2205588" y="1115670"/>
            <a:ext cx="4219665" cy="12868"/>
          </a:xfrm>
          <a:prstGeom prst="line">
            <a:avLst/>
          </a:prstGeom>
          <a:noFill/>
          <a:ln w="25400" cap="flat">
            <a:gradFill>
              <a:gsLst>
                <a:gs pos="0">
                  <a:schemeClr val="accent1"/>
                </a:gs>
                <a:gs pos="74000">
                  <a:schemeClr val="accent3"/>
                </a:gs>
                <a:gs pos="83000">
                  <a:schemeClr val="accent4"/>
                </a:gs>
                <a:gs pos="100000">
                  <a:schemeClr val="accent5"/>
                </a:gs>
              </a:gsLst>
              <a:lin ang="5400000" scaled="1"/>
            </a:gra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9" name="Line 15">
            <a:extLst>
              <a:ext uri="{FF2B5EF4-FFF2-40B4-BE49-F238E27FC236}">
                <a16:creationId xmlns:a16="http://schemas.microsoft.com/office/drawing/2014/main" id="{CFD88F35-C1DA-4CAB-BE11-D924206B1F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00300" y="1828800"/>
            <a:ext cx="1257300" cy="13716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406"/>
          </a:p>
        </p:txBody>
      </p:sp>
      <p:sp>
        <p:nvSpPr>
          <p:cNvPr id="21542" name="Line 38">
            <a:extLst>
              <a:ext uri="{FF2B5EF4-FFF2-40B4-BE49-F238E27FC236}">
                <a16:creationId xmlns:a16="http://schemas.microsoft.com/office/drawing/2014/main" id="{0503C5B1-2930-4E83-9E01-E2C684960D06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7700" y="3314700"/>
            <a:ext cx="1028700" cy="131445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406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8889F45-6B97-4AF3-B6B0-F989F79A10CE}"/>
              </a:ext>
            </a:extLst>
          </p:cNvPr>
          <p:cNvGrpSpPr/>
          <p:nvPr/>
        </p:nvGrpSpPr>
        <p:grpSpPr>
          <a:xfrm>
            <a:off x="1714500" y="1245057"/>
            <a:ext cx="5886450" cy="3486150"/>
            <a:chOff x="1714500" y="1428750"/>
            <a:chExt cx="5886450" cy="3486150"/>
          </a:xfrm>
        </p:grpSpPr>
        <p:sp>
          <p:nvSpPr>
            <p:cNvPr id="21508" name="Oval 4">
              <a:extLst>
                <a:ext uri="{FF2B5EF4-FFF2-40B4-BE49-F238E27FC236}">
                  <a16:creationId xmlns:a16="http://schemas.microsoft.com/office/drawing/2014/main" id="{63242397-369E-4E6B-BECE-727A19DDC3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4500" y="1428750"/>
              <a:ext cx="685800" cy="68580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en-US" altLang="en-US" sz="1800"/>
                <a:t>X</a:t>
              </a:r>
            </a:p>
          </p:txBody>
        </p:sp>
        <p:sp>
          <p:nvSpPr>
            <p:cNvPr id="21509" name="Rectangle 5">
              <a:extLst>
                <a:ext uri="{FF2B5EF4-FFF2-40B4-BE49-F238E27FC236}">
                  <a16:creationId xmlns:a16="http://schemas.microsoft.com/office/drawing/2014/main" id="{93E4AC3E-5183-4BE7-8740-A866C1EE8D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9451" y="2968110"/>
              <a:ext cx="307181" cy="369332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r>
                <a:rPr lang="en-US" altLang="en-US" sz="1800"/>
                <a:t>  </a:t>
              </a:r>
            </a:p>
          </p:txBody>
        </p:sp>
        <p:graphicFrame>
          <p:nvGraphicFramePr>
            <p:cNvPr id="21510" name="Object 6">
              <a:extLst>
                <a:ext uri="{FF2B5EF4-FFF2-40B4-BE49-F238E27FC236}">
                  <a16:creationId xmlns:a16="http://schemas.microsoft.com/office/drawing/2014/main" id="{FCD02444-90E9-432F-93BA-FB0178C909E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086600" y="3028950"/>
            <a:ext cx="514350" cy="285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ocument" r:id="rId2" imgW="5486400" imgH="291960" progId="Word.Document.8">
                    <p:embed/>
                  </p:oleObj>
                </mc:Choice>
                <mc:Fallback>
                  <p:oleObj name="Document" r:id="rId2" imgW="5486400" imgH="291960" progId="Word.Document.8">
                    <p:embed/>
                    <p:pic>
                      <p:nvPicPr>
                        <p:cNvPr id="21510" name="Object 6">
                          <a:extLst>
                            <a:ext uri="{FF2B5EF4-FFF2-40B4-BE49-F238E27FC236}">
                              <a16:creationId xmlns:a16="http://schemas.microsoft.com/office/drawing/2014/main" id="{FCD02444-90E9-432F-93BA-FB0178C909E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86600" y="3028950"/>
                          <a:ext cx="514350" cy="2857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54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11" name="Oval 7">
              <a:extLst>
                <a:ext uri="{FF2B5EF4-FFF2-40B4-BE49-F238E27FC236}">
                  <a16:creationId xmlns:a16="http://schemas.microsoft.com/office/drawing/2014/main" id="{7E6F365D-4A3E-494E-B87C-4CB5B10C27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4500" y="2857500"/>
              <a:ext cx="685800" cy="68580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en-US" altLang="en-US" sz="1800"/>
                <a:t>X</a:t>
              </a:r>
            </a:p>
          </p:txBody>
        </p:sp>
        <p:sp>
          <p:nvSpPr>
            <p:cNvPr id="21512" name="Oval 8">
              <a:extLst>
                <a:ext uri="{FF2B5EF4-FFF2-40B4-BE49-F238E27FC236}">
                  <a16:creationId xmlns:a16="http://schemas.microsoft.com/office/drawing/2014/main" id="{515E56F7-6B22-4CE8-A69B-02C38CE46A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1650" y="4229100"/>
              <a:ext cx="685800" cy="68580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en-US" altLang="en-US" sz="1800"/>
                <a:t>X</a:t>
              </a:r>
            </a:p>
          </p:txBody>
        </p:sp>
        <p:sp>
          <p:nvSpPr>
            <p:cNvPr id="21513" name="Oval 9">
              <a:extLst>
                <a:ext uri="{FF2B5EF4-FFF2-40B4-BE49-F238E27FC236}">
                  <a16:creationId xmlns:a16="http://schemas.microsoft.com/office/drawing/2014/main" id="{EBCD880F-2CD7-43C6-99B5-A0B9B7D690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6200" y="4171950"/>
              <a:ext cx="685800" cy="68580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en-US" altLang="en-US" sz="1200">
                  <a:latin typeface="Symbol" panose="05050102010706020507" pitchFamily="18" charset="2"/>
                </a:rPr>
                <a:t>S</a:t>
              </a:r>
              <a:r>
                <a:rPr lang="en-US" altLang="en-US" sz="1200"/>
                <a:t>w</a:t>
              </a:r>
              <a:r>
                <a:rPr lang="en-US" altLang="en-US" sz="1200" baseline="-25000"/>
                <a:t>i</a:t>
              </a:r>
              <a:r>
                <a:rPr lang="en-US" altLang="en-US" sz="1200"/>
                <a:t>X</a:t>
              </a:r>
              <a:r>
                <a:rPr lang="en-US" altLang="en-US" sz="1200" baseline="-25000"/>
                <a:t>i</a:t>
              </a:r>
            </a:p>
          </p:txBody>
        </p:sp>
        <p:sp>
          <p:nvSpPr>
            <p:cNvPr id="21514" name="Oval 10">
              <a:extLst>
                <a:ext uri="{FF2B5EF4-FFF2-40B4-BE49-F238E27FC236}">
                  <a16:creationId xmlns:a16="http://schemas.microsoft.com/office/drawing/2014/main" id="{1CE7F7B5-C5E4-4A21-A2F1-200DF70BDD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2857500"/>
              <a:ext cx="685800" cy="68580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en-US" altLang="en-US" sz="1200">
                  <a:latin typeface="Symbol" panose="05050102010706020507" pitchFamily="18" charset="2"/>
                </a:rPr>
                <a:t>S</a:t>
              </a:r>
              <a:r>
                <a:rPr lang="en-US" altLang="en-US" sz="1200"/>
                <a:t>w</a:t>
              </a:r>
              <a:r>
                <a:rPr lang="en-US" altLang="en-US" sz="1200" baseline="-25000"/>
                <a:t>i</a:t>
              </a:r>
              <a:r>
                <a:rPr lang="en-US" altLang="en-US" sz="1200"/>
                <a:t>X</a:t>
              </a:r>
              <a:r>
                <a:rPr lang="en-US" altLang="en-US" sz="1200" baseline="-25000"/>
                <a:t>i</a:t>
              </a:r>
            </a:p>
          </p:txBody>
        </p:sp>
        <p:sp>
          <p:nvSpPr>
            <p:cNvPr id="21515" name="Oval 11">
              <a:extLst>
                <a:ext uri="{FF2B5EF4-FFF2-40B4-BE49-F238E27FC236}">
                  <a16:creationId xmlns:a16="http://schemas.microsoft.com/office/drawing/2014/main" id="{9E788410-2115-45A3-AD5C-80AF0C812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4750" y="1485900"/>
              <a:ext cx="685800" cy="68580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en-US" altLang="en-US" sz="1200">
                  <a:latin typeface="Symbol" panose="05050102010706020507" pitchFamily="18" charset="2"/>
                </a:rPr>
                <a:t>S</a:t>
              </a:r>
              <a:r>
                <a:rPr lang="en-US" altLang="en-US" sz="1200"/>
                <a:t>w</a:t>
              </a:r>
              <a:r>
                <a:rPr lang="en-US" altLang="en-US" sz="1200" baseline="-25000"/>
                <a:t>i</a:t>
              </a:r>
              <a:r>
                <a:rPr lang="en-US" altLang="en-US" sz="1200"/>
                <a:t>X</a:t>
              </a:r>
              <a:r>
                <a:rPr lang="en-US" altLang="en-US" sz="1200" baseline="-25000"/>
                <a:t>i</a:t>
              </a:r>
            </a:p>
          </p:txBody>
        </p:sp>
        <p:sp>
          <p:nvSpPr>
            <p:cNvPr id="21516" name="Line 12">
              <a:extLst>
                <a:ext uri="{FF2B5EF4-FFF2-40B4-BE49-F238E27FC236}">
                  <a16:creationId xmlns:a16="http://schemas.microsoft.com/office/drawing/2014/main" id="{33DD840A-9DD3-4172-9B5D-B9BCBF62B3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57450" y="1771650"/>
              <a:ext cx="1257300" cy="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1406"/>
            </a:p>
          </p:txBody>
        </p:sp>
        <p:sp>
          <p:nvSpPr>
            <p:cNvPr id="21517" name="Line 13">
              <a:extLst>
                <a:ext uri="{FF2B5EF4-FFF2-40B4-BE49-F238E27FC236}">
                  <a16:creationId xmlns:a16="http://schemas.microsoft.com/office/drawing/2014/main" id="{65715F4F-B0B4-4781-A76B-43389B41F0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57450" y="1771650"/>
              <a:ext cx="1314450" cy="137160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406"/>
            </a:p>
          </p:txBody>
        </p:sp>
        <p:sp>
          <p:nvSpPr>
            <p:cNvPr id="21518" name="Line 14">
              <a:extLst>
                <a:ext uri="{FF2B5EF4-FFF2-40B4-BE49-F238E27FC236}">
                  <a16:creationId xmlns:a16="http://schemas.microsoft.com/office/drawing/2014/main" id="{1CFCCA8F-9A7A-4E5E-B3D2-09390F70A2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57450" y="1828800"/>
              <a:ext cx="1428750" cy="268605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406"/>
            </a:p>
          </p:txBody>
        </p:sp>
        <p:sp>
          <p:nvSpPr>
            <p:cNvPr id="21520" name="Line 16">
              <a:extLst>
                <a:ext uri="{FF2B5EF4-FFF2-40B4-BE49-F238E27FC236}">
                  <a16:creationId xmlns:a16="http://schemas.microsoft.com/office/drawing/2014/main" id="{EEB8DA1E-2022-4982-962D-2D09E1C1C2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0300" y="3200400"/>
              <a:ext cx="1428750" cy="5715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406"/>
            </a:p>
          </p:txBody>
        </p:sp>
        <p:sp>
          <p:nvSpPr>
            <p:cNvPr id="21521" name="Line 17">
              <a:extLst>
                <a:ext uri="{FF2B5EF4-FFF2-40B4-BE49-F238E27FC236}">
                  <a16:creationId xmlns:a16="http://schemas.microsoft.com/office/drawing/2014/main" id="{8B4B9BB2-0BCD-44EC-9164-C33A1E5948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300" y="3314700"/>
              <a:ext cx="1543050" cy="125730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406"/>
            </a:p>
          </p:txBody>
        </p:sp>
        <p:sp>
          <p:nvSpPr>
            <p:cNvPr id="21522" name="Line 18">
              <a:extLst>
                <a:ext uri="{FF2B5EF4-FFF2-40B4-BE49-F238E27FC236}">
                  <a16:creationId xmlns:a16="http://schemas.microsoft.com/office/drawing/2014/main" id="{AAE9ADBC-377F-4B60-A5AD-401DB4185E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57450" y="1885950"/>
              <a:ext cx="1257300" cy="262890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406"/>
            </a:p>
          </p:txBody>
        </p:sp>
        <p:sp>
          <p:nvSpPr>
            <p:cNvPr id="21523" name="Line 19">
              <a:extLst>
                <a:ext uri="{FF2B5EF4-FFF2-40B4-BE49-F238E27FC236}">
                  <a16:creationId xmlns:a16="http://schemas.microsoft.com/office/drawing/2014/main" id="{EB9EDD77-B24C-47F0-9002-59B8D8282C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57450" y="3200400"/>
              <a:ext cx="1314450" cy="137160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406"/>
            </a:p>
          </p:txBody>
        </p:sp>
        <p:sp>
          <p:nvSpPr>
            <p:cNvPr id="21524" name="Line 20">
              <a:extLst>
                <a:ext uri="{FF2B5EF4-FFF2-40B4-BE49-F238E27FC236}">
                  <a16:creationId xmlns:a16="http://schemas.microsoft.com/office/drawing/2014/main" id="{834376C7-F289-4C9D-82C4-7995B46A36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57450" y="4572000"/>
              <a:ext cx="1371600" cy="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406"/>
            </a:p>
          </p:txBody>
        </p:sp>
        <p:sp>
          <p:nvSpPr>
            <p:cNvPr id="21525" name="Line 21">
              <a:extLst>
                <a:ext uri="{FF2B5EF4-FFF2-40B4-BE49-F238E27FC236}">
                  <a16:creationId xmlns:a16="http://schemas.microsoft.com/office/drawing/2014/main" id="{DC47074E-D898-4677-B762-3050BE463C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0550" y="1771650"/>
              <a:ext cx="914400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1406"/>
            </a:p>
          </p:txBody>
        </p:sp>
        <p:sp>
          <p:nvSpPr>
            <p:cNvPr id="21526" name="Line 22">
              <a:extLst>
                <a:ext uri="{FF2B5EF4-FFF2-40B4-BE49-F238E27FC236}">
                  <a16:creationId xmlns:a16="http://schemas.microsoft.com/office/drawing/2014/main" id="{F758047D-BDF5-4182-B63A-00F916763C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57700" y="1771650"/>
              <a:ext cx="857250" cy="131445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1406"/>
            </a:p>
          </p:txBody>
        </p:sp>
        <p:sp>
          <p:nvSpPr>
            <p:cNvPr id="21527" name="Line 23">
              <a:extLst>
                <a:ext uri="{FF2B5EF4-FFF2-40B4-BE49-F238E27FC236}">
                  <a16:creationId xmlns:a16="http://schemas.microsoft.com/office/drawing/2014/main" id="{FC17B052-22D7-49D4-A258-A67BAD9D9B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72000" y="1771650"/>
              <a:ext cx="742950" cy="268605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1406"/>
            </a:p>
          </p:txBody>
        </p:sp>
        <p:cxnSp>
          <p:nvCxnSpPr>
            <p:cNvPr id="21528" name="AutoShape 24">
              <a:extLst>
                <a:ext uri="{FF2B5EF4-FFF2-40B4-BE49-F238E27FC236}">
                  <a16:creationId xmlns:a16="http://schemas.microsoft.com/office/drawing/2014/main" id="{7E42E45E-D324-40FE-BA66-581B99F4413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829050" y="1657350"/>
              <a:ext cx="457200" cy="342900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529" name="AutoShape 25">
              <a:extLst>
                <a:ext uri="{FF2B5EF4-FFF2-40B4-BE49-F238E27FC236}">
                  <a16:creationId xmlns:a16="http://schemas.microsoft.com/office/drawing/2014/main" id="{71CB7361-2FD4-4248-BEA9-AF11E74F7AA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943350" y="3086100"/>
              <a:ext cx="457200" cy="342900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530" name="AutoShape 26">
              <a:extLst>
                <a:ext uri="{FF2B5EF4-FFF2-40B4-BE49-F238E27FC236}">
                  <a16:creationId xmlns:a16="http://schemas.microsoft.com/office/drawing/2014/main" id="{B9CBD084-0EE8-4C63-B459-898FAB64B1E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000500" y="4343400"/>
              <a:ext cx="457200" cy="342900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533" name="Oval 29">
              <a:extLst>
                <a:ext uri="{FF2B5EF4-FFF2-40B4-BE49-F238E27FC236}">
                  <a16:creationId xmlns:a16="http://schemas.microsoft.com/office/drawing/2014/main" id="{9E788A19-A5AC-4DCB-AD16-AF19040B8C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4950" y="1543050"/>
              <a:ext cx="685800" cy="68580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en-US" altLang="en-US" sz="1200">
                  <a:latin typeface="Symbol" panose="05050102010706020507" pitchFamily="18" charset="2"/>
                </a:rPr>
                <a:t>S</a:t>
              </a:r>
              <a:r>
                <a:rPr lang="en-US" altLang="en-US" sz="1200"/>
                <a:t>w</a:t>
              </a:r>
              <a:r>
                <a:rPr lang="en-US" altLang="en-US" sz="1200" baseline="-25000"/>
                <a:t>i</a:t>
              </a:r>
              <a:r>
                <a:rPr lang="en-US" altLang="en-US" sz="1200"/>
                <a:t>P</a:t>
              </a:r>
              <a:r>
                <a:rPr lang="en-US" altLang="en-US" sz="1200" baseline="-25000"/>
                <a:t>i</a:t>
              </a:r>
            </a:p>
          </p:txBody>
        </p:sp>
        <p:cxnSp>
          <p:nvCxnSpPr>
            <p:cNvPr id="21534" name="AutoShape 30">
              <a:extLst>
                <a:ext uri="{FF2B5EF4-FFF2-40B4-BE49-F238E27FC236}">
                  <a16:creationId xmlns:a16="http://schemas.microsoft.com/office/drawing/2014/main" id="{AC689B62-DD72-4992-9FFC-55BDF0E81A1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429250" y="1714500"/>
              <a:ext cx="457200" cy="342900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535" name="Oval 31">
              <a:extLst>
                <a:ext uri="{FF2B5EF4-FFF2-40B4-BE49-F238E27FC236}">
                  <a16:creationId xmlns:a16="http://schemas.microsoft.com/office/drawing/2014/main" id="{54875B5C-A37B-4FE5-BE26-32DF9EEA1B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2100" y="2914650"/>
              <a:ext cx="685800" cy="68580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en-US" altLang="en-US" sz="1200">
                  <a:latin typeface="Symbol" panose="05050102010706020507" pitchFamily="18" charset="2"/>
                </a:rPr>
                <a:t>S</a:t>
              </a:r>
              <a:r>
                <a:rPr lang="en-US" altLang="en-US" sz="1200"/>
                <a:t>w</a:t>
              </a:r>
              <a:r>
                <a:rPr lang="en-US" altLang="en-US" sz="1200" baseline="-25000"/>
                <a:t>i</a:t>
              </a:r>
              <a:r>
                <a:rPr lang="en-US" altLang="en-US" sz="1200"/>
                <a:t>P</a:t>
              </a:r>
              <a:r>
                <a:rPr lang="en-US" altLang="en-US" sz="1200" baseline="-25000"/>
                <a:t>i</a:t>
              </a:r>
            </a:p>
          </p:txBody>
        </p:sp>
        <p:sp>
          <p:nvSpPr>
            <p:cNvPr id="21536" name="Oval 32">
              <a:extLst>
                <a:ext uri="{FF2B5EF4-FFF2-40B4-BE49-F238E27FC236}">
                  <a16:creationId xmlns:a16="http://schemas.microsoft.com/office/drawing/2014/main" id="{C86501D7-98A9-4C4C-AFF9-43FE59BAB2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6400" y="4171950"/>
              <a:ext cx="685800" cy="68580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en-US" altLang="en-US" sz="1200">
                  <a:latin typeface="Symbol" panose="05050102010706020507" pitchFamily="18" charset="2"/>
                </a:rPr>
                <a:t>S</a:t>
              </a:r>
              <a:r>
                <a:rPr lang="en-US" altLang="en-US" sz="1200"/>
                <a:t>w</a:t>
              </a:r>
              <a:r>
                <a:rPr lang="en-US" altLang="en-US" sz="1200" baseline="-25000"/>
                <a:t>i</a:t>
              </a:r>
              <a:r>
                <a:rPr lang="en-US" altLang="en-US" sz="1200"/>
                <a:t>P</a:t>
              </a:r>
              <a:r>
                <a:rPr lang="en-US" altLang="en-US" sz="1200" baseline="-25000"/>
                <a:t>i</a:t>
              </a:r>
            </a:p>
          </p:txBody>
        </p:sp>
        <p:cxnSp>
          <p:nvCxnSpPr>
            <p:cNvPr id="21537" name="AutoShape 33">
              <a:extLst>
                <a:ext uri="{FF2B5EF4-FFF2-40B4-BE49-F238E27FC236}">
                  <a16:creationId xmlns:a16="http://schemas.microsoft.com/office/drawing/2014/main" id="{3942B6BB-CC47-4884-B2EA-E18715CEF34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486400" y="3086100"/>
              <a:ext cx="457200" cy="342900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538" name="AutoShape 34">
              <a:extLst>
                <a:ext uri="{FF2B5EF4-FFF2-40B4-BE49-F238E27FC236}">
                  <a16:creationId xmlns:a16="http://schemas.microsoft.com/office/drawing/2014/main" id="{CE728D14-48F9-46BE-B141-C978FEF7251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600700" y="4343400"/>
              <a:ext cx="457200" cy="342900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539" name="Line 35">
              <a:extLst>
                <a:ext uri="{FF2B5EF4-FFF2-40B4-BE49-F238E27FC236}">
                  <a16:creationId xmlns:a16="http://schemas.microsoft.com/office/drawing/2014/main" id="{FF4C06A0-D18C-45B1-A070-716EDDA010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0550" y="1771650"/>
              <a:ext cx="1028700" cy="148590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406"/>
            </a:p>
          </p:txBody>
        </p:sp>
        <p:sp>
          <p:nvSpPr>
            <p:cNvPr id="21540" name="Line 36">
              <a:extLst>
                <a:ext uri="{FF2B5EF4-FFF2-40B4-BE49-F238E27FC236}">
                  <a16:creationId xmlns:a16="http://schemas.microsoft.com/office/drawing/2014/main" id="{F3B78FC3-57AB-491C-A911-F0C0081F82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0550" y="1828800"/>
              <a:ext cx="1085850" cy="285750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406"/>
            </a:p>
          </p:txBody>
        </p:sp>
        <p:sp>
          <p:nvSpPr>
            <p:cNvPr id="21541" name="Line 37">
              <a:extLst>
                <a:ext uri="{FF2B5EF4-FFF2-40B4-BE49-F238E27FC236}">
                  <a16:creationId xmlns:a16="http://schemas.microsoft.com/office/drawing/2014/main" id="{1A00CA22-30CD-4DF7-B3B0-0C85679C85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7700" y="3257550"/>
              <a:ext cx="914400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1406"/>
            </a:p>
          </p:txBody>
        </p:sp>
        <p:sp>
          <p:nvSpPr>
            <p:cNvPr id="21543" name="Line 39">
              <a:extLst>
                <a:ext uri="{FF2B5EF4-FFF2-40B4-BE49-F238E27FC236}">
                  <a16:creationId xmlns:a16="http://schemas.microsoft.com/office/drawing/2014/main" id="{B17E2B64-4677-4916-9AFB-4360FA8261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72000" y="3314700"/>
              <a:ext cx="800100" cy="120015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406"/>
            </a:p>
          </p:txBody>
        </p:sp>
        <p:sp>
          <p:nvSpPr>
            <p:cNvPr id="21544" name="Line 40">
              <a:extLst>
                <a:ext uri="{FF2B5EF4-FFF2-40B4-BE49-F238E27FC236}">
                  <a16:creationId xmlns:a16="http://schemas.microsoft.com/office/drawing/2014/main" id="{5F2C0955-9D8C-487D-9780-8457B749B2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2000" y="4572000"/>
              <a:ext cx="800100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1406"/>
            </a:p>
          </p:txBody>
        </p:sp>
        <p:sp>
          <p:nvSpPr>
            <p:cNvPr id="21545" name="Line 41">
              <a:extLst>
                <a:ext uri="{FF2B5EF4-FFF2-40B4-BE49-F238E27FC236}">
                  <a16:creationId xmlns:a16="http://schemas.microsoft.com/office/drawing/2014/main" id="{5D1824AC-0EC1-48AB-8283-CE745C215F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00750" y="2000250"/>
              <a:ext cx="971550" cy="1143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406"/>
            </a:p>
          </p:txBody>
        </p:sp>
        <p:sp>
          <p:nvSpPr>
            <p:cNvPr id="21546" name="Line 42">
              <a:extLst>
                <a:ext uri="{FF2B5EF4-FFF2-40B4-BE49-F238E27FC236}">
                  <a16:creationId xmlns:a16="http://schemas.microsoft.com/office/drawing/2014/main" id="{18D128DC-0E66-4152-AEE4-CDDF58CE3A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57900" y="3200400"/>
              <a:ext cx="914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1406"/>
            </a:p>
          </p:txBody>
        </p:sp>
        <p:sp>
          <p:nvSpPr>
            <p:cNvPr id="21547" name="Line 43">
              <a:extLst>
                <a:ext uri="{FF2B5EF4-FFF2-40B4-BE49-F238E27FC236}">
                  <a16:creationId xmlns:a16="http://schemas.microsoft.com/office/drawing/2014/main" id="{1A3D2D27-91CA-4958-B970-A6F09E7399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72200" y="3257550"/>
              <a:ext cx="800100" cy="12001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406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050A5B93-BB8C-49D9-A298-876B8B3552C1}"/>
              </a:ext>
            </a:extLst>
          </p:cNvPr>
          <p:cNvSpPr/>
          <p:nvPr/>
        </p:nvSpPr>
        <p:spPr>
          <a:xfrm>
            <a:off x="6872990" y="-12934"/>
            <a:ext cx="2271011" cy="374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What it is/how it works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453F04CE-44F4-4BFF-8685-2ABEC70540A8}"/>
              </a:ext>
            </a:extLst>
          </p:cNvPr>
          <p:cNvSpPr txBox="1">
            <a:spLocks/>
          </p:cNvSpPr>
          <p:nvPr/>
        </p:nvSpPr>
        <p:spPr>
          <a:xfrm>
            <a:off x="433983" y="176909"/>
            <a:ext cx="7877175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 fontScale="90000" lnSpcReduction="10000"/>
          </a:bodyPr>
          <a:lstStyle>
            <a:lvl1pPr marL="0" marR="0" indent="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Bebas Neue"/>
                <a:ea typeface="+mn-ea"/>
                <a:cs typeface="Bebas Neue"/>
                <a:sym typeface="Helvetica Light"/>
              </a:defRPr>
            </a:lvl1pPr>
            <a:lvl2pPr marL="0" marR="0" indent="64294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28588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192881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257175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321469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385763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450056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51435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dirty="0"/>
              <a:t>Conventional Depiction</a:t>
            </a:r>
            <a:br>
              <a:rPr lang="en-US" dirty="0"/>
            </a:br>
            <a:r>
              <a:rPr lang="en-US" sz="2025" dirty="0">
                <a:solidFill>
                  <a:schemeClr val="bg2">
                    <a:lumMod val="50000"/>
                  </a:schemeClr>
                </a:solidFill>
              </a:rPr>
              <a:t>3-Node Network with 2 hidden layers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36A9254-C4A0-45BD-89D3-0F68D6BD41A0}"/>
              </a:ext>
            </a:extLst>
          </p:cNvPr>
          <p:cNvCxnSpPr>
            <a:cxnSpLocks/>
          </p:cNvCxnSpPr>
          <p:nvPr/>
        </p:nvCxnSpPr>
        <p:spPr>
          <a:xfrm flipV="1">
            <a:off x="2205588" y="1115670"/>
            <a:ext cx="4219665" cy="12868"/>
          </a:xfrm>
          <a:prstGeom prst="line">
            <a:avLst/>
          </a:prstGeom>
          <a:noFill/>
          <a:ln w="25400" cap="flat">
            <a:gradFill>
              <a:gsLst>
                <a:gs pos="0">
                  <a:schemeClr val="accent1"/>
                </a:gs>
                <a:gs pos="74000">
                  <a:schemeClr val="accent3"/>
                </a:gs>
                <a:gs pos="83000">
                  <a:schemeClr val="accent4"/>
                </a:gs>
                <a:gs pos="100000">
                  <a:schemeClr val="accent5"/>
                </a:gs>
              </a:gsLst>
              <a:lin ang="5400000" scaled="1"/>
            </a:gra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679FBBEC-6D5D-43C5-B24E-28ADD5A0B33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899C7D6-46BE-41B9-898A-4AE2E1A74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Demo:  Neural Network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821314-0ADA-43F1-BF1D-35CFB06FC9B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106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B2F3DA9-14CB-494F-AD1E-4DF7B0B74EB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480946" y="1846818"/>
            <a:ext cx="7810500" cy="595313"/>
          </a:xfrm>
        </p:spPr>
        <p:txBody>
          <a:bodyPr>
            <a:normAutofit/>
          </a:bodyPr>
          <a:lstStyle/>
          <a:p>
            <a:r>
              <a:rPr lang="en-US" sz="1200" i="1" dirty="0">
                <a:solidFill>
                  <a:schemeClr val="accent2">
                    <a:lumMod val="20000"/>
                    <a:lumOff val="80000"/>
                  </a:schemeClr>
                </a:solidFill>
                <a:hlinkClick r:id="rId3"/>
              </a:rPr>
              <a:t>http://ceresanalytics.com/R_for_IBF_BootCamp/ibf_neuralNetwork.r</a:t>
            </a:r>
            <a:endParaRPr lang="en-US" sz="1200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23744A-C507-4C81-AA69-F6836510F851}"/>
              </a:ext>
            </a:extLst>
          </p:cNvPr>
          <p:cNvSpPr/>
          <p:nvPr/>
        </p:nvSpPr>
        <p:spPr>
          <a:xfrm>
            <a:off x="6872991" y="4035"/>
            <a:ext cx="2271010" cy="374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1286411461"/>
      </p:ext>
    </p:extLst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A8AC4C-7DA4-4C41-B25D-1F1B9C136AE3}"/>
              </a:ext>
            </a:extLst>
          </p:cNvPr>
          <p:cNvSpPr/>
          <p:nvPr/>
        </p:nvSpPr>
        <p:spPr>
          <a:xfrm>
            <a:off x="6872991" y="4035"/>
            <a:ext cx="2271010" cy="374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Excel-based example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5284FE-5533-457B-9EEE-AB6CAC955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35"/>
            <a:ext cx="6169976" cy="462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49DF7F-B40C-41C0-8DA4-51EF1FA1F601}"/>
              </a:ext>
            </a:extLst>
          </p:cNvPr>
          <p:cNvSpPr txBox="1"/>
          <p:nvPr/>
        </p:nvSpPr>
        <p:spPr>
          <a:xfrm>
            <a:off x="3410465" y="1643660"/>
            <a:ext cx="566645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Tiberius original code by Phil Brierley, PhD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D1E8EDB6-0A11-4443-8E7A-429AB5484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9976" y="436288"/>
            <a:ext cx="959745" cy="100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0E727AF-C58C-4766-8934-E4486C9157E8}"/>
              </a:ext>
            </a:extLst>
          </p:cNvPr>
          <p:cNvSpPr/>
          <p:nvPr/>
        </p:nvSpPr>
        <p:spPr>
          <a:xfrm>
            <a:off x="3346916" y="2095700"/>
            <a:ext cx="5797085" cy="318036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     …Then vs. Now (</a:t>
            </a:r>
            <a:r>
              <a:rPr kumimoji="0" lang="en-US" sz="1400" b="1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  <a:hlinkClick r:id="rId4"/>
              </a:rPr>
              <a:t>www.philbrierley.com</a:t>
            </a:r>
            <a:r>
              <a:rPr kumimoji="0" lang="en-US" sz="1400" b="1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)  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E5CA51-5A78-4EDA-9242-4194BA6229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3580" y="2467820"/>
            <a:ext cx="5812585" cy="211011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1FD5744-26EA-4675-B1D2-51F7C39C80B3}"/>
              </a:ext>
            </a:extLst>
          </p:cNvPr>
          <p:cNvCxnSpPr>
            <a:cxnSpLocks/>
          </p:cNvCxnSpPr>
          <p:nvPr/>
        </p:nvCxnSpPr>
        <p:spPr>
          <a:xfrm flipH="1">
            <a:off x="3346916" y="2238338"/>
            <a:ext cx="158872" cy="282440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ysDot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55C3F48-626F-4B9B-8F9F-A926BC77DE9C}"/>
              </a:ext>
            </a:extLst>
          </p:cNvPr>
          <p:cNvCxnSpPr>
            <a:cxnSpLocks/>
          </p:cNvCxnSpPr>
          <p:nvPr/>
        </p:nvCxnSpPr>
        <p:spPr>
          <a:xfrm flipV="1">
            <a:off x="3505788" y="970888"/>
            <a:ext cx="2664188" cy="1267450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ysDot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704E5EB-5637-46D9-A265-CC9CCB0754A6}"/>
              </a:ext>
            </a:extLst>
          </p:cNvPr>
          <p:cNvCxnSpPr>
            <a:cxnSpLocks/>
          </p:cNvCxnSpPr>
          <p:nvPr/>
        </p:nvCxnSpPr>
        <p:spPr>
          <a:xfrm>
            <a:off x="5165124" y="2305050"/>
            <a:ext cx="0" cy="600112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ysDot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Right Brace 21">
            <a:extLst>
              <a:ext uri="{FF2B5EF4-FFF2-40B4-BE49-F238E27FC236}">
                <a16:creationId xmlns:a16="http://schemas.microsoft.com/office/drawing/2014/main" id="{D1FE2E35-9EB1-4F9E-907D-993E26EB453C}"/>
              </a:ext>
            </a:extLst>
          </p:cNvPr>
          <p:cNvSpPr/>
          <p:nvPr/>
        </p:nvSpPr>
        <p:spPr>
          <a:xfrm>
            <a:off x="3084988" y="797893"/>
            <a:ext cx="261928" cy="3512849"/>
          </a:xfrm>
          <a:prstGeom prst="rightBrace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05C21E0-8645-4E90-BA26-8AC2F55D52BD}"/>
              </a:ext>
            </a:extLst>
          </p:cNvPr>
          <p:cNvSpPr/>
          <p:nvPr/>
        </p:nvSpPr>
        <p:spPr>
          <a:xfrm>
            <a:off x="3752929" y="3487223"/>
            <a:ext cx="5323992" cy="137160"/>
          </a:xfrm>
          <a:prstGeom prst="rect">
            <a:avLst/>
          </a:prstGeom>
          <a:noFill/>
          <a:ln w="6350" cap="flat">
            <a:solidFill>
              <a:srgbClr val="FF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54958150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E1E8E-4056-4693-8AC7-34BC968E65F2}"/>
              </a:ext>
            </a:extLst>
          </p:cNvPr>
          <p:cNvSpPr txBox="1">
            <a:spLocks/>
          </p:cNvSpPr>
          <p:nvPr/>
        </p:nvSpPr>
        <p:spPr>
          <a:xfrm>
            <a:off x="354815" y="430273"/>
            <a:ext cx="8229600" cy="53895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i="1" dirty="0">
                <a:hlinkClick r:id="rId2"/>
              </a:rPr>
              <a:t>http://www.ceresAnalytics.com/for_IBF_Predictive_Analytics_2021/neuralNet_cfTiberius.xlsm</a:t>
            </a:r>
            <a:endParaRPr lang="en-US" sz="1200" i="1" dirty="0"/>
          </a:p>
          <a:p>
            <a:endParaRPr lang="en-US" sz="12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4D3530-6759-432A-AE82-72852E80A4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0103" y="766119"/>
            <a:ext cx="6723793" cy="37821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1A8AC4C-7DA4-4C41-B25D-1F1B9C136AE3}"/>
              </a:ext>
            </a:extLst>
          </p:cNvPr>
          <p:cNvSpPr/>
          <p:nvPr/>
        </p:nvSpPr>
        <p:spPr>
          <a:xfrm>
            <a:off x="6872991" y="4035"/>
            <a:ext cx="2271010" cy="374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Excel-based example</a:t>
            </a:r>
          </a:p>
        </p:txBody>
      </p:sp>
    </p:spTree>
    <p:extLst>
      <p:ext uri="{BB962C8B-B14F-4D97-AF65-F5344CB8AC3E}">
        <p14:creationId xmlns:p14="http://schemas.microsoft.com/office/powerpoint/2010/main" val="373077036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F64211-632D-4731-BA1E-4D9F9D14FA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3784" y="100890"/>
            <a:ext cx="4736431" cy="45090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2F53FDF-CFA2-4ED1-87A6-E993909182F5}"/>
              </a:ext>
            </a:extLst>
          </p:cNvPr>
          <p:cNvSpPr/>
          <p:nvPr/>
        </p:nvSpPr>
        <p:spPr>
          <a:xfrm>
            <a:off x="6872991" y="24"/>
            <a:ext cx="2271010" cy="374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R-based example</a:t>
            </a:r>
          </a:p>
          <a:p>
            <a:pPr algn="ctr"/>
            <a:r>
              <a:rPr lang="en-US" sz="1406" dirty="0">
                <a:solidFill>
                  <a:srgbClr val="FFFFFF"/>
                </a:solidFill>
              </a:rPr>
              <a:t>Same Data as Regression</a:t>
            </a:r>
          </a:p>
        </p:txBody>
      </p:sp>
    </p:spTree>
    <p:extLst>
      <p:ext uri="{BB962C8B-B14F-4D97-AF65-F5344CB8AC3E}">
        <p14:creationId xmlns:p14="http://schemas.microsoft.com/office/powerpoint/2010/main" val="71963979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AA1B976-6925-4D65-83EC-10ED53FD20B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88" y="1"/>
            <a:ext cx="3988627" cy="464261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EE0C01-A997-4829-A08F-1F1F85EC622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20D3A33-7F39-427A-A207-13A943662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88" y="168824"/>
            <a:ext cx="3954155" cy="1287812"/>
          </a:xfrm>
        </p:spPr>
        <p:txBody>
          <a:bodyPr/>
          <a:lstStyle/>
          <a:p>
            <a:r>
              <a:rPr lang="en-US" b="1" i="1" dirty="0">
                <a:solidFill>
                  <a:srgbClr val="FFFFFF"/>
                </a:solidFill>
              </a:rPr>
              <a:t>Given a wealth of data…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B909CE-D07F-4CC5-A3C9-43EFD8E1119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4CAF0E-251A-420D-98DB-37A3A85B5339}"/>
              </a:ext>
            </a:extLst>
          </p:cNvPr>
          <p:cNvSpPr txBox="1"/>
          <p:nvPr/>
        </p:nvSpPr>
        <p:spPr>
          <a:xfrm>
            <a:off x="3844978" y="599438"/>
            <a:ext cx="5299022" cy="37959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1600" b="1" dirty="0">
                <a:solidFill>
                  <a:schemeClr val="dk1"/>
                </a:solidFill>
              </a:rPr>
              <a:t>How do I predict a metric?</a:t>
            </a:r>
          </a:p>
          <a:p>
            <a:pPr marL="457200" lvl="1" indent="0"/>
            <a:r>
              <a:rPr lang="en-US" sz="1600" i="1" dirty="0">
                <a:solidFill>
                  <a:schemeClr val="dk1"/>
                </a:solidFill>
              </a:rPr>
              <a:t>(sales, market return, or weight loss)</a:t>
            </a:r>
          </a:p>
          <a:p>
            <a:pPr marL="457200" lvl="1" indent="0"/>
            <a:endParaRPr lang="en-US" sz="1600" i="1" dirty="0">
              <a:solidFill>
                <a:schemeClr val="dk1"/>
              </a:solidFill>
            </a:endParaRPr>
          </a:p>
          <a:p>
            <a:r>
              <a:rPr lang="en-US" sz="1600" b="1" dirty="0"/>
              <a:t>How do I predict a yes/no event? </a:t>
            </a:r>
          </a:p>
          <a:p>
            <a:pPr marL="457200" lvl="1" indent="0"/>
            <a:r>
              <a:rPr lang="en-US" sz="1600" i="1" dirty="0"/>
              <a:t>(response to a promotion, probability of attrition)</a:t>
            </a:r>
          </a:p>
          <a:p>
            <a:pPr marL="457200" lvl="1" indent="0"/>
            <a:endParaRPr lang="en-US" sz="1600" i="1" dirty="0"/>
          </a:p>
          <a:p>
            <a:r>
              <a:rPr lang="en-US" sz="1600" b="1" dirty="0">
                <a:solidFill>
                  <a:schemeClr val="dk1"/>
                </a:solidFill>
              </a:rPr>
              <a:t>How do I know what will drive or predict a result?</a:t>
            </a:r>
          </a:p>
          <a:p>
            <a:pPr marL="457200" lvl="1" indent="0"/>
            <a:r>
              <a:rPr lang="en-US" sz="1600" i="1" dirty="0">
                <a:solidFill>
                  <a:schemeClr val="dk1"/>
                </a:solidFill>
              </a:rPr>
              <a:t>(… all of the above!)</a:t>
            </a:r>
          </a:p>
          <a:p>
            <a:pPr marL="457200" lvl="1" indent="0"/>
            <a:endParaRPr lang="en-US" sz="1600" i="1" dirty="0">
              <a:solidFill>
                <a:schemeClr val="dk1"/>
              </a:solidFill>
            </a:endParaRPr>
          </a:p>
          <a:p>
            <a:r>
              <a:rPr lang="en-US" sz="1600" b="1" dirty="0">
                <a:solidFill>
                  <a:schemeClr val="dk1"/>
                </a:solidFill>
              </a:rPr>
              <a:t>How can I construct market segments?</a:t>
            </a:r>
          </a:p>
          <a:p>
            <a:pPr marL="457200" lvl="1" indent="0"/>
            <a:r>
              <a:rPr lang="en-US" sz="1600" i="1" dirty="0">
                <a:solidFill>
                  <a:schemeClr val="dk1"/>
                </a:solidFill>
              </a:rPr>
              <a:t>(customers or patients or portfolios)</a:t>
            </a:r>
          </a:p>
          <a:p>
            <a:pPr marL="457200" lvl="1" indent="0"/>
            <a:endParaRPr lang="en-US" sz="1600" b="1" i="1" dirty="0">
              <a:solidFill>
                <a:schemeClr val="dk1"/>
              </a:solidFill>
            </a:endParaRPr>
          </a:p>
          <a:p>
            <a:r>
              <a:rPr lang="en-US" sz="1600" b="1" dirty="0">
                <a:solidFill>
                  <a:schemeClr val="dk1"/>
                </a:solidFill>
              </a:rPr>
              <a:t>What products are purchased together?</a:t>
            </a:r>
          </a:p>
          <a:p>
            <a:pPr marL="457200" lvl="1" indent="0"/>
            <a:r>
              <a:rPr lang="en-US" sz="1600" i="1" dirty="0">
                <a:solidFill>
                  <a:schemeClr val="dk1"/>
                </a:solidFill>
              </a:rPr>
              <a:t> (or events occur together)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596323181"/>
      </p:ext>
    </p:extLst>
  </p:cSld>
  <p:clrMapOvr>
    <a:masterClrMapping/>
  </p:clrMapOvr>
  <p:transition spd="med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D7E18F-43A2-48FF-B449-AF6C480BCEFE}"/>
              </a:ext>
            </a:extLst>
          </p:cNvPr>
          <p:cNvSpPr/>
          <p:nvPr/>
        </p:nvSpPr>
        <p:spPr>
          <a:xfrm>
            <a:off x="6872991" y="24"/>
            <a:ext cx="2271010" cy="374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Scale Variables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38A4AD-2577-484C-95F6-F46045210F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1642" y="48126"/>
            <a:ext cx="3320716" cy="458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06016"/>
      </p:ext>
    </p:extLst>
  </p:cSld>
  <p:clrMapOvr>
    <a:masterClrMapping/>
  </p:clrMapOvr>
  <p:transition spd="med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D57D92-CC2D-4F2C-983C-EF008DF9B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15" y="548598"/>
            <a:ext cx="8331264" cy="40463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FAFA9A4-D68A-4689-A447-4FD502501374}"/>
              </a:ext>
            </a:extLst>
          </p:cNvPr>
          <p:cNvSpPr/>
          <p:nvPr/>
        </p:nvSpPr>
        <p:spPr>
          <a:xfrm>
            <a:off x="6872991" y="24"/>
            <a:ext cx="2271010" cy="374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Network Fit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36BCDC-0BD1-4669-A5CA-1433D5A618BD}"/>
              </a:ext>
            </a:extLst>
          </p:cNvPr>
          <p:cNvSpPr txBox="1"/>
          <p:nvPr/>
        </p:nvSpPr>
        <p:spPr>
          <a:xfrm>
            <a:off x="3693695" y="4350819"/>
            <a:ext cx="179270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Random seed = 2</a:t>
            </a:r>
          </a:p>
        </p:txBody>
      </p:sp>
    </p:spTree>
    <p:extLst>
      <p:ext uri="{BB962C8B-B14F-4D97-AF65-F5344CB8AC3E}">
        <p14:creationId xmlns:p14="http://schemas.microsoft.com/office/powerpoint/2010/main" val="3622685997"/>
      </p:ext>
    </p:extLst>
  </p:cSld>
  <p:clrMapOvr>
    <a:masterClrMapping/>
  </p:clrMapOvr>
  <p:transition spd="med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DEA49AF-64C4-4311-86BF-98A87CF76B30}"/>
              </a:ext>
            </a:extLst>
          </p:cNvPr>
          <p:cNvSpPr/>
          <p:nvPr/>
        </p:nvSpPr>
        <p:spPr>
          <a:xfrm>
            <a:off x="6872991" y="24"/>
            <a:ext cx="2271010" cy="374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Compare fit vs. actual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89D4CD-B3A3-4AB5-A6CC-70C8A6755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1235"/>
            <a:ext cx="8895347" cy="432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93001"/>
      </p:ext>
    </p:extLst>
  </p:cSld>
  <p:clrMapOvr>
    <a:masterClrMapping/>
  </p:clrMapOvr>
  <p:transition spd="med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6E5B09-6D26-497D-8DAE-423885E02982}"/>
              </a:ext>
            </a:extLst>
          </p:cNvPr>
          <p:cNvSpPr/>
          <p:nvPr/>
        </p:nvSpPr>
        <p:spPr>
          <a:xfrm>
            <a:off x="6872991" y="24"/>
            <a:ext cx="2271010" cy="374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Compare MAPE with Regression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079480-C773-48D5-94B9-782107E324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4608" y="3220452"/>
            <a:ext cx="5134784" cy="4167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C42635-CABE-4684-931A-2D9F90086E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5580" y="1680724"/>
            <a:ext cx="5578642" cy="3740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8714E4-7D04-4DD1-9362-B0B11236424A}"/>
              </a:ext>
            </a:extLst>
          </p:cNvPr>
          <p:cNvSpPr txBox="1"/>
          <p:nvPr/>
        </p:nvSpPr>
        <p:spPr>
          <a:xfrm>
            <a:off x="3699055" y="2935704"/>
            <a:ext cx="174589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Linear Regression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7E32E9-4C25-4D3C-A2E4-650876F67997}"/>
              </a:ext>
            </a:extLst>
          </p:cNvPr>
          <p:cNvSpPr txBox="1"/>
          <p:nvPr/>
        </p:nvSpPr>
        <p:spPr>
          <a:xfrm>
            <a:off x="3699055" y="1185306"/>
            <a:ext cx="174589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Neural Network</a:t>
            </a:r>
          </a:p>
        </p:txBody>
      </p:sp>
    </p:spTree>
    <p:extLst>
      <p:ext uri="{BB962C8B-B14F-4D97-AF65-F5344CB8AC3E}">
        <p14:creationId xmlns:p14="http://schemas.microsoft.com/office/powerpoint/2010/main" val="1544680770"/>
      </p:ext>
    </p:extLst>
  </p:cSld>
  <p:clrMapOvr>
    <a:masterClrMapping/>
  </p:clrMapOvr>
  <p:transition spd="med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F2E2F3-4473-4A0A-9585-972BFC55B9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585" y="562354"/>
            <a:ext cx="8596564" cy="413992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519A19-FF65-4F62-B479-481771260D72}"/>
              </a:ext>
            </a:extLst>
          </p:cNvPr>
          <p:cNvSpPr/>
          <p:nvPr/>
        </p:nvSpPr>
        <p:spPr>
          <a:xfrm>
            <a:off x="6872991" y="24"/>
            <a:ext cx="2271010" cy="374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Variable Importance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9C2EFA-3752-4BB8-A675-C8240F021C77}"/>
              </a:ext>
            </a:extLst>
          </p:cNvPr>
          <p:cNvSpPr txBox="1"/>
          <p:nvPr/>
        </p:nvSpPr>
        <p:spPr>
          <a:xfrm>
            <a:off x="3645569" y="4471134"/>
            <a:ext cx="179270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Random seed =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8A52D2-2B21-495C-80AA-9E052A216ECC}"/>
              </a:ext>
            </a:extLst>
          </p:cNvPr>
          <p:cNvSpPr txBox="1"/>
          <p:nvPr/>
        </p:nvSpPr>
        <p:spPr>
          <a:xfrm>
            <a:off x="1720517" y="515035"/>
            <a:ext cx="4796588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Must use caution with collinear predictors!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i="1" dirty="0">
                <a:solidFill>
                  <a:srgbClr val="FF0000"/>
                </a:solidFill>
              </a:rPr>
              <a:t>Randomization of weights, when predictors are near-perfect substitutes, leads to wide swings in apparent importance</a:t>
            </a:r>
            <a:endParaRPr kumimoji="0" lang="en-US" sz="1400" b="0" i="1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560418122"/>
      </p:ext>
    </p:extLst>
  </p:cSld>
  <p:clrMapOvr>
    <a:masterClrMapping/>
  </p:clrMapOvr>
  <p:transition spd="med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91F4B-D60E-4A62-9BEE-F8052D795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4"/>
                </a:solidFill>
              </a:rPr>
              <a:t>PREDICTING EVENTS </a:t>
            </a:r>
            <a:br>
              <a:rPr lang="en-US" dirty="0">
                <a:solidFill>
                  <a:schemeClr val="accent4"/>
                </a:solidFill>
              </a:rPr>
            </a:br>
            <a:r>
              <a:rPr lang="en-US" dirty="0">
                <a:solidFill>
                  <a:schemeClr val="accent4"/>
                </a:solidFill>
              </a:rPr>
              <a:t>An introduction</a:t>
            </a:r>
            <a:br>
              <a:rPr lang="en-US" dirty="0">
                <a:solidFill>
                  <a:schemeClr val="accent4"/>
                </a:solidFill>
              </a:rPr>
            </a:br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18" name="Group 1203">
            <a:extLst>
              <a:ext uri="{FF2B5EF4-FFF2-40B4-BE49-F238E27FC236}">
                <a16:creationId xmlns:a16="http://schemas.microsoft.com/office/drawing/2014/main" id="{65C799C8-D637-4881-96BF-7682AAA60DD1}"/>
              </a:ext>
            </a:extLst>
          </p:cNvPr>
          <p:cNvGrpSpPr/>
          <p:nvPr/>
        </p:nvGrpSpPr>
        <p:grpSpPr>
          <a:xfrm>
            <a:off x="3322266" y="4110728"/>
            <a:ext cx="2457181" cy="595746"/>
            <a:chOff x="0" y="0"/>
            <a:chExt cx="8736640" cy="2118205"/>
          </a:xfrm>
        </p:grpSpPr>
        <p:sp>
          <p:nvSpPr>
            <p:cNvPr id="19" name="Shape 1193">
              <a:extLst>
                <a:ext uri="{FF2B5EF4-FFF2-40B4-BE49-F238E27FC236}">
                  <a16:creationId xmlns:a16="http://schemas.microsoft.com/office/drawing/2014/main" id="{31DD94C9-EF23-472C-A74E-D6BC99EE487E}"/>
                </a:ext>
              </a:extLst>
            </p:cNvPr>
            <p:cNvSpPr/>
            <p:nvPr/>
          </p:nvSpPr>
          <p:spPr>
            <a:xfrm>
              <a:off x="0" y="0"/>
              <a:ext cx="2118206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0" name="Shape 1194">
              <a:extLst>
                <a:ext uri="{FF2B5EF4-FFF2-40B4-BE49-F238E27FC236}">
                  <a16:creationId xmlns:a16="http://schemas.microsoft.com/office/drawing/2014/main" id="{305B3F87-9145-4FA8-AB01-B99786BEC3D9}"/>
                </a:ext>
              </a:extLst>
            </p:cNvPr>
            <p:cNvSpPr/>
            <p:nvPr/>
          </p:nvSpPr>
          <p:spPr>
            <a:xfrm>
              <a:off x="249585" y="249585"/>
              <a:ext cx="1619036" cy="1619036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  <p:sp>
          <p:nvSpPr>
            <p:cNvPr id="21" name="Shape 1195">
              <a:extLst>
                <a:ext uri="{FF2B5EF4-FFF2-40B4-BE49-F238E27FC236}">
                  <a16:creationId xmlns:a16="http://schemas.microsoft.com/office/drawing/2014/main" id="{1B0FB670-B6B2-4F51-9099-12CB8598C94C}"/>
                </a:ext>
              </a:extLst>
            </p:cNvPr>
            <p:cNvSpPr/>
            <p:nvPr/>
          </p:nvSpPr>
          <p:spPr>
            <a:xfrm>
              <a:off x="1654610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2" name="Shape 1196">
              <a:extLst>
                <a:ext uri="{FF2B5EF4-FFF2-40B4-BE49-F238E27FC236}">
                  <a16:creationId xmlns:a16="http://schemas.microsoft.com/office/drawing/2014/main" id="{2F6A0B09-6D54-4C44-8147-9815FC88C236}"/>
                </a:ext>
              </a:extLst>
            </p:cNvPr>
            <p:cNvSpPr/>
            <p:nvPr/>
          </p:nvSpPr>
          <p:spPr>
            <a:xfrm>
              <a:off x="1904195" y="249585"/>
              <a:ext cx="1619036" cy="1619036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3" name="Shape 1197">
              <a:extLst>
                <a:ext uri="{FF2B5EF4-FFF2-40B4-BE49-F238E27FC236}">
                  <a16:creationId xmlns:a16="http://schemas.microsoft.com/office/drawing/2014/main" id="{E8CD197E-F6CC-4ED5-BED8-6616D757699A}"/>
                </a:ext>
              </a:extLst>
            </p:cNvPr>
            <p:cNvSpPr/>
            <p:nvPr/>
          </p:nvSpPr>
          <p:spPr>
            <a:xfrm>
              <a:off x="3309219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4" name="Shape 1198">
              <a:extLst>
                <a:ext uri="{FF2B5EF4-FFF2-40B4-BE49-F238E27FC236}">
                  <a16:creationId xmlns:a16="http://schemas.microsoft.com/office/drawing/2014/main" id="{0F2C794B-A083-4E55-993B-B0CDC94B35EB}"/>
                </a:ext>
              </a:extLst>
            </p:cNvPr>
            <p:cNvSpPr/>
            <p:nvPr/>
          </p:nvSpPr>
          <p:spPr>
            <a:xfrm>
              <a:off x="3558804" y="249585"/>
              <a:ext cx="1619037" cy="161903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5" name="Shape 1199">
              <a:extLst>
                <a:ext uri="{FF2B5EF4-FFF2-40B4-BE49-F238E27FC236}">
                  <a16:creationId xmlns:a16="http://schemas.microsoft.com/office/drawing/2014/main" id="{8F36FEAE-B0F5-4154-9D87-026D9B8E5403}"/>
                </a:ext>
              </a:extLst>
            </p:cNvPr>
            <p:cNvSpPr/>
            <p:nvPr/>
          </p:nvSpPr>
          <p:spPr>
            <a:xfrm>
              <a:off x="496382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6" name="Shape 1200">
              <a:extLst>
                <a:ext uri="{FF2B5EF4-FFF2-40B4-BE49-F238E27FC236}">
                  <a16:creationId xmlns:a16="http://schemas.microsoft.com/office/drawing/2014/main" id="{D786C196-AAC7-4AD8-892F-B7F2528199C8}"/>
                </a:ext>
              </a:extLst>
            </p:cNvPr>
            <p:cNvSpPr/>
            <p:nvPr/>
          </p:nvSpPr>
          <p:spPr>
            <a:xfrm>
              <a:off x="5213409" y="249585"/>
              <a:ext cx="1619036" cy="1619036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r>
                <a:rPr lang="en-US" sz="900" dirty="0"/>
                <a:t>4</a:t>
              </a:r>
              <a:endParaRPr sz="900" dirty="0"/>
            </a:p>
          </p:txBody>
        </p:sp>
        <p:sp>
          <p:nvSpPr>
            <p:cNvPr id="27" name="Shape 1201">
              <a:extLst>
                <a:ext uri="{FF2B5EF4-FFF2-40B4-BE49-F238E27FC236}">
                  <a16:creationId xmlns:a16="http://schemas.microsoft.com/office/drawing/2014/main" id="{7F52E36A-82FA-4387-A444-9182E0A857EA}"/>
                </a:ext>
              </a:extLst>
            </p:cNvPr>
            <p:cNvSpPr/>
            <p:nvPr/>
          </p:nvSpPr>
          <p:spPr>
            <a:xfrm>
              <a:off x="661843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8" name="Shape 1202">
              <a:extLst>
                <a:ext uri="{FF2B5EF4-FFF2-40B4-BE49-F238E27FC236}">
                  <a16:creationId xmlns:a16="http://schemas.microsoft.com/office/drawing/2014/main" id="{8109DD41-630F-4B56-B0D7-5303C6DED071}"/>
                </a:ext>
              </a:extLst>
            </p:cNvPr>
            <p:cNvSpPr/>
            <p:nvPr/>
          </p:nvSpPr>
          <p:spPr>
            <a:xfrm>
              <a:off x="6868019" y="249585"/>
              <a:ext cx="1619037" cy="1619036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2059391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C986EA-8027-4D36-AB18-3430FD79A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947" y="278201"/>
            <a:ext cx="7810500" cy="680620"/>
          </a:xfrm>
        </p:spPr>
        <p:txBody>
          <a:bodyPr>
            <a:normAutofit/>
          </a:bodyPr>
          <a:lstStyle/>
          <a:p>
            <a:r>
              <a:rPr lang="en-US" sz="3600" dirty="0"/>
              <a:t>How do I predict a yes/no result?</a:t>
            </a:r>
            <a:endParaRPr lang="en-US" sz="2200" i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99231E-CB2A-453A-B827-26C12F5BDC7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513297" y="1019127"/>
            <a:ext cx="7810500" cy="924647"/>
          </a:xfrm>
        </p:spPr>
        <p:txBody>
          <a:bodyPr>
            <a:normAutofit fontScale="62500" lnSpcReduction="20000"/>
          </a:bodyPr>
          <a:lstStyle/>
          <a:p>
            <a:r>
              <a:rPr lang="en-US" sz="1800" i="1" dirty="0">
                <a:solidFill>
                  <a:schemeClr val="bg2">
                    <a:lumMod val="50000"/>
                  </a:schemeClr>
                </a:solidFill>
              </a:rPr>
              <a:t>Examples</a:t>
            </a:r>
          </a:p>
          <a:p>
            <a:endParaRPr lang="en-US" sz="2000" dirty="0"/>
          </a:p>
          <a:p>
            <a:r>
              <a:rPr lang="en-US" sz="2600" dirty="0">
                <a:solidFill>
                  <a:schemeClr val="accent1"/>
                </a:solidFill>
              </a:rPr>
              <a:t>Statistics:  Logistic Regression Analysis</a:t>
            </a:r>
          </a:p>
          <a:p>
            <a:r>
              <a:rPr lang="en-US" sz="2600" dirty="0">
                <a:solidFill>
                  <a:schemeClr val="accent2"/>
                </a:solidFill>
              </a:rPr>
              <a:t>Machine Learning:  Neural Network, CHAID(Decision Tree), Support Vector Machine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6B686F-09A2-4F2E-A47B-A77E2437B3C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116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CA63F4-121B-4172-A515-9D6CBAAE0DF5}"/>
              </a:ext>
            </a:extLst>
          </p:cNvPr>
          <p:cNvSpPr txBox="1"/>
          <p:nvPr/>
        </p:nvSpPr>
        <p:spPr>
          <a:xfrm>
            <a:off x="4702803" y="4462113"/>
            <a:ext cx="2563018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US" sz="800" dirty="0"/>
              <a:t>https://www.crondose.com/2016/07/easy-way-understand-decision-trees/</a:t>
            </a:r>
          </a:p>
        </p:txBody>
      </p:sp>
      <p:pic>
        <p:nvPicPr>
          <p:cNvPr id="12" name="Picture 8" descr="Easy Way to Understand Decision Trees">
            <a:extLst>
              <a:ext uri="{FF2B5EF4-FFF2-40B4-BE49-F238E27FC236}">
                <a16:creationId xmlns:a16="http://schemas.microsoft.com/office/drawing/2014/main" id="{4A81A5BC-DF44-4B66-8181-A9FEAF9E6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5295" y="2004079"/>
            <a:ext cx="3973716" cy="2350261"/>
          </a:xfrm>
          <a:prstGeom prst="rect">
            <a:avLst/>
          </a:prstGeom>
          <a:noFill/>
          <a:ln w="762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FA473D55-BBC9-4E44-AC0C-9EFFCC82A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8573" y="2004080"/>
            <a:ext cx="2861187" cy="2350261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7639597"/>
      </p:ext>
    </p:extLst>
  </p:cSld>
  <p:clrMapOvr>
    <a:masterClrMapping/>
  </p:clrMapOvr>
  <p:transition spd="med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3E638D6-5C9B-4A80-A995-0A2EB0954B14}"/>
              </a:ext>
            </a:extLst>
          </p:cNvPr>
          <p:cNvSpPr txBox="1">
            <a:spLocks/>
          </p:cNvSpPr>
          <p:nvPr/>
        </p:nvSpPr>
        <p:spPr>
          <a:xfrm>
            <a:off x="559670" y="151139"/>
            <a:ext cx="7877175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rmAutofit fontScale="90000" lnSpcReduction="10000"/>
          </a:bodyPr>
          <a:lstStyle>
            <a:lvl1pPr marL="0" marR="0" indent="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Bebas Neue"/>
                <a:ea typeface="+mn-ea"/>
                <a:cs typeface="Bebas Neue"/>
                <a:sym typeface="Helvetica Light"/>
              </a:defRPr>
            </a:lvl1pPr>
            <a:lvl2pPr marL="0" marR="0" indent="64294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28588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192881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257175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321469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385763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450056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51435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dirty="0"/>
              <a:t>PREDICTING EVENTS</a:t>
            </a:r>
            <a:br>
              <a:rPr lang="en-US" dirty="0"/>
            </a:br>
            <a:r>
              <a:rPr lang="en-US" sz="2025" dirty="0">
                <a:solidFill>
                  <a:schemeClr val="bg2">
                    <a:lumMod val="50000"/>
                  </a:schemeClr>
                </a:solidFill>
              </a:rPr>
              <a:t>“Limited Dependent Variables”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E267E9-D366-BEE7-BE13-01DA8853C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45" y="980975"/>
            <a:ext cx="2468708" cy="3113520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A1F252-A803-465B-B490-4092D2129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6643" y="980974"/>
            <a:ext cx="3113521" cy="3113521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22FD25-6AE4-E4C3-EF1A-F0B92849C9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7354" y="980974"/>
            <a:ext cx="3113523" cy="3104339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sp>
        <p:nvSpPr>
          <p:cNvPr id="12" name="Right Brace 11">
            <a:extLst>
              <a:ext uri="{FF2B5EF4-FFF2-40B4-BE49-F238E27FC236}">
                <a16:creationId xmlns:a16="http://schemas.microsoft.com/office/drawing/2014/main" id="{7ACA35CD-69B7-CD8E-AECA-B86595CF1990}"/>
              </a:ext>
            </a:extLst>
          </p:cNvPr>
          <p:cNvSpPr/>
          <p:nvPr/>
        </p:nvSpPr>
        <p:spPr>
          <a:xfrm rot="5400000">
            <a:off x="5689371" y="1081766"/>
            <a:ext cx="308775" cy="6334234"/>
          </a:xfrm>
          <a:prstGeom prst="rightBrace">
            <a:avLst/>
          </a:prstGeom>
          <a:noFill/>
          <a:ln w="25400" cap="flat">
            <a:solidFill>
              <a:srgbClr val="318EFF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28F421-0D13-A5EA-17E0-CF59B9B10CF8}"/>
              </a:ext>
            </a:extLst>
          </p:cNvPr>
          <p:cNvSpPr txBox="1"/>
          <p:nvPr/>
        </p:nvSpPr>
        <p:spPr>
          <a:xfrm>
            <a:off x="5248961" y="4302649"/>
            <a:ext cx="1296786" cy="3292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spc="0" normalizeH="0" baseline="0" dirty="0">
                <a:ln>
                  <a:noFill/>
                </a:ln>
                <a:solidFill>
                  <a:srgbClr val="318E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Limited</a:t>
            </a:r>
          </a:p>
        </p:txBody>
      </p:sp>
    </p:spTree>
    <p:extLst>
      <p:ext uri="{BB962C8B-B14F-4D97-AF65-F5344CB8AC3E}">
        <p14:creationId xmlns:p14="http://schemas.microsoft.com/office/powerpoint/2010/main" val="414570404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3E638D6-5C9B-4A80-A995-0A2EB0954B14}"/>
              </a:ext>
            </a:extLst>
          </p:cNvPr>
          <p:cNvSpPr txBox="1">
            <a:spLocks/>
          </p:cNvSpPr>
          <p:nvPr/>
        </p:nvSpPr>
        <p:spPr>
          <a:xfrm>
            <a:off x="559670" y="151139"/>
            <a:ext cx="7877175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 fontScale="90000" lnSpcReduction="10000"/>
          </a:bodyPr>
          <a:lstStyle>
            <a:lvl1pPr marL="0" marR="0" indent="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Bebas Neue"/>
                <a:ea typeface="+mn-ea"/>
                <a:cs typeface="Bebas Neue"/>
                <a:sym typeface="Helvetica Light"/>
              </a:defRPr>
            </a:lvl1pPr>
            <a:lvl2pPr marL="0" marR="0" indent="64294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28588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192881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257175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321469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385763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450056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51435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dirty="0"/>
              <a:t>PREDICTING Levels vs. EVENTS</a:t>
            </a:r>
            <a:br>
              <a:rPr lang="en-US" dirty="0"/>
            </a:br>
            <a:endParaRPr lang="en-US" sz="2025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10" name="Object 12">
            <a:extLst>
              <a:ext uri="{FF2B5EF4-FFF2-40B4-BE49-F238E27FC236}">
                <a16:creationId xmlns:a16="http://schemas.microsoft.com/office/drawing/2014/main" id="{4C9E59B9-BA6D-4BA5-B204-D54E4E68B1B3}"/>
              </a:ext>
            </a:extLst>
          </p:cNvPr>
          <p:cNvGraphicFramePr>
            <a:graphicFrameLocks noGrp="1" noChangeAspect="1"/>
          </p:cNvGraphicFramePr>
          <p:nvPr>
            <p:ph sz="quarter" idx="1"/>
          </p:nvPr>
        </p:nvGraphicFramePr>
        <p:xfrm>
          <a:off x="400050" y="1053606"/>
          <a:ext cx="4171950" cy="319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2876550" imgH="2200275" progId="Excel.Chart.8">
                  <p:embed/>
                </p:oleObj>
              </mc:Choice>
              <mc:Fallback>
                <p:oleObj name="Chart" r:id="rId3" imgW="2876550" imgH="2200275" progId="Excel.Chart.8">
                  <p:embed/>
                  <p:pic>
                    <p:nvPicPr>
                      <p:cNvPr id="10" name="Object 12">
                        <a:extLst>
                          <a:ext uri="{FF2B5EF4-FFF2-40B4-BE49-F238E27FC236}">
                            <a16:creationId xmlns:a16="http://schemas.microsoft.com/office/drawing/2014/main" id="{4C9E59B9-BA6D-4BA5-B204-D54E4E68B1B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1053606"/>
                        <a:ext cx="4171950" cy="3190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9">
            <a:extLst>
              <a:ext uri="{FF2B5EF4-FFF2-40B4-BE49-F238E27FC236}">
                <a16:creationId xmlns:a16="http://schemas.microsoft.com/office/drawing/2014/main" id="{754AC1CF-2AD8-4B6A-9E7E-CCDA1E24E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0715" y="1008389"/>
            <a:ext cx="3867150" cy="3176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534DD1-1D71-853F-EB8F-49BDEAF023D1}"/>
              </a:ext>
            </a:extLst>
          </p:cNvPr>
          <p:cNvSpPr txBox="1"/>
          <p:nvPr/>
        </p:nvSpPr>
        <p:spPr>
          <a:xfrm>
            <a:off x="5731982" y="4085463"/>
            <a:ext cx="1999383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spc="0" normalizeH="0" baseline="0" dirty="0">
                <a:ln>
                  <a:noFill/>
                </a:ln>
                <a:solidFill>
                  <a:srgbClr val="318E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Limited:  Event Yes/No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81F6A6-5FEC-E37A-EEC5-067BB5D11261}"/>
              </a:ext>
            </a:extLst>
          </p:cNvPr>
          <p:cNvSpPr txBox="1"/>
          <p:nvPr/>
        </p:nvSpPr>
        <p:spPr>
          <a:xfrm>
            <a:off x="1444361" y="4184977"/>
            <a:ext cx="2377882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spc="0" normalizeH="0" baseline="0" dirty="0">
                <a:ln>
                  <a:noFill/>
                </a:ln>
                <a:solidFill>
                  <a:srgbClr val="318E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Level:  Scalar or Continuous</a:t>
            </a:r>
          </a:p>
        </p:txBody>
      </p:sp>
    </p:spTree>
    <p:extLst>
      <p:ext uri="{BB962C8B-B14F-4D97-AF65-F5344CB8AC3E}">
        <p14:creationId xmlns:p14="http://schemas.microsoft.com/office/powerpoint/2010/main" val="329117511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3E638D6-5C9B-4A80-A995-0A2EB0954B14}"/>
              </a:ext>
            </a:extLst>
          </p:cNvPr>
          <p:cNvSpPr txBox="1">
            <a:spLocks/>
          </p:cNvSpPr>
          <p:nvPr/>
        </p:nvSpPr>
        <p:spPr>
          <a:xfrm>
            <a:off x="559670" y="151139"/>
            <a:ext cx="7877175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 fontScale="90000" lnSpcReduction="10000"/>
          </a:bodyPr>
          <a:lstStyle>
            <a:lvl1pPr marL="0" marR="0" indent="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Bebas Neue"/>
                <a:ea typeface="+mn-ea"/>
                <a:cs typeface="Bebas Neue"/>
                <a:sym typeface="Helvetica Light"/>
              </a:defRPr>
            </a:lvl1pPr>
            <a:lvl2pPr marL="0" marR="0" indent="64294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28588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192881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257175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321469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385763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450056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51435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dirty="0"/>
              <a:t>The “confusion matrix”</a:t>
            </a:r>
            <a:br>
              <a:rPr lang="en-US" dirty="0"/>
            </a:br>
            <a:endParaRPr lang="en-US" sz="2025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5B7BB5-04D6-3BA5-965A-0D1E2A2B08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64" t="28929" r="66727" b="52162"/>
          <a:stretch/>
        </p:blipFill>
        <p:spPr>
          <a:xfrm>
            <a:off x="1168041" y="954924"/>
            <a:ext cx="6349526" cy="282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58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C986EA-8027-4D36-AB18-3430FD79A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947" y="273557"/>
            <a:ext cx="7810500" cy="680620"/>
          </a:xfrm>
        </p:spPr>
        <p:txBody>
          <a:bodyPr>
            <a:normAutofit/>
          </a:bodyPr>
          <a:lstStyle/>
          <a:p>
            <a:r>
              <a:rPr lang="en-US" sz="3600" dirty="0"/>
              <a:t>How do I predict a metric?</a:t>
            </a:r>
            <a:endParaRPr lang="en-US" sz="2200" i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99231E-CB2A-453A-B827-26C12F5BDC7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480947" y="988425"/>
            <a:ext cx="7810500" cy="924647"/>
          </a:xfrm>
        </p:spPr>
        <p:txBody>
          <a:bodyPr>
            <a:normAutofit/>
          </a:bodyPr>
          <a:lstStyle/>
          <a:p>
            <a:r>
              <a:rPr lang="en-US" sz="1100" i="1" dirty="0">
                <a:solidFill>
                  <a:schemeClr val="bg2">
                    <a:lumMod val="50000"/>
                  </a:schemeClr>
                </a:solidFill>
              </a:rPr>
              <a:t>Examples</a:t>
            </a:r>
          </a:p>
          <a:p>
            <a:endParaRPr lang="en-US" sz="1100" i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1600" dirty="0">
                <a:solidFill>
                  <a:schemeClr val="accent1"/>
                </a:solidFill>
              </a:rPr>
              <a:t>Statistics:  Linear Regression Analysis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Machine Learning:  Neural Network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6B686F-09A2-4F2E-A47B-A77E2437B3C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6" name="Object 29">
            <a:extLst>
              <a:ext uri="{FF2B5EF4-FFF2-40B4-BE49-F238E27FC236}">
                <a16:creationId xmlns:a16="http://schemas.microsoft.com/office/drawing/2014/main" id="{45C93372-9641-49A7-ADAB-F785745F17A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9991" y="1965919"/>
          <a:ext cx="3172505" cy="2431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2895600" imgH="2219325" progId="Excel.Chart.8">
                  <p:embed/>
                </p:oleObj>
              </mc:Choice>
              <mc:Fallback>
                <p:oleObj name="Chart" r:id="rId2" imgW="2895600" imgH="2219325" progId="Excel.Chart.8">
                  <p:embed/>
                  <p:pic>
                    <p:nvPicPr>
                      <p:cNvPr id="6" name="Object 29">
                        <a:extLst>
                          <a:ext uri="{FF2B5EF4-FFF2-40B4-BE49-F238E27FC236}">
                            <a16:creationId xmlns:a16="http://schemas.microsoft.com/office/drawing/2014/main" id="{45C93372-9641-49A7-ADAB-F785745F17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991" y="1965919"/>
                        <a:ext cx="3172505" cy="2431756"/>
                      </a:xfrm>
                      <a:prstGeom prst="rect">
                        <a:avLst/>
                      </a:prstGeom>
                      <a:noFill/>
                      <a:ln w="76200">
                        <a:solidFill>
                          <a:schemeClr val="accent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3" descr="https://cdn-images-1.medium.com/max/1000/1*Gh5PS4R_A5drl5ebd_gNrg@2x.png">
            <a:extLst>
              <a:ext uri="{FF2B5EF4-FFF2-40B4-BE49-F238E27FC236}">
                <a16:creationId xmlns:a16="http://schemas.microsoft.com/office/drawing/2014/main" id="{21A94623-5F64-4F42-A6DA-65539D991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5727" y="1944675"/>
            <a:ext cx="3718282" cy="2431756"/>
          </a:xfrm>
          <a:prstGeom prst="rect">
            <a:avLst/>
          </a:prstGeom>
          <a:noFill/>
          <a:ln w="762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644AF3C-B246-4764-97A3-7F1C36D129BD}"/>
              </a:ext>
            </a:extLst>
          </p:cNvPr>
          <p:cNvSpPr/>
          <p:nvPr/>
        </p:nvSpPr>
        <p:spPr>
          <a:xfrm>
            <a:off x="4849318" y="4414176"/>
            <a:ext cx="25831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https://towardsdatascience.com/applied-deep-learning-part-1-artificial-neural-networks-d7834f67a4f6</a:t>
            </a:r>
          </a:p>
        </p:txBody>
      </p:sp>
    </p:spTree>
    <p:extLst>
      <p:ext uri="{BB962C8B-B14F-4D97-AF65-F5344CB8AC3E}">
        <p14:creationId xmlns:p14="http://schemas.microsoft.com/office/powerpoint/2010/main" val="3584466531"/>
      </p:ext>
    </p:extLst>
  </p:cSld>
  <p:clrMapOvr>
    <a:masterClrMapping/>
  </p:clrMapOvr>
  <p:transition spd="med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DDA7F110-976F-CE22-3315-EA6E6923E9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66" t="28660" r="21000" b="40807"/>
          <a:stretch/>
        </p:blipFill>
        <p:spPr>
          <a:xfrm>
            <a:off x="922678" y="1166025"/>
            <a:ext cx="7298644" cy="330447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3E638D6-5C9B-4A80-A995-0A2EB0954B14}"/>
              </a:ext>
            </a:extLst>
          </p:cNvPr>
          <p:cNvSpPr txBox="1">
            <a:spLocks/>
          </p:cNvSpPr>
          <p:nvPr/>
        </p:nvSpPr>
        <p:spPr>
          <a:xfrm>
            <a:off x="484856" y="286105"/>
            <a:ext cx="7877175" cy="8166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rmAutofit fontScale="25000" lnSpcReduction="20000"/>
          </a:bodyPr>
          <a:lstStyle>
            <a:lvl1pPr marL="0" marR="0" indent="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Bebas Neue"/>
                <a:ea typeface="+mn-ea"/>
                <a:cs typeface="Bebas Neue"/>
                <a:sym typeface="Helvetica Light"/>
              </a:defRPr>
            </a:lvl1pPr>
            <a:lvl2pPr marL="0" marR="0" indent="64294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28588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192881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257175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321469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385763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450056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51435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sz="14400" dirty="0"/>
              <a:t>RISK vs. reward</a:t>
            </a:r>
          </a:p>
          <a:p>
            <a:r>
              <a:rPr lang="en-US" sz="9600" dirty="0"/>
              <a:t>CHEAP E-MAIL PROMOTION</a:t>
            </a:r>
          </a:p>
          <a:p>
            <a:br>
              <a:rPr lang="en-US" dirty="0"/>
            </a:br>
            <a:endParaRPr lang="en-US" sz="2025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DA2B0B-8235-6556-C784-05A6CF8D1605}"/>
              </a:ext>
            </a:extLst>
          </p:cNvPr>
          <p:cNvSpPr txBox="1"/>
          <p:nvPr/>
        </p:nvSpPr>
        <p:spPr>
          <a:xfrm>
            <a:off x="6658495" y="1442315"/>
            <a:ext cx="56526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318EFF"/>
                </a:solidFill>
                <a:effectLst/>
                <a:uFillTx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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318E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9087FD-6CB5-0013-64F4-FE79D906311A}"/>
              </a:ext>
            </a:extLst>
          </p:cNvPr>
          <p:cNvSpPr txBox="1"/>
          <p:nvPr/>
        </p:nvSpPr>
        <p:spPr>
          <a:xfrm>
            <a:off x="6645740" y="2915522"/>
            <a:ext cx="56526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318EFF"/>
                </a:solidFill>
                <a:effectLst/>
                <a:uFillTx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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318E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824C21-4076-F341-ABDE-DACC99A91E7D}"/>
              </a:ext>
            </a:extLst>
          </p:cNvPr>
          <p:cNvSpPr txBox="1"/>
          <p:nvPr/>
        </p:nvSpPr>
        <p:spPr>
          <a:xfrm>
            <a:off x="6928372" y="2250573"/>
            <a:ext cx="98587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318EFF"/>
                </a:solidFill>
                <a:effectLst/>
                <a:uFillTx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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318EFF"/>
                </a:solidFill>
                <a:effectLst/>
                <a:uFillTx/>
                <a:latin typeface="+mn-lt"/>
                <a:ea typeface="+mn-ea"/>
                <a:cs typeface="+mn-cs"/>
                <a:sym typeface="Wingdings" panose="05000000000000000000" pitchFamily="2" charset="2"/>
              </a:rPr>
              <a:t>-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318E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19D116-6B57-F239-913A-4B6E5687E244}"/>
              </a:ext>
            </a:extLst>
          </p:cNvPr>
          <p:cNvSpPr txBox="1"/>
          <p:nvPr/>
        </p:nvSpPr>
        <p:spPr>
          <a:xfrm>
            <a:off x="7270947" y="3814097"/>
            <a:ext cx="540328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318E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10538850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9D64FC-D202-46F2-E75F-0A189BAD78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48" t="44216" r="21475" b="16357"/>
          <a:stretch/>
        </p:blipFill>
        <p:spPr>
          <a:xfrm>
            <a:off x="1340759" y="1022847"/>
            <a:ext cx="6462481" cy="383454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3E638D6-5C9B-4A80-A995-0A2EB0954B14}"/>
              </a:ext>
            </a:extLst>
          </p:cNvPr>
          <p:cNvSpPr txBox="1">
            <a:spLocks/>
          </p:cNvSpPr>
          <p:nvPr/>
        </p:nvSpPr>
        <p:spPr>
          <a:xfrm>
            <a:off x="484856" y="286105"/>
            <a:ext cx="7877175" cy="8166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 fontScale="25000" lnSpcReduction="20000"/>
          </a:bodyPr>
          <a:lstStyle>
            <a:lvl1pPr marL="0" marR="0" indent="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Bebas Neue"/>
                <a:ea typeface="+mn-ea"/>
                <a:cs typeface="Bebas Neue"/>
                <a:sym typeface="Helvetica Light"/>
              </a:defRPr>
            </a:lvl1pPr>
            <a:lvl2pPr marL="0" marR="0" indent="64294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28588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192881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257175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321469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385763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450056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51435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sz="14400" dirty="0"/>
              <a:t>Risk vs. reward</a:t>
            </a:r>
          </a:p>
          <a:p>
            <a:r>
              <a:rPr lang="en-US" sz="9600" dirty="0"/>
              <a:t>Expensive luxury gift PROMOTION</a:t>
            </a:r>
          </a:p>
          <a:p>
            <a:br>
              <a:rPr lang="en-US" dirty="0"/>
            </a:br>
            <a:endParaRPr lang="en-US" sz="2025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DA2B0B-8235-6556-C784-05A6CF8D1605}"/>
              </a:ext>
            </a:extLst>
          </p:cNvPr>
          <p:cNvSpPr txBox="1"/>
          <p:nvPr/>
        </p:nvSpPr>
        <p:spPr>
          <a:xfrm>
            <a:off x="6318359" y="1557009"/>
            <a:ext cx="56526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318EFF"/>
                </a:solidFill>
                <a:effectLst/>
                <a:uFillTx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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318E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9087FD-6CB5-0013-64F4-FE79D906311A}"/>
              </a:ext>
            </a:extLst>
          </p:cNvPr>
          <p:cNvSpPr txBox="1"/>
          <p:nvPr/>
        </p:nvSpPr>
        <p:spPr>
          <a:xfrm>
            <a:off x="6495379" y="3012783"/>
            <a:ext cx="56526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318EFF"/>
                </a:solidFill>
                <a:effectLst/>
                <a:uFillTx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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318E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824C21-4076-F341-ABDE-DACC99A91E7D}"/>
              </a:ext>
            </a:extLst>
          </p:cNvPr>
          <p:cNvSpPr txBox="1"/>
          <p:nvPr/>
        </p:nvSpPr>
        <p:spPr>
          <a:xfrm>
            <a:off x="6603829" y="3821243"/>
            <a:ext cx="98587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318EFF"/>
                </a:solidFill>
                <a:effectLst/>
                <a:uFillTx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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318EFF"/>
                </a:solidFill>
                <a:effectLst/>
                <a:uFillTx/>
                <a:latin typeface="+mn-lt"/>
                <a:ea typeface="+mn-ea"/>
                <a:cs typeface="+mn-cs"/>
                <a:sym typeface="Wingdings" panose="05000000000000000000" pitchFamily="2" charset="2"/>
              </a:rPr>
              <a:t>-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318E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19D116-6B57-F239-913A-4B6E5687E244}"/>
              </a:ext>
            </a:extLst>
          </p:cNvPr>
          <p:cNvSpPr txBox="1"/>
          <p:nvPr/>
        </p:nvSpPr>
        <p:spPr>
          <a:xfrm>
            <a:off x="6778011" y="2365469"/>
            <a:ext cx="540328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318E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99384521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3E638D6-5C9B-4A80-A995-0A2EB0954B14}"/>
              </a:ext>
            </a:extLst>
          </p:cNvPr>
          <p:cNvSpPr txBox="1">
            <a:spLocks/>
          </p:cNvSpPr>
          <p:nvPr/>
        </p:nvSpPr>
        <p:spPr>
          <a:xfrm>
            <a:off x="559670" y="151139"/>
            <a:ext cx="7877175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 fontScale="45000" lnSpcReduction="20000"/>
          </a:bodyPr>
          <a:lstStyle>
            <a:lvl1pPr marL="0" marR="0" indent="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Bebas Neue"/>
                <a:ea typeface="+mn-ea"/>
                <a:cs typeface="Bebas Neue"/>
                <a:sym typeface="Helvetica Light"/>
              </a:defRPr>
            </a:lvl1pPr>
            <a:lvl2pPr marL="0" marR="0" indent="64294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28588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192881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257175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321469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385763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450056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51435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sz="8000" dirty="0"/>
              <a:t>The “confusion matrix”</a:t>
            </a:r>
          </a:p>
          <a:p>
            <a:r>
              <a:rPr lang="en-US" dirty="0"/>
              <a:t>Supports Business STRATEGY</a:t>
            </a:r>
            <a:br>
              <a:rPr lang="en-US" dirty="0"/>
            </a:br>
            <a:endParaRPr lang="en-US" sz="2025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5B7BB5-04D6-3BA5-965A-0D1E2A2B08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64" t="28929" r="66727" b="52162"/>
          <a:stretch/>
        </p:blipFill>
        <p:spPr>
          <a:xfrm>
            <a:off x="559670" y="1223722"/>
            <a:ext cx="4873060" cy="2167864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35DF736-8904-C56B-6822-6EC7E6DD7499}"/>
              </a:ext>
            </a:extLst>
          </p:cNvPr>
          <p:cNvCxnSpPr>
            <a:cxnSpLocks/>
          </p:cNvCxnSpPr>
          <p:nvPr/>
        </p:nvCxnSpPr>
        <p:spPr>
          <a:xfrm flipH="1">
            <a:off x="4999871" y="1678898"/>
            <a:ext cx="606450" cy="628756"/>
          </a:xfrm>
          <a:prstGeom prst="straightConnector1">
            <a:avLst/>
          </a:prstGeom>
          <a:noFill/>
          <a:ln w="25400" cap="flat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BDC92B6-6F0B-01F2-6864-363E3B59C3BA}"/>
              </a:ext>
            </a:extLst>
          </p:cNvPr>
          <p:cNvSpPr txBox="1"/>
          <p:nvPr/>
        </p:nvSpPr>
        <p:spPr>
          <a:xfrm>
            <a:off x="836200" y="3578856"/>
            <a:ext cx="3380283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Risk this if: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b="1" i="1" dirty="0">
                <a:solidFill>
                  <a:schemeClr val="accent1">
                    <a:lumMod val="75000"/>
                  </a:schemeClr>
                </a:solidFill>
              </a:rPr>
              <a:t>Cost of failing is low (“e-mail is cheap”)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400" b="1" i="1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Cost of missed opportunity is high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CC95D2-F9CB-20FA-6522-53936D7C2302}"/>
              </a:ext>
            </a:extLst>
          </p:cNvPr>
          <p:cNvSpPr txBox="1"/>
          <p:nvPr/>
        </p:nvSpPr>
        <p:spPr>
          <a:xfrm>
            <a:off x="5611331" y="1133231"/>
            <a:ext cx="2972999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Risk this if: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b="1" i="1" dirty="0">
                <a:solidFill>
                  <a:schemeClr val="accent1">
                    <a:lumMod val="75000"/>
                  </a:schemeClr>
                </a:solidFill>
              </a:rPr>
              <a:t>Cost of failing is high (“it costs a lot to try for those customers”)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400" b="1" i="1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Cost of missed opportunity is low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EEA14ED-802A-9A49-0D2E-F8FE29EC10F2}"/>
              </a:ext>
            </a:extLst>
          </p:cNvPr>
          <p:cNvCxnSpPr>
            <a:cxnSpLocks/>
          </p:cNvCxnSpPr>
          <p:nvPr/>
        </p:nvCxnSpPr>
        <p:spPr>
          <a:xfrm flipV="1">
            <a:off x="2812942" y="3161654"/>
            <a:ext cx="744469" cy="697424"/>
          </a:xfrm>
          <a:prstGeom prst="straightConnector1">
            <a:avLst/>
          </a:prstGeom>
          <a:noFill/>
          <a:ln w="25400" cap="flat">
            <a:solidFill>
              <a:schemeClr val="accent1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10401139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3E638D6-5C9B-4A80-A995-0A2EB0954B14}"/>
              </a:ext>
            </a:extLst>
          </p:cNvPr>
          <p:cNvSpPr txBox="1">
            <a:spLocks/>
          </p:cNvSpPr>
          <p:nvPr/>
        </p:nvSpPr>
        <p:spPr>
          <a:xfrm>
            <a:off x="559670" y="151139"/>
            <a:ext cx="7877175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rmAutofit fontScale="45000" lnSpcReduction="20000"/>
          </a:bodyPr>
          <a:lstStyle>
            <a:lvl1pPr marL="0" marR="0" indent="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Bebas Neue"/>
                <a:ea typeface="+mn-ea"/>
                <a:cs typeface="Bebas Neue"/>
                <a:sym typeface="Helvetica Light"/>
              </a:defRPr>
            </a:lvl1pPr>
            <a:lvl2pPr marL="0" marR="0" indent="64294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28588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192881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257175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321469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385763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450056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51435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sz="8000" dirty="0"/>
              <a:t>WHICH STRATEGY IS EMBRACED?</a:t>
            </a:r>
          </a:p>
          <a:p>
            <a:r>
              <a:rPr lang="en-US" dirty="0"/>
              <a:t>By the lottery ticket buyer</a:t>
            </a:r>
            <a:br>
              <a:rPr lang="en-US" dirty="0"/>
            </a:br>
            <a:endParaRPr lang="en-US" sz="2025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5B7BB5-04D6-3BA5-965A-0D1E2A2B08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64" t="28929" r="66727" b="52162"/>
          <a:stretch/>
        </p:blipFill>
        <p:spPr>
          <a:xfrm>
            <a:off x="357303" y="931414"/>
            <a:ext cx="4873060" cy="21678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3FDE8A-BD67-2E69-19E1-6367ECEEB6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23792" r="14754" b="39405"/>
          <a:stretch/>
        </p:blipFill>
        <p:spPr>
          <a:xfrm>
            <a:off x="5563811" y="2349269"/>
            <a:ext cx="3222886" cy="18929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9A9836-6D12-9E6D-F85F-21A18C343DEA}"/>
              </a:ext>
            </a:extLst>
          </p:cNvPr>
          <p:cNvSpPr txBox="1"/>
          <p:nvPr/>
        </p:nvSpPr>
        <p:spPr>
          <a:xfrm>
            <a:off x="6190938" y="4327000"/>
            <a:ext cx="2121108" cy="2257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Source:  AP Photo/Charlie Neibergall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CBDD62-37B0-AFE5-E939-6743650E1984}"/>
              </a:ext>
            </a:extLst>
          </p:cNvPr>
          <p:cNvSpPr txBox="1"/>
          <p:nvPr/>
        </p:nvSpPr>
        <p:spPr>
          <a:xfrm>
            <a:off x="5563811" y="1025362"/>
            <a:ext cx="2972999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b="1" i="1" dirty="0">
                <a:solidFill>
                  <a:schemeClr val="accent1">
                    <a:lumMod val="75000"/>
                  </a:schemeClr>
                </a:solidFill>
              </a:rPr>
              <a:t>Is the cost of failing high?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F99DA8-8FF3-0B8D-CBC2-3D7327692E65}"/>
              </a:ext>
            </a:extLst>
          </p:cNvPr>
          <p:cNvSpPr txBox="1"/>
          <p:nvPr/>
        </p:nvSpPr>
        <p:spPr>
          <a:xfrm>
            <a:off x="5563812" y="1305876"/>
            <a:ext cx="2972999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b="1" i="1" dirty="0">
                <a:solidFill>
                  <a:schemeClr val="accent1">
                    <a:lumMod val="75000"/>
                  </a:schemeClr>
                </a:solidFill>
              </a:rPr>
              <a:t>Is the cost of a missed opportunity low?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B7AAE0-0DE5-D5B9-9549-68D68645F99C}"/>
              </a:ext>
            </a:extLst>
          </p:cNvPr>
          <p:cNvSpPr txBox="1"/>
          <p:nvPr/>
        </p:nvSpPr>
        <p:spPr>
          <a:xfrm>
            <a:off x="1211667" y="3009559"/>
            <a:ext cx="2972999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b="1" i="1" dirty="0">
                <a:solidFill>
                  <a:schemeClr val="accent1">
                    <a:lumMod val="75000"/>
                  </a:schemeClr>
                </a:solidFill>
              </a:rPr>
              <a:t>Is the cost of failing low?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6C0E3B-91CA-4467-1FED-B615A20B777F}"/>
              </a:ext>
            </a:extLst>
          </p:cNvPr>
          <p:cNvSpPr txBox="1"/>
          <p:nvPr/>
        </p:nvSpPr>
        <p:spPr>
          <a:xfrm>
            <a:off x="1211667" y="3325658"/>
            <a:ext cx="2972999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b="1" i="1" dirty="0">
                <a:solidFill>
                  <a:schemeClr val="accent1">
                    <a:lumMod val="75000"/>
                  </a:schemeClr>
                </a:solidFill>
              </a:rPr>
              <a:t>Is the cost of a missed opportunity high?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4A8B80E-A8BF-A726-0D17-7A230FE62959}"/>
              </a:ext>
            </a:extLst>
          </p:cNvPr>
          <p:cNvCxnSpPr>
            <a:stCxn id="4" idx="1"/>
          </p:cNvCxnSpPr>
          <p:nvPr/>
        </p:nvCxnSpPr>
        <p:spPr>
          <a:xfrm flipH="1" flipV="1">
            <a:off x="3702568" y="2814795"/>
            <a:ext cx="1861243" cy="480948"/>
          </a:xfrm>
          <a:prstGeom prst="straightConnector1">
            <a:avLst/>
          </a:prstGeom>
          <a:noFill/>
          <a:ln w="25400" cap="flat">
            <a:solidFill>
              <a:schemeClr val="accent1">
                <a:lumMod val="75000"/>
              </a:schemeClr>
            </a:solidFill>
            <a:prstDash val="dash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ACF9C5C-36CE-9D03-A0BB-4F1C5337D48C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4766870" y="2038782"/>
            <a:ext cx="796941" cy="1256961"/>
          </a:xfrm>
          <a:prstGeom prst="straightConnector1">
            <a:avLst/>
          </a:prstGeom>
          <a:noFill/>
          <a:ln w="25400" cap="flat">
            <a:solidFill>
              <a:schemeClr val="accent1">
                <a:lumMod val="75000"/>
              </a:schemeClr>
            </a:solidFill>
            <a:prstDash val="dash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B12099B-418F-ECFB-7E1E-AD85F4106BC9}"/>
              </a:ext>
            </a:extLst>
          </p:cNvPr>
          <p:cNvSpPr txBox="1"/>
          <p:nvPr/>
        </p:nvSpPr>
        <p:spPr>
          <a:xfrm>
            <a:off x="4686761" y="2588931"/>
            <a:ext cx="704538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3099905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91F4B-D60E-4A62-9BEE-F8052D795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LOGISTIC Regression analysis</a:t>
            </a:r>
          </a:p>
        </p:txBody>
      </p:sp>
      <p:grpSp>
        <p:nvGrpSpPr>
          <p:cNvPr id="18" name="Group 1203">
            <a:extLst>
              <a:ext uri="{FF2B5EF4-FFF2-40B4-BE49-F238E27FC236}">
                <a16:creationId xmlns:a16="http://schemas.microsoft.com/office/drawing/2014/main" id="{65C799C8-D637-4881-96BF-7682AAA60DD1}"/>
              </a:ext>
            </a:extLst>
          </p:cNvPr>
          <p:cNvGrpSpPr/>
          <p:nvPr/>
        </p:nvGrpSpPr>
        <p:grpSpPr>
          <a:xfrm>
            <a:off x="3322266" y="4110728"/>
            <a:ext cx="2457181" cy="595746"/>
            <a:chOff x="0" y="0"/>
            <a:chExt cx="8736640" cy="2118205"/>
          </a:xfrm>
        </p:grpSpPr>
        <p:sp>
          <p:nvSpPr>
            <p:cNvPr id="19" name="Shape 1193">
              <a:extLst>
                <a:ext uri="{FF2B5EF4-FFF2-40B4-BE49-F238E27FC236}">
                  <a16:creationId xmlns:a16="http://schemas.microsoft.com/office/drawing/2014/main" id="{31DD94C9-EF23-472C-A74E-D6BC99EE487E}"/>
                </a:ext>
              </a:extLst>
            </p:cNvPr>
            <p:cNvSpPr/>
            <p:nvPr/>
          </p:nvSpPr>
          <p:spPr>
            <a:xfrm>
              <a:off x="0" y="0"/>
              <a:ext cx="2118206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0" name="Shape 1194">
              <a:extLst>
                <a:ext uri="{FF2B5EF4-FFF2-40B4-BE49-F238E27FC236}">
                  <a16:creationId xmlns:a16="http://schemas.microsoft.com/office/drawing/2014/main" id="{305B3F87-9145-4FA8-AB01-B99786BEC3D9}"/>
                </a:ext>
              </a:extLst>
            </p:cNvPr>
            <p:cNvSpPr/>
            <p:nvPr/>
          </p:nvSpPr>
          <p:spPr>
            <a:xfrm>
              <a:off x="249585" y="249585"/>
              <a:ext cx="1619036" cy="1619036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  <p:sp>
          <p:nvSpPr>
            <p:cNvPr id="21" name="Shape 1195">
              <a:extLst>
                <a:ext uri="{FF2B5EF4-FFF2-40B4-BE49-F238E27FC236}">
                  <a16:creationId xmlns:a16="http://schemas.microsoft.com/office/drawing/2014/main" id="{1B0FB670-B6B2-4F51-9099-12CB8598C94C}"/>
                </a:ext>
              </a:extLst>
            </p:cNvPr>
            <p:cNvSpPr/>
            <p:nvPr/>
          </p:nvSpPr>
          <p:spPr>
            <a:xfrm>
              <a:off x="1654610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2" name="Shape 1196">
              <a:extLst>
                <a:ext uri="{FF2B5EF4-FFF2-40B4-BE49-F238E27FC236}">
                  <a16:creationId xmlns:a16="http://schemas.microsoft.com/office/drawing/2014/main" id="{2F6A0B09-6D54-4C44-8147-9815FC88C236}"/>
                </a:ext>
              </a:extLst>
            </p:cNvPr>
            <p:cNvSpPr/>
            <p:nvPr/>
          </p:nvSpPr>
          <p:spPr>
            <a:xfrm>
              <a:off x="1904195" y="249585"/>
              <a:ext cx="1619036" cy="1619036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3" name="Shape 1197">
              <a:extLst>
                <a:ext uri="{FF2B5EF4-FFF2-40B4-BE49-F238E27FC236}">
                  <a16:creationId xmlns:a16="http://schemas.microsoft.com/office/drawing/2014/main" id="{E8CD197E-F6CC-4ED5-BED8-6616D757699A}"/>
                </a:ext>
              </a:extLst>
            </p:cNvPr>
            <p:cNvSpPr/>
            <p:nvPr/>
          </p:nvSpPr>
          <p:spPr>
            <a:xfrm>
              <a:off x="3309219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4" name="Shape 1198">
              <a:extLst>
                <a:ext uri="{FF2B5EF4-FFF2-40B4-BE49-F238E27FC236}">
                  <a16:creationId xmlns:a16="http://schemas.microsoft.com/office/drawing/2014/main" id="{0F2C794B-A083-4E55-993B-B0CDC94B35EB}"/>
                </a:ext>
              </a:extLst>
            </p:cNvPr>
            <p:cNvSpPr/>
            <p:nvPr/>
          </p:nvSpPr>
          <p:spPr>
            <a:xfrm>
              <a:off x="3558804" y="249585"/>
              <a:ext cx="1619037" cy="161903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5" name="Shape 1199">
              <a:extLst>
                <a:ext uri="{FF2B5EF4-FFF2-40B4-BE49-F238E27FC236}">
                  <a16:creationId xmlns:a16="http://schemas.microsoft.com/office/drawing/2014/main" id="{8F36FEAE-B0F5-4154-9D87-026D9B8E5403}"/>
                </a:ext>
              </a:extLst>
            </p:cNvPr>
            <p:cNvSpPr/>
            <p:nvPr/>
          </p:nvSpPr>
          <p:spPr>
            <a:xfrm>
              <a:off x="496382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6" name="Shape 1200">
              <a:extLst>
                <a:ext uri="{FF2B5EF4-FFF2-40B4-BE49-F238E27FC236}">
                  <a16:creationId xmlns:a16="http://schemas.microsoft.com/office/drawing/2014/main" id="{D786C196-AAC7-4AD8-892F-B7F2528199C8}"/>
                </a:ext>
              </a:extLst>
            </p:cNvPr>
            <p:cNvSpPr/>
            <p:nvPr/>
          </p:nvSpPr>
          <p:spPr>
            <a:xfrm>
              <a:off x="5213409" y="249585"/>
              <a:ext cx="1619036" cy="1619036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r>
                <a:rPr lang="en-US" sz="900" dirty="0"/>
                <a:t>4</a:t>
              </a:r>
              <a:endParaRPr sz="900" dirty="0"/>
            </a:p>
          </p:txBody>
        </p:sp>
        <p:sp>
          <p:nvSpPr>
            <p:cNvPr id="27" name="Shape 1201">
              <a:extLst>
                <a:ext uri="{FF2B5EF4-FFF2-40B4-BE49-F238E27FC236}">
                  <a16:creationId xmlns:a16="http://schemas.microsoft.com/office/drawing/2014/main" id="{7F52E36A-82FA-4387-A444-9182E0A857EA}"/>
                </a:ext>
              </a:extLst>
            </p:cNvPr>
            <p:cNvSpPr/>
            <p:nvPr/>
          </p:nvSpPr>
          <p:spPr>
            <a:xfrm>
              <a:off x="661843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8" name="Shape 1202">
              <a:extLst>
                <a:ext uri="{FF2B5EF4-FFF2-40B4-BE49-F238E27FC236}">
                  <a16:creationId xmlns:a16="http://schemas.microsoft.com/office/drawing/2014/main" id="{8109DD41-630F-4B56-B0D7-5303C6DED071}"/>
                </a:ext>
              </a:extLst>
            </p:cNvPr>
            <p:cNvSpPr/>
            <p:nvPr/>
          </p:nvSpPr>
          <p:spPr>
            <a:xfrm>
              <a:off x="6868019" y="249585"/>
              <a:ext cx="1619037" cy="1619036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5757479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26072-5229-62AE-75D9-E4039F97A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881BDA-BA7C-C553-620F-B3EC562F5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947" y="278201"/>
            <a:ext cx="7810500" cy="680620"/>
          </a:xfrm>
        </p:spPr>
        <p:txBody>
          <a:bodyPr>
            <a:normAutofit/>
          </a:bodyPr>
          <a:lstStyle/>
          <a:p>
            <a:r>
              <a:rPr lang="en-US" sz="3600" dirty="0"/>
              <a:t>How do I predict a yes/no result?</a:t>
            </a:r>
            <a:endParaRPr lang="en-US" sz="2200" i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D0DCC9-8297-2160-0D5E-E1257F0EAEB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513297" y="1019127"/>
            <a:ext cx="7810500" cy="924647"/>
          </a:xfrm>
        </p:spPr>
        <p:txBody>
          <a:bodyPr>
            <a:normAutofit fontScale="62500" lnSpcReduction="20000"/>
          </a:bodyPr>
          <a:lstStyle/>
          <a:p>
            <a:r>
              <a:rPr lang="en-US" sz="1800" i="1" dirty="0">
                <a:solidFill>
                  <a:schemeClr val="bg2">
                    <a:lumMod val="50000"/>
                  </a:schemeClr>
                </a:solidFill>
              </a:rPr>
              <a:t>Examples</a:t>
            </a:r>
          </a:p>
          <a:p>
            <a:endParaRPr lang="en-US" sz="2000" dirty="0"/>
          </a:p>
          <a:p>
            <a:r>
              <a:rPr lang="en-US" sz="2600" dirty="0">
                <a:solidFill>
                  <a:schemeClr val="accent1"/>
                </a:solidFill>
              </a:rPr>
              <a:t>Statistics:  Logistic Regression Analysis</a:t>
            </a:r>
          </a:p>
          <a:p>
            <a:r>
              <a:rPr lang="en-US" sz="2600" dirty="0">
                <a:solidFill>
                  <a:schemeClr val="accent2"/>
                </a:solidFill>
              </a:rPr>
              <a:t>Machine Learning:  Neural Network, CHAID(Decision Tree), Support Vector Machine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6529E0-AD45-923C-4928-4246EEF65CB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125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035D4D-6D77-67B2-42EF-713F2EFC6685}"/>
              </a:ext>
            </a:extLst>
          </p:cNvPr>
          <p:cNvSpPr txBox="1"/>
          <p:nvPr/>
        </p:nvSpPr>
        <p:spPr>
          <a:xfrm>
            <a:off x="4702803" y="4462113"/>
            <a:ext cx="2563018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US" sz="800" dirty="0"/>
              <a:t>https://www.crondose.com/2016/07/easy-way-understand-decision-trees/</a:t>
            </a:r>
          </a:p>
        </p:txBody>
      </p:sp>
      <p:pic>
        <p:nvPicPr>
          <p:cNvPr id="12" name="Picture 8" descr="Easy Way to Understand Decision Trees">
            <a:extLst>
              <a:ext uri="{FF2B5EF4-FFF2-40B4-BE49-F238E27FC236}">
                <a16:creationId xmlns:a16="http://schemas.microsoft.com/office/drawing/2014/main" id="{A7A7EFD8-81A4-3726-6F5C-108845C8A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5295" y="2004079"/>
            <a:ext cx="3973716" cy="2350261"/>
          </a:xfrm>
          <a:prstGeom prst="rect">
            <a:avLst/>
          </a:prstGeom>
          <a:noFill/>
          <a:ln w="762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3ECF99F2-9EC3-2268-EC9E-B26CEA212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8573" y="2004080"/>
            <a:ext cx="2861187" cy="2350261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9719257"/>
      </p:ext>
    </p:extLst>
  </p:cSld>
  <p:clrMapOvr>
    <a:masterClrMapping/>
  </p:clrMapOvr>
  <p:transition spd="med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11509-A66E-4AA8-BD73-B778C3002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2" y="139831"/>
            <a:ext cx="7877175" cy="85725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Logistic Regression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C9B62-767D-4097-890D-BAB46324A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973" y="943020"/>
            <a:ext cx="7877175" cy="366645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600" dirty="0">
                <a:solidFill>
                  <a:schemeClr val="accent1"/>
                </a:solidFill>
              </a:rPr>
              <a:t>What it is/how it works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600" dirty="0"/>
              <a:t>Predictive technique that articulates an S curve based on predictors (independent variables) and a yes/no outcome through its log-of-odds (which can be transformed to probability)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accent1"/>
                </a:solidFill>
              </a:rPr>
              <a:t>Statistics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vs. </a:t>
            </a:r>
            <a:r>
              <a:rPr lang="en-US" sz="1600" dirty="0">
                <a:solidFill>
                  <a:schemeClr val="accent2"/>
                </a:solidFill>
              </a:rPr>
              <a:t>Machine Learning</a:t>
            </a:r>
            <a:r>
              <a:rPr lang="en-US" sz="1600" dirty="0"/>
              <a:t>—variable selection algorithms, optimization algorithms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en-US" sz="400" dirty="0">
              <a:solidFill>
                <a:schemeClr val="accent3"/>
              </a:solidFill>
            </a:endParaRP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600" dirty="0">
                <a:solidFill>
                  <a:schemeClr val="accent3"/>
                </a:solidFill>
              </a:rPr>
              <a:t>How to evaluate your results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600" dirty="0"/>
              <a:t>roughly similar to linear regression</a:t>
            </a:r>
          </a:p>
          <a:p>
            <a:pPr marL="178594" lvl="1" indent="0">
              <a:spcBef>
                <a:spcPts val="0"/>
              </a:spcBef>
              <a:spcAft>
                <a:spcPts val="300"/>
              </a:spcAft>
              <a:buNone/>
            </a:pPr>
            <a:endParaRPr lang="en-US" sz="4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600" dirty="0">
                <a:solidFill>
                  <a:schemeClr val="accent4"/>
                </a:solidFill>
              </a:rPr>
              <a:t>How to apply your results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600" dirty="0"/>
              <a:t>Extrapolate with equation and/or apply fraction of  yes/no’s to add-factor forecast</a:t>
            </a:r>
          </a:p>
          <a:p>
            <a:pPr marL="178594" lvl="1" indent="0">
              <a:spcBef>
                <a:spcPts val="0"/>
              </a:spcBef>
              <a:spcAft>
                <a:spcPts val="300"/>
              </a:spcAft>
              <a:buNone/>
            </a:pPr>
            <a:endParaRPr lang="en-US" sz="4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600" dirty="0">
                <a:solidFill>
                  <a:schemeClr val="accent5"/>
                </a:solidFill>
              </a:rPr>
              <a:t>Example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600" dirty="0"/>
              <a:t>R (today), Excel</a:t>
            </a:r>
          </a:p>
        </p:txBody>
      </p:sp>
      <p:grpSp>
        <p:nvGrpSpPr>
          <p:cNvPr id="4" name="Group 1203">
            <a:extLst>
              <a:ext uri="{FF2B5EF4-FFF2-40B4-BE49-F238E27FC236}">
                <a16:creationId xmlns:a16="http://schemas.microsoft.com/office/drawing/2014/main" id="{56F80377-1A66-45A9-A97D-BE70ED2ABCA7}"/>
              </a:ext>
            </a:extLst>
          </p:cNvPr>
          <p:cNvGrpSpPr/>
          <p:nvPr/>
        </p:nvGrpSpPr>
        <p:grpSpPr>
          <a:xfrm>
            <a:off x="4184963" y="734752"/>
            <a:ext cx="511467" cy="109612"/>
            <a:chOff x="0" y="0"/>
            <a:chExt cx="8736640" cy="2118205"/>
          </a:xfrm>
        </p:grpSpPr>
        <p:sp>
          <p:nvSpPr>
            <p:cNvPr id="5" name="Shape 1193">
              <a:extLst>
                <a:ext uri="{FF2B5EF4-FFF2-40B4-BE49-F238E27FC236}">
                  <a16:creationId xmlns:a16="http://schemas.microsoft.com/office/drawing/2014/main" id="{C7942368-9FCC-41B3-8822-9C69438E544B}"/>
                </a:ext>
              </a:extLst>
            </p:cNvPr>
            <p:cNvSpPr/>
            <p:nvPr/>
          </p:nvSpPr>
          <p:spPr>
            <a:xfrm>
              <a:off x="0" y="0"/>
              <a:ext cx="2118206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6" name="Shape 1194">
              <a:extLst>
                <a:ext uri="{FF2B5EF4-FFF2-40B4-BE49-F238E27FC236}">
                  <a16:creationId xmlns:a16="http://schemas.microsoft.com/office/drawing/2014/main" id="{84E2DFDD-FE07-4AB6-AFF0-426F91D36629}"/>
                </a:ext>
              </a:extLst>
            </p:cNvPr>
            <p:cNvSpPr/>
            <p:nvPr/>
          </p:nvSpPr>
          <p:spPr>
            <a:xfrm>
              <a:off x="249585" y="249585"/>
              <a:ext cx="1619036" cy="1619036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  <p:sp>
          <p:nvSpPr>
            <p:cNvPr id="7" name="Shape 1195">
              <a:extLst>
                <a:ext uri="{FF2B5EF4-FFF2-40B4-BE49-F238E27FC236}">
                  <a16:creationId xmlns:a16="http://schemas.microsoft.com/office/drawing/2014/main" id="{9D161BCD-72D3-411C-89F3-62CDC315EB41}"/>
                </a:ext>
              </a:extLst>
            </p:cNvPr>
            <p:cNvSpPr/>
            <p:nvPr/>
          </p:nvSpPr>
          <p:spPr>
            <a:xfrm>
              <a:off x="1654610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8" name="Shape 1196">
              <a:extLst>
                <a:ext uri="{FF2B5EF4-FFF2-40B4-BE49-F238E27FC236}">
                  <a16:creationId xmlns:a16="http://schemas.microsoft.com/office/drawing/2014/main" id="{AF25943C-554C-44C2-9D5C-4F4ECCFE41D8}"/>
                </a:ext>
              </a:extLst>
            </p:cNvPr>
            <p:cNvSpPr/>
            <p:nvPr/>
          </p:nvSpPr>
          <p:spPr>
            <a:xfrm>
              <a:off x="1904195" y="249585"/>
              <a:ext cx="1619036" cy="1619036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9" name="Shape 1197">
              <a:extLst>
                <a:ext uri="{FF2B5EF4-FFF2-40B4-BE49-F238E27FC236}">
                  <a16:creationId xmlns:a16="http://schemas.microsoft.com/office/drawing/2014/main" id="{8ECF0AB4-1082-404B-9416-1BA193278373}"/>
                </a:ext>
              </a:extLst>
            </p:cNvPr>
            <p:cNvSpPr/>
            <p:nvPr/>
          </p:nvSpPr>
          <p:spPr>
            <a:xfrm>
              <a:off x="3309219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0" name="Shape 1198">
              <a:extLst>
                <a:ext uri="{FF2B5EF4-FFF2-40B4-BE49-F238E27FC236}">
                  <a16:creationId xmlns:a16="http://schemas.microsoft.com/office/drawing/2014/main" id="{15B8F5F7-B600-4CFF-8450-FE035D5EF4B5}"/>
                </a:ext>
              </a:extLst>
            </p:cNvPr>
            <p:cNvSpPr/>
            <p:nvPr/>
          </p:nvSpPr>
          <p:spPr>
            <a:xfrm>
              <a:off x="3558804" y="249585"/>
              <a:ext cx="1619037" cy="161903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1" name="Shape 1199">
              <a:extLst>
                <a:ext uri="{FF2B5EF4-FFF2-40B4-BE49-F238E27FC236}">
                  <a16:creationId xmlns:a16="http://schemas.microsoft.com/office/drawing/2014/main" id="{C86DA5A2-333A-4464-A2A4-A1EAD9FB3DC1}"/>
                </a:ext>
              </a:extLst>
            </p:cNvPr>
            <p:cNvSpPr/>
            <p:nvPr/>
          </p:nvSpPr>
          <p:spPr>
            <a:xfrm>
              <a:off x="496382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" name="Shape 1200">
              <a:extLst>
                <a:ext uri="{FF2B5EF4-FFF2-40B4-BE49-F238E27FC236}">
                  <a16:creationId xmlns:a16="http://schemas.microsoft.com/office/drawing/2014/main" id="{1C35CAE2-D519-42AC-A182-9B39D8E5B553}"/>
                </a:ext>
              </a:extLst>
            </p:cNvPr>
            <p:cNvSpPr/>
            <p:nvPr/>
          </p:nvSpPr>
          <p:spPr>
            <a:xfrm>
              <a:off x="5213409" y="249585"/>
              <a:ext cx="1619036" cy="1619036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  <p:sp>
          <p:nvSpPr>
            <p:cNvPr id="13" name="Shape 1201">
              <a:extLst>
                <a:ext uri="{FF2B5EF4-FFF2-40B4-BE49-F238E27FC236}">
                  <a16:creationId xmlns:a16="http://schemas.microsoft.com/office/drawing/2014/main" id="{9C190D53-DA51-4355-B818-C0403A6452C0}"/>
                </a:ext>
              </a:extLst>
            </p:cNvPr>
            <p:cNvSpPr/>
            <p:nvPr/>
          </p:nvSpPr>
          <p:spPr>
            <a:xfrm>
              <a:off x="661843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4" name="Shape 1202">
              <a:extLst>
                <a:ext uri="{FF2B5EF4-FFF2-40B4-BE49-F238E27FC236}">
                  <a16:creationId xmlns:a16="http://schemas.microsoft.com/office/drawing/2014/main" id="{15237BD5-0E38-4ED7-877B-9376B75254C4}"/>
                </a:ext>
              </a:extLst>
            </p:cNvPr>
            <p:cNvSpPr/>
            <p:nvPr/>
          </p:nvSpPr>
          <p:spPr>
            <a:xfrm>
              <a:off x="6868019" y="249585"/>
              <a:ext cx="1619037" cy="1619036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7600598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B9D47C-572A-485A-9B3C-502A9860B216}"/>
              </a:ext>
            </a:extLst>
          </p:cNvPr>
          <p:cNvSpPr/>
          <p:nvPr/>
        </p:nvSpPr>
        <p:spPr>
          <a:xfrm>
            <a:off x="6872990" y="-12934"/>
            <a:ext cx="2271011" cy="374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What it is/how it works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3E638D6-5C9B-4A80-A995-0A2EB0954B14}"/>
              </a:ext>
            </a:extLst>
          </p:cNvPr>
          <p:cNvSpPr txBox="1">
            <a:spLocks/>
          </p:cNvSpPr>
          <p:nvPr/>
        </p:nvSpPr>
        <p:spPr>
          <a:xfrm>
            <a:off x="559670" y="151139"/>
            <a:ext cx="7877175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 fontScale="90000" lnSpcReduction="10000"/>
          </a:bodyPr>
          <a:lstStyle>
            <a:lvl1pPr marL="0" marR="0" indent="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Bebas Neue"/>
                <a:ea typeface="+mn-ea"/>
                <a:cs typeface="Bebas Neue"/>
                <a:sym typeface="Helvetica Light"/>
              </a:defRPr>
            </a:lvl1pPr>
            <a:lvl2pPr marL="0" marR="0" indent="64294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28588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192881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257175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321469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385763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450056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51435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dirty="0"/>
              <a:t>Logistic Regression</a:t>
            </a:r>
            <a:br>
              <a:rPr lang="en-US" dirty="0"/>
            </a:br>
            <a:r>
              <a:rPr lang="en-US" sz="2025" dirty="0">
                <a:solidFill>
                  <a:schemeClr val="bg2">
                    <a:lumMod val="50000"/>
                  </a:schemeClr>
                </a:solidFill>
              </a:rPr>
              <a:t>Compare with Linear Regression…</a:t>
            </a:r>
          </a:p>
        </p:txBody>
      </p:sp>
      <p:graphicFrame>
        <p:nvGraphicFramePr>
          <p:cNvPr id="10" name="Object 12">
            <a:extLst>
              <a:ext uri="{FF2B5EF4-FFF2-40B4-BE49-F238E27FC236}">
                <a16:creationId xmlns:a16="http://schemas.microsoft.com/office/drawing/2014/main" id="{4C9E59B9-BA6D-4BA5-B204-D54E4E68B1B3}"/>
              </a:ext>
            </a:extLst>
          </p:cNvPr>
          <p:cNvGraphicFramePr>
            <a:graphicFrameLocks noGrp="1" noChangeAspect="1"/>
          </p:cNvGraphicFramePr>
          <p:nvPr>
            <p:ph sz="quarter" idx="1"/>
          </p:nvPr>
        </p:nvGraphicFramePr>
        <p:xfrm>
          <a:off x="400050" y="1053606"/>
          <a:ext cx="4171950" cy="319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2876550" imgH="2200275" progId="Excel.Chart.8">
                  <p:embed/>
                </p:oleObj>
              </mc:Choice>
              <mc:Fallback>
                <p:oleObj name="Chart" r:id="rId3" imgW="2876550" imgH="2200275" progId="Excel.Chart.8">
                  <p:embed/>
                  <p:pic>
                    <p:nvPicPr>
                      <p:cNvPr id="10" name="Object 12">
                        <a:extLst>
                          <a:ext uri="{FF2B5EF4-FFF2-40B4-BE49-F238E27FC236}">
                            <a16:creationId xmlns:a16="http://schemas.microsoft.com/office/drawing/2014/main" id="{4C9E59B9-BA6D-4BA5-B204-D54E4E68B1B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1053606"/>
                        <a:ext cx="4171950" cy="3190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9">
            <a:extLst>
              <a:ext uri="{FF2B5EF4-FFF2-40B4-BE49-F238E27FC236}">
                <a16:creationId xmlns:a16="http://schemas.microsoft.com/office/drawing/2014/main" id="{754AC1CF-2AD8-4B6A-9E7E-CCDA1E24E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0715" y="1008389"/>
            <a:ext cx="3867150" cy="3176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94236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B9D47C-572A-485A-9B3C-502A9860B216}"/>
              </a:ext>
            </a:extLst>
          </p:cNvPr>
          <p:cNvSpPr/>
          <p:nvPr/>
        </p:nvSpPr>
        <p:spPr>
          <a:xfrm>
            <a:off x="6872990" y="-12934"/>
            <a:ext cx="2271011" cy="374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What it is/how it works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3E638D6-5C9B-4A80-A995-0A2EB0954B14}"/>
              </a:ext>
            </a:extLst>
          </p:cNvPr>
          <p:cNvSpPr txBox="1">
            <a:spLocks/>
          </p:cNvSpPr>
          <p:nvPr/>
        </p:nvSpPr>
        <p:spPr>
          <a:xfrm>
            <a:off x="559670" y="151139"/>
            <a:ext cx="7877175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 fontScale="90000" lnSpcReduction="10000"/>
          </a:bodyPr>
          <a:lstStyle>
            <a:lvl1pPr marL="0" marR="0" indent="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Bebas Neue"/>
                <a:ea typeface="+mn-ea"/>
                <a:cs typeface="Bebas Neue"/>
                <a:sym typeface="Helvetica Light"/>
              </a:defRPr>
            </a:lvl1pPr>
            <a:lvl2pPr marL="0" marR="0" indent="64294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28588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192881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257175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321469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385763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450056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51435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dirty="0"/>
              <a:t>Logistic Regression</a:t>
            </a:r>
            <a:br>
              <a:rPr lang="en-US" dirty="0"/>
            </a:br>
            <a:r>
              <a:rPr lang="en-US" sz="2025" dirty="0">
                <a:solidFill>
                  <a:schemeClr val="bg2">
                    <a:lumMod val="50000"/>
                  </a:schemeClr>
                </a:solidFill>
              </a:rPr>
              <a:t>Odds and Probabilities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08B1105-E3FB-42AB-96FB-08BFB7219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48040"/>
            <a:ext cx="7886700" cy="3340070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</a:pP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Odds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as in horse racing (“odds of winning”)</a:t>
            </a:r>
          </a:p>
          <a:p>
            <a:pPr>
              <a:lnSpc>
                <a:spcPct val="107000"/>
              </a:lnSpc>
            </a:pP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Odds and odds ratios</a:t>
            </a:r>
          </a:p>
          <a:p>
            <a:pPr>
              <a:lnSpc>
                <a:spcPct val="107000"/>
              </a:lnSpc>
            </a:pP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Relationship of Odds to Probability</a:t>
            </a:r>
          </a:p>
          <a:p>
            <a:pPr lvl="1">
              <a:lnSpc>
                <a:spcPct val="107000"/>
              </a:lnSpc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Odds = P/Q = P/(1-P)</a:t>
            </a:r>
          </a:p>
          <a:p>
            <a:pPr lvl="1">
              <a:lnSpc>
                <a:spcPct val="107000"/>
              </a:lnSpc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 = Odds/(1 + Odds)</a:t>
            </a:r>
          </a:p>
        </p:txBody>
      </p:sp>
    </p:spTree>
    <p:extLst>
      <p:ext uri="{BB962C8B-B14F-4D97-AF65-F5344CB8AC3E}">
        <p14:creationId xmlns:p14="http://schemas.microsoft.com/office/powerpoint/2010/main" val="279307973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D679FDF-1796-1754-FC6D-46330578BC1F}"/>
              </a:ext>
            </a:extLst>
          </p:cNvPr>
          <p:cNvGrpSpPr/>
          <p:nvPr/>
        </p:nvGrpSpPr>
        <p:grpSpPr>
          <a:xfrm>
            <a:off x="1728910" y="967722"/>
            <a:ext cx="4992830" cy="4101254"/>
            <a:chOff x="1728910" y="967722"/>
            <a:chExt cx="4992830" cy="4101254"/>
          </a:xfrm>
        </p:grpSpPr>
        <p:pic>
          <p:nvPicPr>
            <p:cNvPr id="24" name="Picture 9">
              <a:extLst>
                <a:ext uri="{FF2B5EF4-FFF2-40B4-BE49-F238E27FC236}">
                  <a16:creationId xmlns:a16="http://schemas.microsoft.com/office/drawing/2014/main" id="{8AE1E4F7-E857-F020-E2FD-26A0B446DB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728910" y="967722"/>
              <a:ext cx="4992830" cy="4101254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5" name="Picture 9">
              <a:extLst>
                <a:ext uri="{FF2B5EF4-FFF2-40B4-BE49-F238E27FC236}">
                  <a16:creationId xmlns:a16="http://schemas.microsoft.com/office/drawing/2014/main" id="{30DFC6CE-F463-D37C-30F4-A3416026A2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8080" t="27495" r="49343" b="67555"/>
            <a:stretch/>
          </p:blipFill>
          <p:spPr>
            <a:xfrm>
              <a:off x="4316826" y="2090538"/>
              <a:ext cx="128658" cy="202973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6" name="Picture 9">
              <a:extLst>
                <a:ext uri="{FF2B5EF4-FFF2-40B4-BE49-F238E27FC236}">
                  <a16:creationId xmlns:a16="http://schemas.microsoft.com/office/drawing/2014/main" id="{769E25A2-7C51-C313-89CE-94D27E8D62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8893" t="28816" r="49343" b="67555"/>
            <a:stretch/>
          </p:blipFill>
          <p:spPr>
            <a:xfrm>
              <a:off x="4474494" y="3890317"/>
              <a:ext cx="88071" cy="148830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6D7D26D-5941-4A2D-A630-7AD27B605FF1}"/>
              </a:ext>
            </a:extLst>
          </p:cNvPr>
          <p:cNvCxnSpPr>
            <a:cxnSpLocks/>
          </p:cNvCxnSpPr>
          <p:nvPr/>
        </p:nvCxnSpPr>
        <p:spPr>
          <a:xfrm>
            <a:off x="2812473" y="3110913"/>
            <a:ext cx="4149436" cy="0"/>
          </a:xfrm>
          <a:prstGeom prst="line">
            <a:avLst/>
          </a:prstGeom>
          <a:ln w="3175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A1928E6-54E3-4C6D-A22E-0885D7ED2790}"/>
              </a:ext>
            </a:extLst>
          </p:cNvPr>
          <p:cNvSpPr txBox="1"/>
          <p:nvPr/>
        </p:nvSpPr>
        <p:spPr>
          <a:xfrm>
            <a:off x="6646363" y="2951924"/>
            <a:ext cx="2384751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6" b="1" i="1" dirty="0">
                <a:solidFill>
                  <a:schemeClr val="accent1">
                    <a:lumMod val="75000"/>
                  </a:schemeClr>
                </a:solidFill>
              </a:rPr>
              <a:t>Breakpoint=0.5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5552953-4728-46CC-9CBF-6E91019C4C16}"/>
              </a:ext>
            </a:extLst>
          </p:cNvPr>
          <p:cNvCxnSpPr>
            <a:cxnSpLocks/>
          </p:cNvCxnSpPr>
          <p:nvPr/>
        </p:nvCxnSpPr>
        <p:spPr>
          <a:xfrm flipH="1">
            <a:off x="4458516" y="1842644"/>
            <a:ext cx="29228" cy="2694720"/>
          </a:xfrm>
          <a:prstGeom prst="line">
            <a:avLst/>
          </a:prstGeom>
          <a:ln w="3175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FA9DF349-8D92-44C4-A178-2DD5C431B474}"/>
              </a:ext>
            </a:extLst>
          </p:cNvPr>
          <p:cNvSpPr txBox="1">
            <a:spLocks/>
          </p:cNvSpPr>
          <p:nvPr/>
        </p:nvSpPr>
        <p:spPr>
          <a:xfrm>
            <a:off x="559670" y="151139"/>
            <a:ext cx="7877175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 fontScale="90000" lnSpcReduction="10000"/>
          </a:bodyPr>
          <a:lstStyle>
            <a:lvl1pPr marL="0" marR="0" indent="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Bebas Neue"/>
                <a:ea typeface="+mn-ea"/>
                <a:cs typeface="Bebas Neue"/>
                <a:sym typeface="Helvetica Light"/>
              </a:defRPr>
            </a:lvl1pPr>
            <a:lvl2pPr marL="0" marR="0" indent="64294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28588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192881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257175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321469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385763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450056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51435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dirty="0"/>
              <a:t>Logistic Regression</a:t>
            </a:r>
            <a:br>
              <a:rPr lang="en-US" dirty="0"/>
            </a:br>
            <a:r>
              <a:rPr lang="en-US" sz="2025" dirty="0">
                <a:solidFill>
                  <a:schemeClr val="bg2">
                    <a:lumMod val="50000"/>
                  </a:schemeClr>
                </a:solidFill>
              </a:rPr>
              <a:t>Choosing Breakpoint between Yes and No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EDF13F-AD8D-40B3-9E98-D931E22E1398}"/>
              </a:ext>
            </a:extLst>
          </p:cNvPr>
          <p:cNvSpPr/>
          <p:nvPr/>
        </p:nvSpPr>
        <p:spPr>
          <a:xfrm>
            <a:off x="6858000" y="-12934"/>
            <a:ext cx="2286001" cy="3740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How to Evaluate Results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00F2DF-E68F-54B3-8EC9-92BB8E54FFF7}"/>
              </a:ext>
            </a:extLst>
          </p:cNvPr>
          <p:cNvSpPr/>
          <p:nvPr/>
        </p:nvSpPr>
        <p:spPr>
          <a:xfrm>
            <a:off x="4976604" y="2347547"/>
            <a:ext cx="414691" cy="533479"/>
          </a:xfrm>
          <a:prstGeom prst="rect">
            <a:avLst/>
          </a:prstGeom>
          <a:solidFill>
            <a:srgbClr val="00B05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TP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FFFFFF"/>
                </a:solidFill>
              </a:rPr>
              <a:t>10</a:t>
            </a:r>
            <a:endParaRPr kumimoji="0" lang="en-US" sz="12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77065A-C537-4DF0-6E8B-17007E08AB59}"/>
              </a:ext>
            </a:extLst>
          </p:cNvPr>
          <p:cNvSpPr/>
          <p:nvPr/>
        </p:nvSpPr>
        <p:spPr>
          <a:xfrm>
            <a:off x="3676154" y="3260598"/>
            <a:ext cx="414691" cy="533479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TN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FFFFFF"/>
                </a:solidFill>
              </a:rPr>
              <a:t>10</a:t>
            </a:r>
            <a:endParaRPr kumimoji="0" lang="en-US" sz="12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ACFB98-BF77-6535-D118-73DDE22F9E15}"/>
              </a:ext>
            </a:extLst>
          </p:cNvPr>
          <p:cNvSpPr/>
          <p:nvPr/>
        </p:nvSpPr>
        <p:spPr>
          <a:xfrm>
            <a:off x="4976604" y="3260598"/>
            <a:ext cx="414691" cy="533479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FP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F454E2-59F1-DB51-88CC-C1599BD84C3B}"/>
              </a:ext>
            </a:extLst>
          </p:cNvPr>
          <p:cNvSpPr/>
          <p:nvPr/>
        </p:nvSpPr>
        <p:spPr>
          <a:xfrm>
            <a:off x="3665260" y="2347547"/>
            <a:ext cx="414691" cy="533479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FN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FF0000"/>
                </a:solidFill>
              </a:rPr>
              <a:t>3</a:t>
            </a:r>
            <a:endParaRPr kumimoji="0" lang="en-US" sz="12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89270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C986EA-8027-4D36-AB18-3430FD79A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947" y="278201"/>
            <a:ext cx="7810500" cy="680620"/>
          </a:xfrm>
        </p:spPr>
        <p:txBody>
          <a:bodyPr>
            <a:normAutofit/>
          </a:bodyPr>
          <a:lstStyle/>
          <a:p>
            <a:r>
              <a:rPr lang="en-US" sz="3600" dirty="0"/>
              <a:t>How do I predict a yes/no result?</a:t>
            </a:r>
            <a:endParaRPr lang="en-US" sz="2200" i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99231E-CB2A-453A-B827-26C12F5BDC7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513297" y="1019127"/>
            <a:ext cx="7810500" cy="924647"/>
          </a:xfrm>
        </p:spPr>
        <p:txBody>
          <a:bodyPr>
            <a:normAutofit fontScale="62500" lnSpcReduction="20000"/>
          </a:bodyPr>
          <a:lstStyle/>
          <a:p>
            <a:r>
              <a:rPr lang="en-US" sz="1800" i="1" dirty="0">
                <a:solidFill>
                  <a:schemeClr val="bg2">
                    <a:lumMod val="50000"/>
                  </a:schemeClr>
                </a:solidFill>
              </a:rPr>
              <a:t>Examples</a:t>
            </a:r>
          </a:p>
          <a:p>
            <a:endParaRPr lang="en-US" sz="2000" dirty="0"/>
          </a:p>
          <a:p>
            <a:r>
              <a:rPr lang="en-US" sz="2600" dirty="0">
                <a:solidFill>
                  <a:schemeClr val="accent1"/>
                </a:solidFill>
              </a:rPr>
              <a:t>Statistics:  Logistic Regression Analysis</a:t>
            </a:r>
          </a:p>
          <a:p>
            <a:r>
              <a:rPr lang="en-US" sz="2600" dirty="0">
                <a:solidFill>
                  <a:schemeClr val="accent2"/>
                </a:solidFill>
              </a:rPr>
              <a:t>Machine Learning:  Neural Network, CHAID(Decision Tree), Support Vector Machine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6B686F-09A2-4F2E-A47B-A77E2437B3C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CA63F4-121B-4172-A515-9D6CBAAE0DF5}"/>
              </a:ext>
            </a:extLst>
          </p:cNvPr>
          <p:cNvSpPr txBox="1"/>
          <p:nvPr/>
        </p:nvSpPr>
        <p:spPr>
          <a:xfrm>
            <a:off x="4702803" y="4462113"/>
            <a:ext cx="2563018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US" sz="800" dirty="0"/>
              <a:t>https://www.crondose.com/2016/07/easy-way-understand-decision-trees/</a:t>
            </a:r>
          </a:p>
        </p:txBody>
      </p:sp>
      <p:pic>
        <p:nvPicPr>
          <p:cNvPr id="12" name="Picture 8" descr="Easy Way to Understand Decision Trees">
            <a:extLst>
              <a:ext uri="{FF2B5EF4-FFF2-40B4-BE49-F238E27FC236}">
                <a16:creationId xmlns:a16="http://schemas.microsoft.com/office/drawing/2014/main" id="{4A81A5BC-DF44-4B66-8181-A9FEAF9E6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5295" y="2004079"/>
            <a:ext cx="3973716" cy="2350261"/>
          </a:xfrm>
          <a:prstGeom prst="rect">
            <a:avLst/>
          </a:prstGeom>
          <a:noFill/>
          <a:ln w="762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FA473D55-BBC9-4E44-AC0C-9EFFCC82A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8573" y="2004080"/>
            <a:ext cx="2861187" cy="2350261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176423"/>
      </p:ext>
    </p:extLst>
  </p:cSld>
  <p:clrMapOvr>
    <a:masterClrMapping/>
  </p:clrMapOvr>
  <p:transition spd="med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D6D98C7-E1AB-D150-3DF2-CEA950B38C34}"/>
              </a:ext>
            </a:extLst>
          </p:cNvPr>
          <p:cNvGrpSpPr/>
          <p:nvPr/>
        </p:nvGrpSpPr>
        <p:grpSpPr>
          <a:xfrm>
            <a:off x="1728910" y="967722"/>
            <a:ext cx="4992830" cy="4101254"/>
            <a:chOff x="1728910" y="967722"/>
            <a:chExt cx="4992830" cy="410125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A3C4E11-D803-1B6E-72A0-C30AA6B8D7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728910" y="967722"/>
              <a:ext cx="4992830" cy="4101254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1" name="Picture 9">
              <a:extLst>
                <a:ext uri="{FF2B5EF4-FFF2-40B4-BE49-F238E27FC236}">
                  <a16:creationId xmlns:a16="http://schemas.microsoft.com/office/drawing/2014/main" id="{04E85FEA-CD32-F422-A92D-583EC204F7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8080" t="27495" r="49343" b="67555"/>
            <a:stretch/>
          </p:blipFill>
          <p:spPr>
            <a:xfrm>
              <a:off x="4316826" y="2090538"/>
              <a:ext cx="128658" cy="202973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25E2DA21-8A3C-4051-AE5D-81011AF3E8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8893" t="28816" r="49343" b="67555"/>
            <a:stretch/>
          </p:blipFill>
          <p:spPr>
            <a:xfrm>
              <a:off x="4474494" y="3890317"/>
              <a:ext cx="88071" cy="148830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6D7D26D-5941-4A2D-A630-7AD27B605FF1}"/>
              </a:ext>
            </a:extLst>
          </p:cNvPr>
          <p:cNvCxnSpPr>
            <a:cxnSpLocks/>
          </p:cNvCxnSpPr>
          <p:nvPr/>
        </p:nvCxnSpPr>
        <p:spPr>
          <a:xfrm>
            <a:off x="2812473" y="3621061"/>
            <a:ext cx="4149436" cy="0"/>
          </a:xfrm>
          <a:prstGeom prst="line">
            <a:avLst/>
          </a:prstGeom>
          <a:ln w="31750">
            <a:solidFill>
              <a:srgbClr val="318E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A1928E6-54E3-4C6D-A22E-0885D7ED2790}"/>
              </a:ext>
            </a:extLst>
          </p:cNvPr>
          <p:cNvSpPr txBox="1"/>
          <p:nvPr/>
        </p:nvSpPr>
        <p:spPr>
          <a:xfrm>
            <a:off x="6721740" y="3466725"/>
            <a:ext cx="2355523" cy="1823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6" b="1" i="1" dirty="0">
                <a:solidFill>
                  <a:schemeClr val="accent1">
                    <a:lumMod val="75000"/>
                  </a:schemeClr>
                </a:solidFill>
              </a:rPr>
              <a:t>Breakpoint=0.2</a:t>
            </a:r>
          </a:p>
          <a:p>
            <a:r>
              <a:rPr lang="en-US" sz="1406" b="1" i="1" dirty="0">
                <a:solidFill>
                  <a:schemeClr val="accent1">
                    <a:lumMod val="75000"/>
                  </a:schemeClr>
                </a:solidFill>
              </a:rPr>
              <a:t>Less risk of False Negatives</a:t>
            </a:r>
          </a:p>
          <a:p>
            <a:r>
              <a:rPr lang="en-US" sz="1406" b="1" i="1" dirty="0">
                <a:solidFill>
                  <a:schemeClr val="accent1">
                    <a:lumMod val="75000"/>
                  </a:schemeClr>
                </a:solidFill>
              </a:rPr>
              <a:t>More risk of False Positives</a:t>
            </a:r>
          </a:p>
          <a:p>
            <a:endParaRPr lang="en-US" sz="1406" b="1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406" b="1" i="1" dirty="0">
                <a:solidFill>
                  <a:schemeClr val="accent1">
                    <a:lumMod val="75000"/>
                  </a:schemeClr>
                </a:solidFill>
              </a:rPr>
              <a:t>“Don’t miss an opportunity since e-mail is so cheap!”</a:t>
            </a:r>
          </a:p>
          <a:p>
            <a:endParaRPr lang="en-US" sz="1406" b="1" i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1406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5552953-4728-46CC-9CBF-6E91019C4C16}"/>
              </a:ext>
            </a:extLst>
          </p:cNvPr>
          <p:cNvCxnSpPr>
            <a:cxnSpLocks/>
          </p:cNvCxnSpPr>
          <p:nvPr/>
        </p:nvCxnSpPr>
        <p:spPr>
          <a:xfrm flipH="1">
            <a:off x="4328834" y="1881695"/>
            <a:ext cx="29228" cy="2694720"/>
          </a:xfrm>
          <a:prstGeom prst="line">
            <a:avLst/>
          </a:prstGeom>
          <a:ln w="31750">
            <a:solidFill>
              <a:srgbClr val="318E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FA9DF349-8D92-44C4-A178-2DD5C431B474}"/>
              </a:ext>
            </a:extLst>
          </p:cNvPr>
          <p:cNvSpPr txBox="1">
            <a:spLocks/>
          </p:cNvSpPr>
          <p:nvPr/>
        </p:nvSpPr>
        <p:spPr>
          <a:xfrm>
            <a:off x="559670" y="151139"/>
            <a:ext cx="7877175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 fontScale="90000" lnSpcReduction="10000"/>
          </a:bodyPr>
          <a:lstStyle>
            <a:lvl1pPr marL="0" marR="0" indent="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Bebas Neue"/>
                <a:ea typeface="+mn-ea"/>
                <a:cs typeface="Bebas Neue"/>
                <a:sym typeface="Helvetica Light"/>
              </a:defRPr>
            </a:lvl1pPr>
            <a:lvl2pPr marL="0" marR="0" indent="64294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28588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192881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257175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321469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385763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450056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51435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dirty="0"/>
              <a:t>Logistic Regression</a:t>
            </a:r>
            <a:br>
              <a:rPr lang="en-US" dirty="0"/>
            </a:br>
            <a:r>
              <a:rPr lang="en-US" sz="2025" dirty="0">
                <a:solidFill>
                  <a:schemeClr val="bg2">
                    <a:lumMod val="50000"/>
                  </a:schemeClr>
                </a:solidFill>
              </a:rPr>
              <a:t>Choosing Breakpoint between Yes and No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EDF13F-AD8D-40B3-9E98-D931E22E1398}"/>
              </a:ext>
            </a:extLst>
          </p:cNvPr>
          <p:cNvSpPr/>
          <p:nvPr/>
        </p:nvSpPr>
        <p:spPr>
          <a:xfrm>
            <a:off x="6858000" y="-12934"/>
            <a:ext cx="2286001" cy="3740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How to Evaluate Results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00F2DF-E68F-54B3-8EC9-92BB8E54FFF7}"/>
              </a:ext>
            </a:extLst>
          </p:cNvPr>
          <p:cNvSpPr/>
          <p:nvPr/>
        </p:nvSpPr>
        <p:spPr>
          <a:xfrm>
            <a:off x="4976604" y="2387878"/>
            <a:ext cx="389875" cy="533479"/>
          </a:xfrm>
          <a:prstGeom prst="rect">
            <a:avLst/>
          </a:prstGeom>
          <a:solidFill>
            <a:srgbClr val="00B05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TP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11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77065A-C537-4DF0-6E8B-17007E08AB59}"/>
              </a:ext>
            </a:extLst>
          </p:cNvPr>
          <p:cNvSpPr/>
          <p:nvPr/>
        </p:nvSpPr>
        <p:spPr>
          <a:xfrm>
            <a:off x="3641803" y="4057080"/>
            <a:ext cx="443017" cy="537405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TN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ACFB98-BF77-6535-D118-73DDE22F9E15}"/>
              </a:ext>
            </a:extLst>
          </p:cNvPr>
          <p:cNvSpPr/>
          <p:nvPr/>
        </p:nvSpPr>
        <p:spPr>
          <a:xfrm>
            <a:off x="5136999" y="4086146"/>
            <a:ext cx="414691" cy="533479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FP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F454E2-59F1-DB51-88CC-C1599BD84C3B}"/>
              </a:ext>
            </a:extLst>
          </p:cNvPr>
          <p:cNvSpPr/>
          <p:nvPr/>
        </p:nvSpPr>
        <p:spPr>
          <a:xfrm>
            <a:off x="3681905" y="2384824"/>
            <a:ext cx="414691" cy="533479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FN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FF0000"/>
                </a:solidFill>
              </a:rPr>
              <a:t>2</a:t>
            </a:r>
            <a:endParaRPr kumimoji="0" lang="en-US" sz="12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1984219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E2E57F1-0C46-28F6-EECB-B1607C55FBA3}"/>
              </a:ext>
            </a:extLst>
          </p:cNvPr>
          <p:cNvGrpSpPr/>
          <p:nvPr/>
        </p:nvGrpSpPr>
        <p:grpSpPr>
          <a:xfrm>
            <a:off x="1728910" y="967722"/>
            <a:ext cx="4992830" cy="4101254"/>
            <a:chOff x="1728910" y="967722"/>
            <a:chExt cx="4992830" cy="4101254"/>
          </a:xfrm>
        </p:grpSpPr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id="{A480494A-60C8-4AC5-98F1-2DB88A9A32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728910" y="967722"/>
              <a:ext cx="4992830" cy="4101254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2" name="Picture 9">
              <a:extLst>
                <a:ext uri="{FF2B5EF4-FFF2-40B4-BE49-F238E27FC236}">
                  <a16:creationId xmlns:a16="http://schemas.microsoft.com/office/drawing/2014/main" id="{08FC86EE-08DF-F23A-44C7-FE1B1DF42E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8080" t="27495" r="49343" b="67555"/>
            <a:stretch/>
          </p:blipFill>
          <p:spPr>
            <a:xfrm>
              <a:off x="4316826" y="2090538"/>
              <a:ext cx="128658" cy="202973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1" name="Picture 9">
              <a:extLst>
                <a:ext uri="{FF2B5EF4-FFF2-40B4-BE49-F238E27FC236}">
                  <a16:creationId xmlns:a16="http://schemas.microsoft.com/office/drawing/2014/main" id="{CCA69E57-2E27-C546-F1DE-66C209700A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8893" t="28816" r="49343" b="67555"/>
            <a:stretch/>
          </p:blipFill>
          <p:spPr>
            <a:xfrm>
              <a:off x="4474494" y="3890317"/>
              <a:ext cx="88071" cy="148830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6D7D26D-5941-4A2D-A630-7AD27B605FF1}"/>
              </a:ext>
            </a:extLst>
          </p:cNvPr>
          <p:cNvCxnSpPr>
            <a:cxnSpLocks/>
          </p:cNvCxnSpPr>
          <p:nvPr/>
        </p:nvCxnSpPr>
        <p:spPr>
          <a:xfrm>
            <a:off x="2812473" y="2571750"/>
            <a:ext cx="4149436" cy="0"/>
          </a:xfrm>
          <a:prstGeom prst="line">
            <a:avLst/>
          </a:prstGeom>
          <a:ln w="3175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A1928E6-54E3-4C6D-A22E-0885D7ED2790}"/>
              </a:ext>
            </a:extLst>
          </p:cNvPr>
          <p:cNvSpPr txBox="1"/>
          <p:nvPr/>
        </p:nvSpPr>
        <p:spPr>
          <a:xfrm>
            <a:off x="6310893" y="2334735"/>
            <a:ext cx="2833107" cy="1606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6" b="1" i="1" dirty="0">
                <a:solidFill>
                  <a:schemeClr val="accent1">
                    <a:lumMod val="75000"/>
                  </a:schemeClr>
                </a:solidFill>
              </a:rPr>
              <a:t>Breakpoint=0.8</a:t>
            </a:r>
          </a:p>
          <a:p>
            <a:r>
              <a:rPr lang="en-US" sz="1406" b="1" i="1" dirty="0">
                <a:solidFill>
                  <a:schemeClr val="accent1">
                    <a:lumMod val="75000"/>
                  </a:schemeClr>
                </a:solidFill>
              </a:rPr>
              <a:t>Less risk of False Positives</a:t>
            </a:r>
          </a:p>
          <a:p>
            <a:r>
              <a:rPr lang="en-US" sz="1406" b="1" i="1" dirty="0">
                <a:solidFill>
                  <a:schemeClr val="accent1">
                    <a:lumMod val="75000"/>
                  </a:schemeClr>
                </a:solidFill>
              </a:rPr>
              <a:t>More risk of False Negatives</a:t>
            </a:r>
          </a:p>
          <a:p>
            <a:endParaRPr lang="en-US" sz="1406" b="1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406" b="1" i="1" dirty="0">
                <a:solidFill>
                  <a:schemeClr val="accent1">
                    <a:lumMod val="75000"/>
                  </a:schemeClr>
                </a:solidFill>
              </a:rPr>
              <a:t>Useful if cost of FP is high</a:t>
            </a:r>
          </a:p>
          <a:p>
            <a:r>
              <a:rPr lang="en-US" sz="1406" b="1" i="1" dirty="0">
                <a:solidFill>
                  <a:schemeClr val="accent1">
                    <a:lumMod val="75000"/>
                  </a:schemeClr>
                </a:solidFill>
              </a:rPr>
              <a:t>(“the gifts for this promotion are expensive!”)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5552953-4728-46CC-9CBF-6E91019C4C16}"/>
              </a:ext>
            </a:extLst>
          </p:cNvPr>
          <p:cNvCxnSpPr>
            <a:cxnSpLocks/>
          </p:cNvCxnSpPr>
          <p:nvPr/>
        </p:nvCxnSpPr>
        <p:spPr>
          <a:xfrm flipH="1">
            <a:off x="4577306" y="1874200"/>
            <a:ext cx="29228" cy="2694720"/>
          </a:xfrm>
          <a:prstGeom prst="line">
            <a:avLst/>
          </a:prstGeom>
          <a:ln w="3175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FA9DF349-8D92-44C4-A178-2DD5C431B474}"/>
              </a:ext>
            </a:extLst>
          </p:cNvPr>
          <p:cNvSpPr txBox="1">
            <a:spLocks/>
          </p:cNvSpPr>
          <p:nvPr/>
        </p:nvSpPr>
        <p:spPr>
          <a:xfrm>
            <a:off x="559670" y="151139"/>
            <a:ext cx="7877175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rmAutofit fontScale="90000" lnSpcReduction="10000"/>
          </a:bodyPr>
          <a:lstStyle>
            <a:lvl1pPr marL="0" marR="0" indent="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Bebas Neue"/>
                <a:ea typeface="+mn-ea"/>
                <a:cs typeface="Bebas Neue"/>
                <a:sym typeface="Helvetica Light"/>
              </a:defRPr>
            </a:lvl1pPr>
            <a:lvl2pPr marL="0" marR="0" indent="64294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28588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192881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257175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321469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385763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450056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51435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dirty="0"/>
              <a:t>Logistic Regression</a:t>
            </a:r>
            <a:br>
              <a:rPr lang="en-US" dirty="0"/>
            </a:br>
            <a:r>
              <a:rPr lang="en-US" sz="2025" dirty="0">
                <a:solidFill>
                  <a:schemeClr val="bg2">
                    <a:lumMod val="50000"/>
                  </a:schemeClr>
                </a:solidFill>
              </a:rPr>
              <a:t>Choosing Breakpoint between Yes and No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EDF13F-AD8D-40B3-9E98-D931E22E1398}"/>
              </a:ext>
            </a:extLst>
          </p:cNvPr>
          <p:cNvSpPr/>
          <p:nvPr/>
        </p:nvSpPr>
        <p:spPr>
          <a:xfrm>
            <a:off x="6858000" y="-12934"/>
            <a:ext cx="2286001" cy="3740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How to Evaluate Results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00F2DF-E68F-54B3-8EC9-92BB8E54FFF7}"/>
              </a:ext>
            </a:extLst>
          </p:cNvPr>
          <p:cNvSpPr/>
          <p:nvPr/>
        </p:nvSpPr>
        <p:spPr>
          <a:xfrm>
            <a:off x="4977358" y="1568606"/>
            <a:ext cx="414691" cy="533479"/>
          </a:xfrm>
          <a:prstGeom prst="rect">
            <a:avLst/>
          </a:prstGeom>
          <a:solidFill>
            <a:srgbClr val="00B05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TP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FFFFFF"/>
                </a:solidFill>
              </a:rPr>
              <a:t>9</a:t>
            </a:r>
            <a:endParaRPr kumimoji="0" lang="en-US" sz="12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77065A-C537-4DF0-6E8B-17007E08AB59}"/>
              </a:ext>
            </a:extLst>
          </p:cNvPr>
          <p:cNvSpPr/>
          <p:nvPr/>
        </p:nvSpPr>
        <p:spPr>
          <a:xfrm>
            <a:off x="3676154" y="3260598"/>
            <a:ext cx="414691" cy="533479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TN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FFFFFF"/>
                </a:solidFill>
              </a:rPr>
              <a:t>11</a:t>
            </a:r>
            <a:endParaRPr kumimoji="0" lang="en-US" sz="12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ACFB98-BF77-6535-D118-73DDE22F9E15}"/>
              </a:ext>
            </a:extLst>
          </p:cNvPr>
          <p:cNvSpPr/>
          <p:nvPr/>
        </p:nvSpPr>
        <p:spPr>
          <a:xfrm>
            <a:off x="4976604" y="3260598"/>
            <a:ext cx="414691" cy="533479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FP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00B050"/>
                </a:solidFill>
              </a:rPr>
              <a:t>2</a:t>
            </a:r>
            <a:endParaRPr kumimoji="0" lang="en-US" sz="12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F454E2-59F1-DB51-88CC-C1599BD84C3B}"/>
              </a:ext>
            </a:extLst>
          </p:cNvPr>
          <p:cNvSpPr/>
          <p:nvPr/>
        </p:nvSpPr>
        <p:spPr>
          <a:xfrm>
            <a:off x="3498919" y="1573223"/>
            <a:ext cx="414691" cy="533479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FN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FF0000"/>
                </a:solidFill>
              </a:rPr>
              <a:t>4</a:t>
            </a:r>
            <a:endParaRPr kumimoji="0" lang="en-US" sz="12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27089650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gim.unmc.edu/dxtests/roccomp.jpg">
            <a:extLst>
              <a:ext uri="{FF2B5EF4-FFF2-40B4-BE49-F238E27FC236}">
                <a16:creationId xmlns:a16="http://schemas.microsoft.com/office/drawing/2014/main" id="{25311378-A5C4-4ED4-A1F5-00D282B7E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19" y="937809"/>
            <a:ext cx="3525172" cy="352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3AA6FAD-13F6-446D-AD8C-30E248B25FDB}"/>
              </a:ext>
            </a:extLst>
          </p:cNvPr>
          <p:cNvSpPr/>
          <p:nvPr/>
        </p:nvSpPr>
        <p:spPr>
          <a:xfrm>
            <a:off x="1286840" y="4339870"/>
            <a:ext cx="23535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http://gim.unmc.edu/dxtests/RoC3.htm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CC9AE4-5FD1-4A0F-95A5-FC1233D6ED21}"/>
              </a:ext>
            </a:extLst>
          </p:cNvPr>
          <p:cNvSpPr/>
          <p:nvPr/>
        </p:nvSpPr>
        <p:spPr>
          <a:xfrm>
            <a:off x="1881365" y="937808"/>
            <a:ext cx="3269476" cy="3055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6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2A9E189-5B5E-4721-9566-D44579EA15EA}"/>
              </a:ext>
            </a:extLst>
          </p:cNvPr>
          <p:cNvSpPr txBox="1">
            <a:spLocks/>
          </p:cNvSpPr>
          <p:nvPr/>
        </p:nvSpPr>
        <p:spPr>
          <a:xfrm>
            <a:off x="559670" y="151139"/>
            <a:ext cx="7877175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 fontScale="90000" lnSpcReduction="10000"/>
          </a:bodyPr>
          <a:lstStyle>
            <a:lvl1pPr marL="0" marR="0" indent="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Bebas Neue"/>
                <a:ea typeface="+mn-ea"/>
                <a:cs typeface="Bebas Neue"/>
                <a:sym typeface="Helvetica Light"/>
              </a:defRPr>
            </a:lvl1pPr>
            <a:lvl2pPr marL="0" marR="0" indent="64294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28588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192881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257175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321469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385763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450056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51435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dirty="0"/>
              <a:t>Logistic Regression</a:t>
            </a:r>
            <a:br>
              <a:rPr lang="en-US" dirty="0"/>
            </a:br>
            <a:r>
              <a:rPr lang="en-US" sz="2025" dirty="0">
                <a:solidFill>
                  <a:schemeClr val="bg2">
                    <a:lumMod val="50000"/>
                  </a:schemeClr>
                </a:solidFill>
              </a:rPr>
              <a:t>ROC Curve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C9862F-A841-4C22-A4BB-D470278E2E54}"/>
              </a:ext>
            </a:extLst>
          </p:cNvPr>
          <p:cNvSpPr txBox="1"/>
          <p:nvPr/>
        </p:nvSpPr>
        <p:spPr>
          <a:xfrm>
            <a:off x="4861518" y="1218372"/>
            <a:ext cx="3864651" cy="2564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AUC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(Area Under Curve):  higher curve is better</a:t>
            </a:r>
          </a:p>
          <a:p>
            <a:pPr marL="342900" marR="0" indent="-3429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000" i="0" u="none" strike="noStrike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Choice between False Positives and False Negatives </a:t>
            </a:r>
            <a:r>
              <a:rPr lang="en-US" sz="2000" dirty="0"/>
              <a:t>can be trade-off between relative risks</a:t>
            </a:r>
          </a:p>
          <a:p>
            <a:pPr marL="342900" lvl="7" indent="-342900" algn="l" defTabSz="825500">
              <a:buFont typeface="Arial" panose="020B0604020202020204" pitchFamily="34" charset="0"/>
              <a:buChar char="•"/>
            </a:pPr>
            <a:r>
              <a:rPr lang="en-US" sz="2000" dirty="0"/>
              <a:t>TPR=TP/(TP+FN)</a:t>
            </a:r>
          </a:p>
          <a:p>
            <a:pPr marL="342900" lvl="5" indent="-342900" algn="l" defTabSz="825500">
              <a:buFont typeface="Arial" panose="020B0604020202020204" pitchFamily="34" charset="0"/>
              <a:buChar char="•"/>
            </a:pPr>
            <a:r>
              <a:rPr lang="en-US" sz="2000" dirty="0"/>
              <a:t>FPR=FP/(FP+TN)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9923E6-99C3-4FFA-9E1A-9A332EA985BC}"/>
              </a:ext>
            </a:extLst>
          </p:cNvPr>
          <p:cNvSpPr/>
          <p:nvPr/>
        </p:nvSpPr>
        <p:spPr>
          <a:xfrm>
            <a:off x="6858000" y="-12934"/>
            <a:ext cx="2286001" cy="3740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How to Evaluate Results</a:t>
            </a:r>
          </a:p>
        </p:txBody>
      </p:sp>
    </p:spTree>
    <p:extLst>
      <p:ext uri="{BB962C8B-B14F-4D97-AF65-F5344CB8AC3E}">
        <p14:creationId xmlns:p14="http://schemas.microsoft.com/office/powerpoint/2010/main" val="103799833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46DC5C6-3D33-4A75-91A8-1144927467C5}"/>
              </a:ext>
            </a:extLst>
          </p:cNvPr>
          <p:cNvSpPr/>
          <p:nvPr/>
        </p:nvSpPr>
        <p:spPr>
          <a:xfrm>
            <a:off x="7155873" y="24"/>
            <a:ext cx="1988127" cy="3740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chemeClr val="bg1"/>
                </a:solidFill>
              </a:rPr>
              <a:t>How to apply it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B2C853-90FB-4131-8EEB-EB1278BF591F}"/>
              </a:ext>
            </a:extLst>
          </p:cNvPr>
          <p:cNvSpPr/>
          <p:nvPr/>
        </p:nvSpPr>
        <p:spPr>
          <a:xfrm>
            <a:off x="6872991" y="24"/>
            <a:ext cx="2271010" cy="3740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How to apply it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0F6277B-BFDD-4FCB-9A4B-52923C4E1AC0}"/>
              </a:ext>
            </a:extLst>
          </p:cNvPr>
          <p:cNvSpPr txBox="1">
            <a:spLocks/>
          </p:cNvSpPr>
          <p:nvPr/>
        </p:nvSpPr>
        <p:spPr>
          <a:xfrm>
            <a:off x="559670" y="151139"/>
            <a:ext cx="7877175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 fontScale="90000" lnSpcReduction="10000"/>
          </a:bodyPr>
          <a:lstStyle>
            <a:lvl1pPr marL="0" marR="0" indent="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Bebas Neue"/>
                <a:ea typeface="+mn-ea"/>
                <a:cs typeface="Bebas Neue"/>
                <a:sym typeface="Helvetica Light"/>
              </a:defRPr>
            </a:lvl1pPr>
            <a:lvl2pPr marL="0" marR="0" indent="64294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28588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192881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257175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321469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385763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450056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51435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dirty="0"/>
              <a:t>Logistic Regression</a:t>
            </a:r>
            <a:br>
              <a:rPr lang="en-US" dirty="0"/>
            </a:br>
            <a:r>
              <a:rPr lang="en-US" sz="2025" dirty="0">
                <a:solidFill>
                  <a:schemeClr val="bg2">
                    <a:lumMod val="50000"/>
                  </a:schemeClr>
                </a:solidFill>
              </a:rPr>
              <a:t>Applications in Forecasting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4482333-5395-4004-B587-61FBE9E8E975}"/>
              </a:ext>
            </a:extLst>
          </p:cNvPr>
          <p:cNvGraphicFramePr>
            <a:graphicFrameLocks noGrp="1"/>
          </p:cNvGraphicFramePr>
          <p:nvPr/>
        </p:nvGraphicFramePr>
        <p:xfrm>
          <a:off x="559669" y="1172462"/>
          <a:ext cx="8164606" cy="3235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73275">
                  <a:extLst>
                    <a:ext uri="{9D8B030D-6E8A-4147-A177-3AD203B41FA5}">
                      <a16:colId xmlns:a16="http://schemas.microsoft.com/office/drawing/2014/main" val="3138147579"/>
                    </a:ext>
                  </a:extLst>
                </a:gridCol>
                <a:gridCol w="5591331">
                  <a:extLst>
                    <a:ext uri="{9D8B030D-6E8A-4147-A177-3AD203B41FA5}">
                      <a16:colId xmlns:a16="http://schemas.microsoft.com/office/drawing/2014/main" val="22302044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Goal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Process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649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To forecast 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Estimate logit (log-odds) model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Use the logit (log-odds) equation to “score” out-of-sample records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Convert log-odds predicted value to probability of event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9494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To apply probability of event as forecast driver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Aggregate customers within class to get average probability of event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Apply aggregate:</a:t>
                      </a:r>
                    </a:p>
                    <a:p>
                      <a:pPr marL="0" lvl="3" indent="0" algn="l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--If assembled or scored over history, as a class-level explanatory variable in cause/effect forecasts</a:t>
                      </a:r>
                    </a:p>
                    <a:p>
                      <a:pPr marL="0" lvl="5" indent="0" algn="l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--If static analysis suggests departure from a trend, as a class-level adjustment to forecast values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7971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476101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679FBBEC-6D5D-43C5-B24E-28ADD5A0B33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899C7D6-46BE-41B9-898A-4AE2E1A74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Demo:  Logistic Regression</a:t>
            </a:r>
            <a:b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r>
              <a:rPr lang="en-US" sz="1600" i="1" dirty="0">
                <a:solidFill>
                  <a:schemeClr val="accent2">
                    <a:lumMod val="20000"/>
                    <a:lumOff val="80000"/>
                  </a:schemeClr>
                </a:solidFill>
                <a:hlinkClick r:id="rId3"/>
              </a:rPr>
              <a:t>http://ceresanalytics.com/R_for_IBF_BootCamp/ibf_logistic.r</a:t>
            </a:r>
            <a:br>
              <a:rPr lang="en-US" sz="16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r>
              <a:rPr lang="en-US" sz="16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Web app:  </a:t>
            </a:r>
            <a:r>
              <a:rPr lang="en-US" sz="1600" i="1" dirty="0">
                <a:solidFill>
                  <a:srgbClr val="FFFF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https://sbthesis.com/shiny_IBF</a:t>
            </a:r>
            <a:br>
              <a:rPr lang="en-US" sz="16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endParaRPr lang="en-US" sz="16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821314-0ADA-43F1-BF1D-35CFB06FC9B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134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23744A-C507-4C81-AA69-F6836510F851}"/>
              </a:ext>
            </a:extLst>
          </p:cNvPr>
          <p:cNvSpPr/>
          <p:nvPr/>
        </p:nvSpPr>
        <p:spPr>
          <a:xfrm>
            <a:off x="6872991" y="24"/>
            <a:ext cx="2271010" cy="374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763065149"/>
      </p:ext>
    </p:extLst>
  </p:cSld>
  <p:clrMapOvr>
    <a:masterClrMapping/>
  </p:clrMapOvr>
  <p:transition spd="med"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F90D8E-1105-4731-B171-1B5815C33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482794"/>
            <a:ext cx="8039100" cy="39044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2F021D-CDBB-49EC-BF8F-5327B5284E63}"/>
              </a:ext>
            </a:extLst>
          </p:cNvPr>
          <p:cNvSpPr/>
          <p:nvPr/>
        </p:nvSpPr>
        <p:spPr>
          <a:xfrm>
            <a:off x="6872991" y="24"/>
            <a:ext cx="2271010" cy="374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Challenger </a:t>
            </a:r>
          </a:p>
          <a:p>
            <a:pPr algn="ctr"/>
            <a:r>
              <a:rPr lang="en-US" sz="1406" dirty="0">
                <a:solidFill>
                  <a:srgbClr val="FFFFFF"/>
                </a:solidFill>
              </a:rPr>
              <a:t>count of O-ring failures</a:t>
            </a:r>
          </a:p>
        </p:txBody>
      </p:sp>
    </p:spTree>
    <p:extLst>
      <p:ext uri="{BB962C8B-B14F-4D97-AF65-F5344CB8AC3E}">
        <p14:creationId xmlns:p14="http://schemas.microsoft.com/office/powerpoint/2010/main" val="1071626958"/>
      </p:ext>
    </p:extLst>
  </p:cSld>
  <p:clrMapOvr>
    <a:masterClrMapping/>
  </p:clrMapOvr>
  <p:transition spd="med"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377E31-9C56-4421-9F43-01F7DAD3F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76" y="577180"/>
            <a:ext cx="8400048" cy="40797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7C11871-9C4F-4772-A3C3-ADA41D050108}"/>
              </a:ext>
            </a:extLst>
          </p:cNvPr>
          <p:cNvSpPr/>
          <p:nvPr/>
        </p:nvSpPr>
        <p:spPr>
          <a:xfrm>
            <a:off x="6872991" y="24"/>
            <a:ext cx="2271010" cy="374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Challenger </a:t>
            </a:r>
          </a:p>
          <a:p>
            <a:pPr algn="ctr"/>
            <a:r>
              <a:rPr lang="en-US" sz="1406" dirty="0">
                <a:solidFill>
                  <a:srgbClr val="FFFFFF"/>
                </a:solidFill>
              </a:rPr>
              <a:t>Change count to binary</a:t>
            </a:r>
          </a:p>
        </p:txBody>
      </p:sp>
    </p:spTree>
    <p:extLst>
      <p:ext uri="{BB962C8B-B14F-4D97-AF65-F5344CB8AC3E}">
        <p14:creationId xmlns:p14="http://schemas.microsoft.com/office/powerpoint/2010/main" val="211346174"/>
      </p:ext>
    </p:extLst>
  </p:cSld>
  <p:clrMapOvr>
    <a:masterClrMapping/>
  </p:clrMapOvr>
  <p:transition spd="med"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0024C1-4D3F-4FC0-951B-C33B79D45A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52"/>
          <a:stretch/>
        </p:blipFill>
        <p:spPr>
          <a:xfrm>
            <a:off x="1664368" y="527384"/>
            <a:ext cx="5815263" cy="39477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3288AD6-9140-4522-BB60-94EF3F596882}"/>
              </a:ext>
            </a:extLst>
          </p:cNvPr>
          <p:cNvSpPr/>
          <p:nvPr/>
        </p:nvSpPr>
        <p:spPr>
          <a:xfrm>
            <a:off x="6872991" y="24"/>
            <a:ext cx="2271010" cy="374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Logistic regression fit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87BE9F-9F16-4ED3-9884-64AB350FE5C0}"/>
              </a:ext>
            </a:extLst>
          </p:cNvPr>
          <p:cNvSpPr/>
          <p:nvPr/>
        </p:nvSpPr>
        <p:spPr>
          <a:xfrm>
            <a:off x="2582779" y="1876926"/>
            <a:ext cx="2851484" cy="441158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158F41-BD36-415E-9A72-B6B9EC8CE399}"/>
              </a:ext>
            </a:extLst>
          </p:cNvPr>
          <p:cNvSpPr/>
          <p:nvPr/>
        </p:nvSpPr>
        <p:spPr>
          <a:xfrm>
            <a:off x="4395537" y="4034011"/>
            <a:ext cx="886326" cy="441158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566314831"/>
      </p:ext>
    </p:extLst>
  </p:cSld>
  <p:clrMapOvr>
    <a:masterClrMapping/>
  </p:clrMapOvr>
  <p:transition spd="med"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57C008-1DA1-4D27-AE01-F1516BF96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1234"/>
            <a:ext cx="9144000" cy="44410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9833E99-151A-4165-A3EB-B0360A39DCB4}"/>
              </a:ext>
            </a:extLst>
          </p:cNvPr>
          <p:cNvSpPr/>
          <p:nvPr/>
        </p:nvSpPr>
        <p:spPr>
          <a:xfrm>
            <a:off x="6872991" y="24"/>
            <a:ext cx="2271010" cy="374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What does fit look like?</a:t>
            </a:r>
          </a:p>
        </p:txBody>
      </p:sp>
    </p:spTree>
    <p:extLst>
      <p:ext uri="{BB962C8B-B14F-4D97-AF65-F5344CB8AC3E}">
        <p14:creationId xmlns:p14="http://schemas.microsoft.com/office/powerpoint/2010/main" val="94890467"/>
      </p:ext>
    </p:extLst>
  </p:cSld>
  <p:clrMapOvr>
    <a:masterClrMapping/>
  </p:clrMapOvr>
  <p:transition spd="med"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57C008-1DA1-4D27-AE01-F1516BF96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0" y="351234"/>
            <a:ext cx="9144000" cy="44410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9833E99-151A-4165-A3EB-B0360A39DCB4}"/>
              </a:ext>
            </a:extLst>
          </p:cNvPr>
          <p:cNvSpPr/>
          <p:nvPr/>
        </p:nvSpPr>
        <p:spPr>
          <a:xfrm>
            <a:off x="6872991" y="24"/>
            <a:ext cx="2271010" cy="374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What does fit look like?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87A0D7-7FCA-A712-9284-5F77CC8D4CDD}"/>
              </a:ext>
            </a:extLst>
          </p:cNvPr>
          <p:cNvSpPr txBox="1"/>
          <p:nvPr/>
        </p:nvSpPr>
        <p:spPr>
          <a:xfrm>
            <a:off x="5853659" y="3090100"/>
            <a:ext cx="2915587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0FA2129-2B3E-A042-785A-B8158A398D16}"/>
              </a:ext>
            </a:extLst>
          </p:cNvPr>
          <p:cNvCxnSpPr/>
          <p:nvPr/>
        </p:nvCxnSpPr>
        <p:spPr>
          <a:xfrm>
            <a:off x="564627" y="3935164"/>
            <a:ext cx="8454452" cy="67456"/>
          </a:xfrm>
          <a:prstGeom prst="line">
            <a:avLst/>
          </a:prstGeom>
          <a:noFill/>
          <a:ln w="25400" cap="flat">
            <a:solidFill>
              <a:schemeClr val="accent1">
                <a:lumMod val="75000"/>
              </a:schemeClr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74F69B9-63A8-912C-AD2A-078956A22EE8}"/>
              </a:ext>
            </a:extLst>
          </p:cNvPr>
          <p:cNvCxnSpPr>
            <a:cxnSpLocks/>
          </p:cNvCxnSpPr>
          <p:nvPr/>
        </p:nvCxnSpPr>
        <p:spPr>
          <a:xfrm flipH="1" flipV="1">
            <a:off x="7011703" y="915337"/>
            <a:ext cx="112427" cy="3312826"/>
          </a:xfrm>
          <a:prstGeom prst="line">
            <a:avLst/>
          </a:prstGeom>
          <a:noFill/>
          <a:ln w="25400" cap="flat">
            <a:solidFill>
              <a:schemeClr val="accent1">
                <a:lumMod val="75000"/>
              </a:schemeClr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19276AF6-0B7F-9D38-5AA0-61C1136BADC1}"/>
              </a:ext>
            </a:extLst>
          </p:cNvPr>
          <p:cNvSpPr/>
          <p:nvPr/>
        </p:nvSpPr>
        <p:spPr>
          <a:xfrm>
            <a:off x="4976604" y="2387878"/>
            <a:ext cx="389875" cy="533479"/>
          </a:xfrm>
          <a:prstGeom prst="rect">
            <a:avLst/>
          </a:prstGeom>
          <a:solidFill>
            <a:srgbClr val="00B05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TP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6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191C1C-F987-B7B6-5F75-64FAE36248EF}"/>
              </a:ext>
            </a:extLst>
          </p:cNvPr>
          <p:cNvSpPr/>
          <p:nvPr/>
        </p:nvSpPr>
        <p:spPr>
          <a:xfrm>
            <a:off x="7490747" y="4190251"/>
            <a:ext cx="414691" cy="533479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TN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FFFFFF"/>
                </a:solidFill>
              </a:rPr>
              <a:t>5</a:t>
            </a:r>
            <a:endParaRPr kumimoji="0" lang="en-US" sz="12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BE0957-F74D-D747-8C12-3BE54D1601AC}"/>
              </a:ext>
            </a:extLst>
          </p:cNvPr>
          <p:cNvSpPr/>
          <p:nvPr/>
        </p:nvSpPr>
        <p:spPr>
          <a:xfrm>
            <a:off x="5059183" y="4204245"/>
            <a:ext cx="414691" cy="533479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FP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12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BBB617-6BCB-E452-0FE7-54A464201219}"/>
              </a:ext>
            </a:extLst>
          </p:cNvPr>
          <p:cNvSpPr/>
          <p:nvPr/>
        </p:nvSpPr>
        <p:spPr>
          <a:xfrm>
            <a:off x="7386405" y="2404038"/>
            <a:ext cx="414691" cy="533479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FN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FF0000"/>
                </a:solidFill>
              </a:rPr>
              <a:t>0</a:t>
            </a:r>
            <a:endParaRPr kumimoji="0" lang="en-US" sz="12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FAF8CB1-4EBE-0AF4-7D03-FE715DF5B2DB}"/>
              </a:ext>
            </a:extLst>
          </p:cNvPr>
          <p:cNvSpPr/>
          <p:nvPr/>
        </p:nvSpPr>
        <p:spPr>
          <a:xfrm>
            <a:off x="830453" y="856392"/>
            <a:ext cx="137160" cy="137160"/>
          </a:xfrm>
          <a:prstGeom prst="ellipse">
            <a:avLst/>
          </a:prstGeom>
          <a:noFill/>
          <a:ln w="12700" cap="flat">
            <a:solidFill>
              <a:srgbClr val="FF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69B63FD-370D-B97D-EDAF-05BD08B0542A}"/>
              </a:ext>
            </a:extLst>
          </p:cNvPr>
          <p:cNvGrpSpPr/>
          <p:nvPr/>
        </p:nvGrpSpPr>
        <p:grpSpPr>
          <a:xfrm>
            <a:off x="4683175" y="3970212"/>
            <a:ext cx="217357" cy="214413"/>
            <a:chOff x="4683175" y="3970212"/>
            <a:chExt cx="217357" cy="214413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88642CC-4D94-8EEF-3F2B-E31C4D06F65F}"/>
                </a:ext>
              </a:extLst>
            </p:cNvPr>
            <p:cNvSpPr/>
            <p:nvPr/>
          </p:nvSpPr>
          <p:spPr>
            <a:xfrm>
              <a:off x="4683175" y="3970212"/>
              <a:ext cx="217357" cy="214413"/>
            </a:xfrm>
            <a:prstGeom prst="ellipse">
              <a:avLst/>
            </a:prstGeom>
            <a:noFill/>
            <a:ln w="12700" cap="flat">
              <a:solidFill>
                <a:srgbClr val="FF0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2953459-8250-3230-522B-17375C9FF5F9}"/>
                </a:ext>
              </a:extLst>
            </p:cNvPr>
            <p:cNvSpPr/>
            <p:nvPr/>
          </p:nvSpPr>
          <p:spPr>
            <a:xfrm>
              <a:off x="4723273" y="4008838"/>
              <a:ext cx="137160" cy="137160"/>
            </a:xfrm>
            <a:prstGeom prst="ellipse">
              <a:avLst/>
            </a:prstGeom>
            <a:noFill/>
            <a:ln w="12700" cap="flat">
              <a:solidFill>
                <a:srgbClr val="FF0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6D72ADF5-1F88-3C56-CF0C-EFB5AC7E9503}"/>
              </a:ext>
            </a:extLst>
          </p:cNvPr>
          <p:cNvSpPr/>
          <p:nvPr/>
        </p:nvSpPr>
        <p:spPr>
          <a:xfrm>
            <a:off x="5562304" y="3995755"/>
            <a:ext cx="137160" cy="137160"/>
          </a:xfrm>
          <a:prstGeom prst="ellipse">
            <a:avLst/>
          </a:prstGeom>
          <a:noFill/>
          <a:ln w="12700" cap="flat">
            <a:solidFill>
              <a:srgbClr val="FF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15ED82F-35F9-C671-D916-9510E0BE2C9F}"/>
              </a:ext>
            </a:extLst>
          </p:cNvPr>
          <p:cNvSpPr/>
          <p:nvPr/>
        </p:nvSpPr>
        <p:spPr>
          <a:xfrm>
            <a:off x="7233589" y="4006866"/>
            <a:ext cx="137160" cy="137160"/>
          </a:xfrm>
          <a:prstGeom prst="ellipse">
            <a:avLst/>
          </a:prstGeom>
          <a:noFill/>
          <a:ln w="12700" cap="flat">
            <a:solidFill>
              <a:srgbClr val="FF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13030CF-5C77-8BE6-FA74-CAA6EAE167BC}"/>
              </a:ext>
            </a:extLst>
          </p:cNvPr>
          <p:cNvSpPr/>
          <p:nvPr/>
        </p:nvSpPr>
        <p:spPr>
          <a:xfrm>
            <a:off x="6943123" y="4000024"/>
            <a:ext cx="137160" cy="137160"/>
          </a:xfrm>
          <a:prstGeom prst="ellipse">
            <a:avLst/>
          </a:prstGeom>
          <a:noFill/>
          <a:ln w="12700" cap="flat">
            <a:solidFill>
              <a:srgbClr val="FF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DB4729B-5B01-E9A7-6DD8-F0CA75D54BFA}"/>
              </a:ext>
            </a:extLst>
          </p:cNvPr>
          <p:cNvSpPr/>
          <p:nvPr/>
        </p:nvSpPr>
        <p:spPr>
          <a:xfrm>
            <a:off x="5546983" y="871972"/>
            <a:ext cx="137160" cy="137160"/>
          </a:xfrm>
          <a:prstGeom prst="ellipse">
            <a:avLst/>
          </a:prstGeom>
          <a:noFill/>
          <a:ln w="12700" cap="flat">
            <a:solidFill>
              <a:srgbClr val="FF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59877747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C986EA-8027-4D36-AB18-3430FD79A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947" y="278201"/>
            <a:ext cx="7810500" cy="680620"/>
          </a:xfrm>
        </p:spPr>
        <p:txBody>
          <a:bodyPr>
            <a:normAutofit/>
          </a:bodyPr>
          <a:lstStyle/>
          <a:p>
            <a:r>
              <a:rPr lang="en-US" sz="3600" dirty="0"/>
              <a:t>How do I know what will drive a result?</a:t>
            </a:r>
            <a:endParaRPr lang="en-US" sz="2200" i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99231E-CB2A-453A-B827-26C12F5BDC7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513297" y="1005583"/>
            <a:ext cx="7810500" cy="1273603"/>
          </a:xfrm>
        </p:spPr>
        <p:txBody>
          <a:bodyPr>
            <a:normAutofit fontScale="62500" lnSpcReduction="20000"/>
          </a:bodyPr>
          <a:lstStyle/>
          <a:p>
            <a:r>
              <a:rPr lang="en-US" sz="2800" i="1" dirty="0">
                <a:solidFill>
                  <a:schemeClr val="bg2">
                    <a:lumMod val="50000"/>
                  </a:schemeClr>
                </a:solidFill>
              </a:rPr>
              <a:t>Examples</a:t>
            </a:r>
          </a:p>
          <a:p>
            <a:endParaRPr lang="en-US" sz="2800" dirty="0"/>
          </a:p>
          <a:p>
            <a:r>
              <a:rPr lang="en-US" sz="2900" dirty="0">
                <a:solidFill>
                  <a:schemeClr val="accent1"/>
                </a:solidFill>
              </a:rPr>
              <a:t>Statistics:  Automated variable selection (stepwise, all possible subsets)</a:t>
            </a:r>
          </a:p>
          <a:p>
            <a:r>
              <a:rPr lang="en-US" sz="2900" dirty="0">
                <a:solidFill>
                  <a:schemeClr val="accent2"/>
                </a:solidFill>
              </a:rPr>
              <a:t>Machine Learning:  Filter Methods, Wrapper Methods, Embedded Methods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6B686F-09A2-4F2E-A47B-A77E2437B3C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14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28DF917-8A14-4739-B36C-14F37968B685}"/>
              </a:ext>
            </a:extLst>
          </p:cNvPr>
          <p:cNvSpPr/>
          <p:nvPr/>
        </p:nvSpPr>
        <p:spPr>
          <a:xfrm>
            <a:off x="5426593" y="4303056"/>
            <a:ext cx="330445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http://compneurosci.com/wiki/images/4/42/Intro_to_PCA_and_ICA.pdf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A2E6F66-69EA-43BF-BC1F-9A5A44622E8E}"/>
              </a:ext>
            </a:extLst>
          </p:cNvPr>
          <p:cNvGrpSpPr/>
          <p:nvPr/>
        </p:nvGrpSpPr>
        <p:grpSpPr>
          <a:xfrm>
            <a:off x="394114" y="2020369"/>
            <a:ext cx="3782760" cy="2364751"/>
            <a:chOff x="167148" y="2011680"/>
            <a:chExt cx="4034149" cy="2743200"/>
          </a:xfrm>
        </p:grpSpPr>
        <p:graphicFrame>
          <p:nvGraphicFramePr>
            <p:cNvPr id="14" name="Object 29">
              <a:extLst>
                <a:ext uri="{FF2B5EF4-FFF2-40B4-BE49-F238E27FC236}">
                  <a16:creationId xmlns:a16="http://schemas.microsoft.com/office/drawing/2014/main" id="{95F16402-CDB3-4428-B7DF-A6EF0159DB2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42403" y="2065376"/>
            <a:ext cx="2309231" cy="17700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hart" r:id="rId2" imgW="2895600" imgH="2219325" progId="Excel.Chart.8">
                    <p:embed/>
                  </p:oleObj>
                </mc:Choice>
                <mc:Fallback>
                  <p:oleObj name="Chart" r:id="rId2" imgW="2895600" imgH="2219325" progId="Excel.Chart.8">
                    <p:embed/>
                    <p:pic>
                      <p:nvPicPr>
                        <p:cNvPr id="14" name="Object 29">
                          <a:extLst>
                            <a:ext uri="{FF2B5EF4-FFF2-40B4-BE49-F238E27FC236}">
                              <a16:creationId xmlns:a16="http://schemas.microsoft.com/office/drawing/2014/main" id="{95F16402-CDB3-4428-B7DF-A6EF0159DB2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2403" y="2065376"/>
                          <a:ext cx="2309231" cy="17700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31">
              <a:extLst>
                <a:ext uri="{FF2B5EF4-FFF2-40B4-BE49-F238E27FC236}">
                  <a16:creationId xmlns:a16="http://schemas.microsoft.com/office/drawing/2014/main" id="{98CF9942-D7D0-48FE-95D7-565355552D5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26547" y="2920181"/>
            <a:ext cx="2309231" cy="17720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hart" r:id="rId4" imgW="2905125" imgH="2228850" progId="Excel.Chart.8">
                    <p:embed/>
                  </p:oleObj>
                </mc:Choice>
                <mc:Fallback>
                  <p:oleObj name="Chart" r:id="rId4" imgW="2905125" imgH="2228850" progId="Excel.Chart.8">
                    <p:embed/>
                    <p:pic>
                      <p:nvPicPr>
                        <p:cNvPr id="15" name="Object 31">
                          <a:extLst>
                            <a:ext uri="{FF2B5EF4-FFF2-40B4-BE49-F238E27FC236}">
                              <a16:creationId xmlns:a16="http://schemas.microsoft.com/office/drawing/2014/main" id="{98CF9942-D7D0-48FE-95D7-565355552D5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26547" y="2920181"/>
                          <a:ext cx="2309231" cy="17720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23299BB-76D1-44F0-BE56-FFFDB2A4816C}"/>
                </a:ext>
              </a:extLst>
            </p:cNvPr>
            <p:cNvSpPr/>
            <p:nvPr/>
          </p:nvSpPr>
          <p:spPr>
            <a:xfrm>
              <a:off x="242403" y="2065376"/>
              <a:ext cx="3893375" cy="2626819"/>
            </a:xfrm>
            <a:prstGeom prst="rect">
              <a:avLst/>
            </a:prstGeom>
            <a:noFill/>
            <a:ln w="76200" cap="flat">
              <a:solidFill>
                <a:schemeClr val="accent1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E2BA612-27DB-4B77-8A90-7F37FB46AA03}"/>
                </a:ext>
              </a:extLst>
            </p:cNvPr>
            <p:cNvSpPr/>
            <p:nvPr/>
          </p:nvSpPr>
          <p:spPr>
            <a:xfrm>
              <a:off x="167148" y="2011680"/>
              <a:ext cx="4034149" cy="2743200"/>
            </a:xfrm>
            <a:prstGeom prst="rect">
              <a:avLst/>
            </a:prstGeom>
            <a:noFill/>
            <a:ln w="57150" cap="flat">
              <a:solidFill>
                <a:schemeClr val="accent2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pic>
        <p:nvPicPr>
          <p:cNvPr id="8" name="Picture 23" descr="https://cdn-images-1.medium.com/max/1000/1*Gh5PS4R_A5drl5ebd_gNrg@2x.png">
            <a:extLst>
              <a:ext uri="{FF2B5EF4-FFF2-40B4-BE49-F238E27FC236}">
                <a16:creationId xmlns:a16="http://schemas.microsoft.com/office/drawing/2014/main" id="{8FED1D06-F156-7FD7-F91F-F087427C3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2244" y="2075347"/>
            <a:ext cx="3531764" cy="2309773"/>
          </a:xfrm>
          <a:prstGeom prst="rect">
            <a:avLst/>
          </a:prstGeom>
          <a:noFill/>
          <a:ln w="762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&quot;Not Allowed&quot; Symbol 8">
            <a:extLst>
              <a:ext uri="{FF2B5EF4-FFF2-40B4-BE49-F238E27FC236}">
                <a16:creationId xmlns:a16="http://schemas.microsoft.com/office/drawing/2014/main" id="{140C2354-2FB8-3BE1-7CEB-C11F8347B1A1}"/>
              </a:ext>
            </a:extLst>
          </p:cNvPr>
          <p:cNvSpPr/>
          <p:nvPr/>
        </p:nvSpPr>
        <p:spPr>
          <a:xfrm>
            <a:off x="4967127" y="3308727"/>
            <a:ext cx="459465" cy="517161"/>
          </a:xfrm>
          <a:prstGeom prst="noSmoking">
            <a:avLst/>
          </a:prstGeom>
          <a:solidFill>
            <a:srgbClr val="FF0000">
              <a:alpha val="20000"/>
            </a:srgbClr>
          </a:solidFill>
          <a:ln w="12700" cap="flat">
            <a:solidFill>
              <a:srgbClr val="FF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7EE43F03-4EFE-C346-4F32-D4EC9A0E5E3C}"/>
              </a:ext>
            </a:extLst>
          </p:cNvPr>
          <p:cNvSpPr/>
          <p:nvPr/>
        </p:nvSpPr>
        <p:spPr>
          <a:xfrm>
            <a:off x="1041816" y="2630773"/>
            <a:ext cx="611254" cy="562131"/>
          </a:xfrm>
          <a:prstGeom prst="star5">
            <a:avLst/>
          </a:prstGeom>
          <a:solidFill>
            <a:srgbClr val="FFF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626658057"/>
      </p:ext>
    </p:extLst>
  </p:cSld>
  <p:clrMapOvr>
    <a:masterClrMapping/>
  </p:clrMapOvr>
  <p:transition spd="med"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9833E99-151A-4165-A3EB-B0360A39DCB4}"/>
              </a:ext>
            </a:extLst>
          </p:cNvPr>
          <p:cNvSpPr/>
          <p:nvPr/>
        </p:nvSpPr>
        <p:spPr>
          <a:xfrm>
            <a:off x="6872991" y="24"/>
            <a:ext cx="2271010" cy="374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ROC Curve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0FE5B3-3ED3-48D5-9661-D75D38D32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089" y="497759"/>
            <a:ext cx="8313821" cy="403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8709"/>
      </p:ext>
    </p:extLst>
  </p:cSld>
  <p:clrMapOvr>
    <a:masterClrMapping/>
  </p:clrMapOvr>
  <p:transition spd="med"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46DC5C6-3D33-4A75-91A8-1144927467C5}"/>
              </a:ext>
            </a:extLst>
          </p:cNvPr>
          <p:cNvSpPr/>
          <p:nvPr/>
        </p:nvSpPr>
        <p:spPr>
          <a:xfrm>
            <a:off x="7155873" y="24"/>
            <a:ext cx="1988127" cy="3740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chemeClr val="bg1"/>
                </a:solidFill>
              </a:rPr>
              <a:t>How to apply it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B2C853-90FB-4131-8EEB-EB1278BF591F}"/>
              </a:ext>
            </a:extLst>
          </p:cNvPr>
          <p:cNvSpPr/>
          <p:nvPr/>
        </p:nvSpPr>
        <p:spPr>
          <a:xfrm>
            <a:off x="6872991" y="24"/>
            <a:ext cx="2271010" cy="3740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How to apply 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152480-E70A-4919-A26A-6A0D87E18D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05" r="50000" b="13297"/>
          <a:stretch/>
        </p:blipFill>
        <p:spPr>
          <a:xfrm>
            <a:off x="0" y="23"/>
            <a:ext cx="5010822" cy="470688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384F979-2B24-ABF9-9320-7FF38498FB86}"/>
              </a:ext>
            </a:extLst>
          </p:cNvPr>
          <p:cNvSpPr txBox="1">
            <a:spLocks/>
          </p:cNvSpPr>
          <p:nvPr/>
        </p:nvSpPr>
        <p:spPr>
          <a:xfrm>
            <a:off x="5336499" y="1718740"/>
            <a:ext cx="3265238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 fontScale="82500" lnSpcReduction="20000"/>
          </a:bodyPr>
          <a:lstStyle>
            <a:lvl1pPr marL="0" marR="0" indent="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Bebas Neue"/>
                <a:ea typeface="+mn-ea"/>
                <a:cs typeface="Bebas Neue"/>
                <a:sym typeface="Helvetica Light"/>
              </a:defRPr>
            </a:lvl1pPr>
            <a:lvl2pPr marL="0" marR="0" indent="64294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28588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192881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257175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321469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385763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450056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51435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dirty="0">
                <a:solidFill>
                  <a:srgbClr val="318EFF"/>
                </a:solidFill>
              </a:rPr>
              <a:t>JUST IN CASE </a:t>
            </a:r>
          </a:p>
          <a:p>
            <a:r>
              <a:rPr lang="en-US" dirty="0">
                <a:solidFill>
                  <a:srgbClr val="318EFF"/>
                </a:solidFill>
              </a:rPr>
              <a:t>YOU NEED THE MATH…</a:t>
            </a:r>
            <a:endParaRPr lang="en-US" sz="2025" dirty="0">
              <a:solidFill>
                <a:srgbClr val="318EFF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B94DF26-10F7-C9EA-FDA2-F32B15AEC5C9}"/>
              </a:ext>
            </a:extLst>
          </p:cNvPr>
          <p:cNvSpPr/>
          <p:nvPr/>
        </p:nvSpPr>
        <p:spPr>
          <a:xfrm>
            <a:off x="1611443" y="869430"/>
            <a:ext cx="539646" cy="262327"/>
          </a:xfrm>
          <a:prstGeom prst="ellipse">
            <a:avLst/>
          </a:prstGeom>
          <a:noFill/>
          <a:ln w="28575" cap="flat">
            <a:solidFill>
              <a:srgbClr val="318E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75595231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91F4B-D60E-4A62-9BEE-F8052D795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Machine learning alternative</a:t>
            </a:r>
            <a:br>
              <a:rPr lang="en-US" dirty="0">
                <a:solidFill>
                  <a:schemeClr val="accent4"/>
                </a:solidFill>
              </a:rPr>
            </a:br>
            <a:r>
              <a:rPr lang="en-US" dirty="0">
                <a:solidFill>
                  <a:schemeClr val="accent4"/>
                </a:solidFill>
              </a:rPr>
              <a:t>Decision Trees (</a:t>
            </a:r>
            <a:r>
              <a:rPr lang="en-US" dirty="0" err="1">
                <a:solidFill>
                  <a:schemeClr val="accent4"/>
                </a:solidFill>
              </a:rPr>
              <a:t>chaid</a:t>
            </a:r>
            <a:r>
              <a:rPr lang="en-US" dirty="0">
                <a:solidFill>
                  <a:schemeClr val="accent4"/>
                </a:solidFill>
              </a:rPr>
              <a:t>)</a:t>
            </a:r>
          </a:p>
        </p:txBody>
      </p:sp>
      <p:grpSp>
        <p:nvGrpSpPr>
          <p:cNvPr id="18" name="Group 1203">
            <a:extLst>
              <a:ext uri="{FF2B5EF4-FFF2-40B4-BE49-F238E27FC236}">
                <a16:creationId xmlns:a16="http://schemas.microsoft.com/office/drawing/2014/main" id="{65C799C8-D637-4881-96BF-7682AAA60DD1}"/>
              </a:ext>
            </a:extLst>
          </p:cNvPr>
          <p:cNvGrpSpPr/>
          <p:nvPr/>
        </p:nvGrpSpPr>
        <p:grpSpPr>
          <a:xfrm>
            <a:off x="3322266" y="4110728"/>
            <a:ext cx="2457181" cy="595746"/>
            <a:chOff x="0" y="0"/>
            <a:chExt cx="8736640" cy="2118205"/>
          </a:xfrm>
        </p:grpSpPr>
        <p:sp>
          <p:nvSpPr>
            <p:cNvPr id="19" name="Shape 1193">
              <a:extLst>
                <a:ext uri="{FF2B5EF4-FFF2-40B4-BE49-F238E27FC236}">
                  <a16:creationId xmlns:a16="http://schemas.microsoft.com/office/drawing/2014/main" id="{31DD94C9-EF23-472C-A74E-D6BC99EE487E}"/>
                </a:ext>
              </a:extLst>
            </p:cNvPr>
            <p:cNvSpPr/>
            <p:nvPr/>
          </p:nvSpPr>
          <p:spPr>
            <a:xfrm>
              <a:off x="0" y="0"/>
              <a:ext cx="2118206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0" name="Shape 1194">
              <a:extLst>
                <a:ext uri="{FF2B5EF4-FFF2-40B4-BE49-F238E27FC236}">
                  <a16:creationId xmlns:a16="http://schemas.microsoft.com/office/drawing/2014/main" id="{305B3F87-9145-4FA8-AB01-B99786BEC3D9}"/>
                </a:ext>
              </a:extLst>
            </p:cNvPr>
            <p:cNvSpPr/>
            <p:nvPr/>
          </p:nvSpPr>
          <p:spPr>
            <a:xfrm>
              <a:off x="249585" y="249585"/>
              <a:ext cx="1619036" cy="1619036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  <p:sp>
          <p:nvSpPr>
            <p:cNvPr id="21" name="Shape 1195">
              <a:extLst>
                <a:ext uri="{FF2B5EF4-FFF2-40B4-BE49-F238E27FC236}">
                  <a16:creationId xmlns:a16="http://schemas.microsoft.com/office/drawing/2014/main" id="{1B0FB670-B6B2-4F51-9099-12CB8598C94C}"/>
                </a:ext>
              </a:extLst>
            </p:cNvPr>
            <p:cNvSpPr/>
            <p:nvPr/>
          </p:nvSpPr>
          <p:spPr>
            <a:xfrm>
              <a:off x="1654610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2" name="Shape 1196">
              <a:extLst>
                <a:ext uri="{FF2B5EF4-FFF2-40B4-BE49-F238E27FC236}">
                  <a16:creationId xmlns:a16="http://schemas.microsoft.com/office/drawing/2014/main" id="{2F6A0B09-6D54-4C44-8147-9815FC88C236}"/>
                </a:ext>
              </a:extLst>
            </p:cNvPr>
            <p:cNvSpPr/>
            <p:nvPr/>
          </p:nvSpPr>
          <p:spPr>
            <a:xfrm>
              <a:off x="1904195" y="249585"/>
              <a:ext cx="1619036" cy="1619036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3" name="Shape 1197">
              <a:extLst>
                <a:ext uri="{FF2B5EF4-FFF2-40B4-BE49-F238E27FC236}">
                  <a16:creationId xmlns:a16="http://schemas.microsoft.com/office/drawing/2014/main" id="{E8CD197E-F6CC-4ED5-BED8-6616D757699A}"/>
                </a:ext>
              </a:extLst>
            </p:cNvPr>
            <p:cNvSpPr/>
            <p:nvPr/>
          </p:nvSpPr>
          <p:spPr>
            <a:xfrm>
              <a:off x="3309219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4" name="Shape 1198">
              <a:extLst>
                <a:ext uri="{FF2B5EF4-FFF2-40B4-BE49-F238E27FC236}">
                  <a16:creationId xmlns:a16="http://schemas.microsoft.com/office/drawing/2014/main" id="{0F2C794B-A083-4E55-993B-B0CDC94B35EB}"/>
                </a:ext>
              </a:extLst>
            </p:cNvPr>
            <p:cNvSpPr/>
            <p:nvPr/>
          </p:nvSpPr>
          <p:spPr>
            <a:xfrm>
              <a:off x="3558804" y="249585"/>
              <a:ext cx="1619037" cy="161903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5" name="Shape 1199">
              <a:extLst>
                <a:ext uri="{FF2B5EF4-FFF2-40B4-BE49-F238E27FC236}">
                  <a16:creationId xmlns:a16="http://schemas.microsoft.com/office/drawing/2014/main" id="{8F36FEAE-B0F5-4154-9D87-026D9B8E5403}"/>
                </a:ext>
              </a:extLst>
            </p:cNvPr>
            <p:cNvSpPr/>
            <p:nvPr/>
          </p:nvSpPr>
          <p:spPr>
            <a:xfrm>
              <a:off x="496382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6" name="Shape 1200">
              <a:extLst>
                <a:ext uri="{FF2B5EF4-FFF2-40B4-BE49-F238E27FC236}">
                  <a16:creationId xmlns:a16="http://schemas.microsoft.com/office/drawing/2014/main" id="{D786C196-AAC7-4AD8-892F-B7F2528199C8}"/>
                </a:ext>
              </a:extLst>
            </p:cNvPr>
            <p:cNvSpPr/>
            <p:nvPr/>
          </p:nvSpPr>
          <p:spPr>
            <a:xfrm>
              <a:off x="5213409" y="249585"/>
              <a:ext cx="1619036" cy="1619036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  <p:sp>
          <p:nvSpPr>
            <p:cNvPr id="27" name="Shape 1201">
              <a:extLst>
                <a:ext uri="{FF2B5EF4-FFF2-40B4-BE49-F238E27FC236}">
                  <a16:creationId xmlns:a16="http://schemas.microsoft.com/office/drawing/2014/main" id="{7F52E36A-82FA-4387-A444-9182E0A857EA}"/>
                </a:ext>
              </a:extLst>
            </p:cNvPr>
            <p:cNvSpPr/>
            <p:nvPr/>
          </p:nvSpPr>
          <p:spPr>
            <a:xfrm>
              <a:off x="661843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8" name="Shape 1202">
              <a:extLst>
                <a:ext uri="{FF2B5EF4-FFF2-40B4-BE49-F238E27FC236}">
                  <a16:creationId xmlns:a16="http://schemas.microsoft.com/office/drawing/2014/main" id="{8109DD41-630F-4B56-B0D7-5303C6DED071}"/>
                </a:ext>
              </a:extLst>
            </p:cNvPr>
            <p:cNvSpPr/>
            <p:nvPr/>
          </p:nvSpPr>
          <p:spPr>
            <a:xfrm>
              <a:off x="6868019" y="249585"/>
              <a:ext cx="1619037" cy="1619036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r>
                <a:rPr lang="en-US" sz="900" dirty="0"/>
                <a:t>5</a:t>
              </a:r>
              <a:endParaRPr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7712279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C3CFA-D526-EC18-A67B-3345A0932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032DB3-751A-9103-21E9-8D7ED71D7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947" y="278201"/>
            <a:ext cx="7810500" cy="680620"/>
          </a:xfrm>
        </p:spPr>
        <p:txBody>
          <a:bodyPr>
            <a:normAutofit/>
          </a:bodyPr>
          <a:lstStyle/>
          <a:p>
            <a:r>
              <a:rPr lang="en-US" sz="3600" dirty="0"/>
              <a:t>How do I predict a yes/no result?</a:t>
            </a:r>
            <a:endParaRPr lang="en-US" sz="2200" i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19BA5D-1357-2EDE-30F4-A2BF3A3929B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513297" y="1019127"/>
            <a:ext cx="7810500" cy="924647"/>
          </a:xfrm>
        </p:spPr>
        <p:txBody>
          <a:bodyPr>
            <a:normAutofit fontScale="62500" lnSpcReduction="20000"/>
          </a:bodyPr>
          <a:lstStyle/>
          <a:p>
            <a:r>
              <a:rPr lang="en-US" sz="1800" i="1" dirty="0">
                <a:solidFill>
                  <a:schemeClr val="bg2">
                    <a:lumMod val="50000"/>
                  </a:schemeClr>
                </a:solidFill>
              </a:rPr>
              <a:t>Examples</a:t>
            </a:r>
          </a:p>
          <a:p>
            <a:endParaRPr lang="en-US" sz="2000" dirty="0"/>
          </a:p>
          <a:p>
            <a:r>
              <a:rPr lang="en-US" sz="2600" dirty="0">
                <a:solidFill>
                  <a:schemeClr val="accent1"/>
                </a:solidFill>
              </a:rPr>
              <a:t>Statistics:  Logistic Regression Analysis</a:t>
            </a:r>
          </a:p>
          <a:p>
            <a:r>
              <a:rPr lang="en-US" sz="2600" dirty="0">
                <a:solidFill>
                  <a:schemeClr val="accent2"/>
                </a:solidFill>
              </a:rPr>
              <a:t>Machine Learning:  Neural Network, CHAID(Decision Tree), Support Vector Machine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23E9DF-5325-CD40-5BCB-A77B7620532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143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2A1827-DE17-4AA0-10A6-2C9D62B1954C}"/>
              </a:ext>
            </a:extLst>
          </p:cNvPr>
          <p:cNvSpPr txBox="1"/>
          <p:nvPr/>
        </p:nvSpPr>
        <p:spPr>
          <a:xfrm>
            <a:off x="4702803" y="4462113"/>
            <a:ext cx="2563018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US" sz="800" dirty="0"/>
              <a:t>https://www.crondose.com/2016/07/easy-way-understand-decision-trees/</a:t>
            </a:r>
          </a:p>
        </p:txBody>
      </p:sp>
      <p:pic>
        <p:nvPicPr>
          <p:cNvPr id="12" name="Picture 8" descr="Easy Way to Understand Decision Trees">
            <a:extLst>
              <a:ext uri="{FF2B5EF4-FFF2-40B4-BE49-F238E27FC236}">
                <a16:creationId xmlns:a16="http://schemas.microsoft.com/office/drawing/2014/main" id="{3A7B9648-9EEA-911B-F4D2-8EF45E140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5295" y="2004079"/>
            <a:ext cx="3973716" cy="2350261"/>
          </a:xfrm>
          <a:prstGeom prst="rect">
            <a:avLst/>
          </a:prstGeom>
          <a:noFill/>
          <a:ln w="762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AE728406-309C-978C-543C-80B96265C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8573" y="2004080"/>
            <a:ext cx="2861187" cy="2350261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566926"/>
      </p:ext>
    </p:extLst>
  </p:cSld>
  <p:clrMapOvr>
    <a:masterClrMapping/>
  </p:clrMapOvr>
  <p:transition spd="med"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11509-A66E-4AA8-BD73-B778C3002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2" y="139831"/>
            <a:ext cx="7877175" cy="85725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DECISION TREE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C9B62-767D-4097-890D-BAB46324A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971" y="748858"/>
            <a:ext cx="7877175" cy="395377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200" dirty="0">
                <a:solidFill>
                  <a:schemeClr val="accent1"/>
                </a:solidFill>
              </a:rPr>
              <a:t>What it is/how it works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200" dirty="0"/>
              <a:t>Predictive technique that—through machine learning—identifies combinations of criteria that distinguish class categories (CHAID:  yes/no, e.g. customer attrition, credit card default) or a range of scalar levels (C&amp;RT:  historical demand for forecasting)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200" dirty="0">
                <a:solidFill>
                  <a:schemeClr val="accent1"/>
                </a:solidFill>
              </a:rPr>
              <a:t>Statistics</a:t>
            </a:r>
            <a:r>
              <a:rPr lang="en-US" sz="1200" dirty="0">
                <a:solidFill>
                  <a:srgbClr val="0070C0"/>
                </a:solidFill>
              </a:rPr>
              <a:t> </a:t>
            </a:r>
            <a:r>
              <a:rPr lang="en-US" sz="1200" dirty="0">
                <a:solidFill>
                  <a:schemeClr val="tx1"/>
                </a:solidFill>
              </a:rPr>
              <a:t>vs. </a:t>
            </a:r>
            <a:r>
              <a:rPr lang="en-US" sz="1200" dirty="0">
                <a:solidFill>
                  <a:schemeClr val="accent2"/>
                </a:solidFill>
              </a:rPr>
              <a:t>Machine Learning</a:t>
            </a:r>
            <a:r>
              <a:rPr lang="en-US" sz="1200" dirty="0"/>
              <a:t>—generally accepted as machine learning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en-US" sz="600" dirty="0">
              <a:solidFill>
                <a:schemeClr val="accent3"/>
              </a:solidFill>
            </a:endParaRP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200" dirty="0">
                <a:solidFill>
                  <a:schemeClr val="accent3"/>
                </a:solidFill>
              </a:rPr>
              <a:t>How to evaluate your results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200" dirty="0"/>
              <a:t>“Node purity” (classification), forecast error rate (scalar), other</a:t>
            </a:r>
          </a:p>
          <a:p>
            <a:pPr marL="178594" lvl="1" indent="0">
              <a:spcBef>
                <a:spcPts val="0"/>
              </a:spcBef>
              <a:spcAft>
                <a:spcPts val="300"/>
              </a:spcAft>
              <a:buNone/>
            </a:pPr>
            <a:endParaRPr lang="en-US" sz="6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200" dirty="0">
                <a:solidFill>
                  <a:schemeClr val="accent4"/>
                </a:solidFill>
              </a:rPr>
              <a:t>How to apply your results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200" dirty="0"/>
              <a:t>Often a tree can simply be informative in understanding your data, e.g. </a:t>
            </a:r>
          </a:p>
          <a:p>
            <a:pPr lvl="2">
              <a:spcBef>
                <a:spcPts val="0"/>
              </a:spcBef>
              <a:spcAft>
                <a:spcPts val="300"/>
              </a:spcAft>
            </a:pPr>
            <a:r>
              <a:rPr lang="en-US" sz="1200" dirty="0"/>
              <a:t>For classifications:</a:t>
            </a: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sz="1200" dirty="0"/>
              <a:t>the probability of an outcome (e.g., 70% yes, 30%no) or </a:t>
            </a: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sz="1200" dirty="0"/>
              <a:t>assign a value based on a breakpoint (e.g., 70% yes means the predicted value is yes)</a:t>
            </a:r>
          </a:p>
          <a:p>
            <a:pPr lvl="2">
              <a:spcBef>
                <a:spcPts val="0"/>
              </a:spcBef>
              <a:spcAft>
                <a:spcPts val="300"/>
              </a:spcAft>
            </a:pPr>
            <a:r>
              <a:rPr lang="en-US" sz="1200" dirty="0"/>
              <a:t>For predictive modeling of scalar values (demand) the average for the categories can be a reasonable forecast</a:t>
            </a:r>
          </a:p>
          <a:p>
            <a:pPr marL="178594" lvl="1" indent="0">
              <a:spcBef>
                <a:spcPts val="0"/>
              </a:spcBef>
              <a:spcAft>
                <a:spcPts val="300"/>
              </a:spcAft>
              <a:buNone/>
            </a:pPr>
            <a:endParaRPr lang="en-US" sz="6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200" dirty="0">
                <a:solidFill>
                  <a:schemeClr val="accent5"/>
                </a:solidFill>
              </a:rPr>
              <a:t>Example 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200" dirty="0"/>
              <a:t>CHAID for telecom churn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endParaRPr lang="en-US" sz="1200" dirty="0">
              <a:solidFill>
                <a:schemeClr val="accent5"/>
              </a:solidFill>
            </a:endParaRPr>
          </a:p>
        </p:txBody>
      </p:sp>
      <p:grpSp>
        <p:nvGrpSpPr>
          <p:cNvPr id="4" name="Group 1203">
            <a:extLst>
              <a:ext uri="{FF2B5EF4-FFF2-40B4-BE49-F238E27FC236}">
                <a16:creationId xmlns:a16="http://schemas.microsoft.com/office/drawing/2014/main" id="{56F80377-1A66-45A9-A97D-BE70ED2ABCA7}"/>
              </a:ext>
            </a:extLst>
          </p:cNvPr>
          <p:cNvGrpSpPr/>
          <p:nvPr/>
        </p:nvGrpSpPr>
        <p:grpSpPr>
          <a:xfrm>
            <a:off x="4184963" y="734752"/>
            <a:ext cx="511467" cy="109612"/>
            <a:chOff x="0" y="0"/>
            <a:chExt cx="8736640" cy="2118205"/>
          </a:xfrm>
        </p:grpSpPr>
        <p:sp>
          <p:nvSpPr>
            <p:cNvPr id="5" name="Shape 1193">
              <a:extLst>
                <a:ext uri="{FF2B5EF4-FFF2-40B4-BE49-F238E27FC236}">
                  <a16:creationId xmlns:a16="http://schemas.microsoft.com/office/drawing/2014/main" id="{C7942368-9FCC-41B3-8822-9C69438E544B}"/>
                </a:ext>
              </a:extLst>
            </p:cNvPr>
            <p:cNvSpPr/>
            <p:nvPr/>
          </p:nvSpPr>
          <p:spPr>
            <a:xfrm>
              <a:off x="0" y="0"/>
              <a:ext cx="2118206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6" name="Shape 1194">
              <a:extLst>
                <a:ext uri="{FF2B5EF4-FFF2-40B4-BE49-F238E27FC236}">
                  <a16:creationId xmlns:a16="http://schemas.microsoft.com/office/drawing/2014/main" id="{84E2DFDD-FE07-4AB6-AFF0-426F91D36629}"/>
                </a:ext>
              </a:extLst>
            </p:cNvPr>
            <p:cNvSpPr/>
            <p:nvPr/>
          </p:nvSpPr>
          <p:spPr>
            <a:xfrm>
              <a:off x="249585" y="249585"/>
              <a:ext cx="1619036" cy="1619036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  <p:sp>
          <p:nvSpPr>
            <p:cNvPr id="7" name="Shape 1195">
              <a:extLst>
                <a:ext uri="{FF2B5EF4-FFF2-40B4-BE49-F238E27FC236}">
                  <a16:creationId xmlns:a16="http://schemas.microsoft.com/office/drawing/2014/main" id="{9D161BCD-72D3-411C-89F3-62CDC315EB41}"/>
                </a:ext>
              </a:extLst>
            </p:cNvPr>
            <p:cNvSpPr/>
            <p:nvPr/>
          </p:nvSpPr>
          <p:spPr>
            <a:xfrm>
              <a:off x="1654610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8" name="Shape 1196">
              <a:extLst>
                <a:ext uri="{FF2B5EF4-FFF2-40B4-BE49-F238E27FC236}">
                  <a16:creationId xmlns:a16="http://schemas.microsoft.com/office/drawing/2014/main" id="{AF25943C-554C-44C2-9D5C-4F4ECCFE41D8}"/>
                </a:ext>
              </a:extLst>
            </p:cNvPr>
            <p:cNvSpPr/>
            <p:nvPr/>
          </p:nvSpPr>
          <p:spPr>
            <a:xfrm>
              <a:off x="1904195" y="249585"/>
              <a:ext cx="1619036" cy="1619036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9" name="Shape 1197">
              <a:extLst>
                <a:ext uri="{FF2B5EF4-FFF2-40B4-BE49-F238E27FC236}">
                  <a16:creationId xmlns:a16="http://schemas.microsoft.com/office/drawing/2014/main" id="{8ECF0AB4-1082-404B-9416-1BA193278373}"/>
                </a:ext>
              </a:extLst>
            </p:cNvPr>
            <p:cNvSpPr/>
            <p:nvPr/>
          </p:nvSpPr>
          <p:spPr>
            <a:xfrm>
              <a:off x="3309219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0" name="Shape 1198">
              <a:extLst>
                <a:ext uri="{FF2B5EF4-FFF2-40B4-BE49-F238E27FC236}">
                  <a16:creationId xmlns:a16="http://schemas.microsoft.com/office/drawing/2014/main" id="{15B8F5F7-B600-4CFF-8450-FE035D5EF4B5}"/>
                </a:ext>
              </a:extLst>
            </p:cNvPr>
            <p:cNvSpPr/>
            <p:nvPr/>
          </p:nvSpPr>
          <p:spPr>
            <a:xfrm>
              <a:off x="3558804" y="249585"/>
              <a:ext cx="1619037" cy="161903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1" name="Shape 1199">
              <a:extLst>
                <a:ext uri="{FF2B5EF4-FFF2-40B4-BE49-F238E27FC236}">
                  <a16:creationId xmlns:a16="http://schemas.microsoft.com/office/drawing/2014/main" id="{C86DA5A2-333A-4464-A2A4-A1EAD9FB3DC1}"/>
                </a:ext>
              </a:extLst>
            </p:cNvPr>
            <p:cNvSpPr/>
            <p:nvPr/>
          </p:nvSpPr>
          <p:spPr>
            <a:xfrm>
              <a:off x="496382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" name="Shape 1200">
              <a:extLst>
                <a:ext uri="{FF2B5EF4-FFF2-40B4-BE49-F238E27FC236}">
                  <a16:creationId xmlns:a16="http://schemas.microsoft.com/office/drawing/2014/main" id="{1C35CAE2-D519-42AC-A182-9B39D8E5B553}"/>
                </a:ext>
              </a:extLst>
            </p:cNvPr>
            <p:cNvSpPr/>
            <p:nvPr/>
          </p:nvSpPr>
          <p:spPr>
            <a:xfrm>
              <a:off x="5213409" y="249585"/>
              <a:ext cx="1619036" cy="1619036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  <p:sp>
          <p:nvSpPr>
            <p:cNvPr id="13" name="Shape 1201">
              <a:extLst>
                <a:ext uri="{FF2B5EF4-FFF2-40B4-BE49-F238E27FC236}">
                  <a16:creationId xmlns:a16="http://schemas.microsoft.com/office/drawing/2014/main" id="{9C190D53-DA51-4355-B818-C0403A6452C0}"/>
                </a:ext>
              </a:extLst>
            </p:cNvPr>
            <p:cNvSpPr/>
            <p:nvPr/>
          </p:nvSpPr>
          <p:spPr>
            <a:xfrm>
              <a:off x="661843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4" name="Shape 1202">
              <a:extLst>
                <a:ext uri="{FF2B5EF4-FFF2-40B4-BE49-F238E27FC236}">
                  <a16:creationId xmlns:a16="http://schemas.microsoft.com/office/drawing/2014/main" id="{15237BD5-0E38-4ED7-877B-9376B75254C4}"/>
                </a:ext>
              </a:extLst>
            </p:cNvPr>
            <p:cNvSpPr/>
            <p:nvPr/>
          </p:nvSpPr>
          <p:spPr>
            <a:xfrm>
              <a:off x="6868019" y="249585"/>
              <a:ext cx="1619037" cy="1619036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5399458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Decision Tree Method:  CHAID *</a:t>
            </a:r>
            <a:br>
              <a:rPr lang="en-US" dirty="0"/>
            </a:br>
            <a:endParaRPr lang="en-US" i="1" dirty="0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2114550" y="4328846"/>
            <a:ext cx="314325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452" tIns="37226" rIns="74452" bIns="37226" numCol="1" anchor="ctr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900" i="1" dirty="0"/>
              <a:t>* Other Decision Tree methods, exist, such as Classification &amp; Regression Trees (C&amp;RT), known in its commercial implementation as CART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1086" y="971551"/>
            <a:ext cx="8519885" cy="1606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6" dirty="0"/>
              <a:t>CHAID (</a:t>
            </a:r>
            <a:r>
              <a:rPr lang="en-US" sz="1406" u="sng" dirty="0" err="1"/>
              <a:t>CH</a:t>
            </a:r>
            <a:r>
              <a:rPr lang="en-US" sz="1406" dirty="0" err="1"/>
              <a:t>i-square</a:t>
            </a:r>
            <a:r>
              <a:rPr lang="en-US" sz="1406" dirty="0"/>
              <a:t> </a:t>
            </a:r>
            <a:r>
              <a:rPr lang="en-US" sz="1406" u="sng" dirty="0"/>
              <a:t>A</a:t>
            </a:r>
            <a:r>
              <a:rPr lang="en-US" sz="1406" dirty="0"/>
              <a:t>utomated </a:t>
            </a:r>
            <a:r>
              <a:rPr lang="en-US" sz="1406" u="sng" dirty="0"/>
              <a:t>I</a:t>
            </a:r>
            <a:r>
              <a:rPr lang="en-US" sz="1406" dirty="0"/>
              <a:t>nteraction </a:t>
            </a:r>
            <a:r>
              <a:rPr lang="en-US" sz="1406" u="sng" dirty="0"/>
              <a:t>D</a:t>
            </a:r>
            <a:r>
              <a:rPr lang="en-US" sz="1406" dirty="0"/>
              <a:t>etector) is a decision tree method of statistics</a:t>
            </a:r>
          </a:p>
          <a:p>
            <a:endParaRPr lang="en-US" sz="1406" dirty="0"/>
          </a:p>
          <a:p>
            <a:pPr marL="214313" indent="-214313" algn="l">
              <a:buFont typeface="Arial" pitchFamily="34" charset="0"/>
              <a:buChar char="•"/>
            </a:pPr>
            <a:r>
              <a:rPr lang="en-US" sz="1406" dirty="0"/>
              <a:t>The dependent variable (or outcome to be explained) is usually categorical, like a yes/no event or group classification, though other decision tree algorithms can explain scalar values like the level of demand</a:t>
            </a:r>
          </a:p>
          <a:p>
            <a:pPr marL="214313" indent="-214313" algn="l">
              <a:buFont typeface="Arial" pitchFamily="34" charset="0"/>
              <a:buChar char="•"/>
            </a:pPr>
            <a:r>
              <a:rPr lang="en-US" sz="1406" dirty="0"/>
              <a:t>Predictors can take several forms:</a:t>
            </a:r>
          </a:p>
          <a:p>
            <a:endParaRPr lang="en-US" sz="1406" dirty="0"/>
          </a:p>
          <a:p>
            <a:endParaRPr lang="en-US" sz="1406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714500" y="2286000"/>
          <a:ext cx="5715002" cy="19030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97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25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50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055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</a:rPr>
                        <a:t>Form of Dependent Variable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</a:rPr>
                        <a:t>Examples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2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</a:rPr>
                        <a:t>Categorical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Yes/No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Red/Blue/Green/Yellow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055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</a:rPr>
                        <a:t>Rank-Ordered</a:t>
                      </a:r>
                      <a:endParaRPr lang="en-US" sz="1400">
                        <a:solidFill>
                          <a:srgbClr val="FFFF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Yes/Maybe/No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First Choice/Second Choice/Not Chosen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2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</a:rPr>
                        <a:t>Scalar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93.2%, 5%, 47.8%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$10,325; $32,500; $50,000; 65,789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143000" y="4772025"/>
            <a:ext cx="971550" cy="3714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b="1" i="1" dirty="0"/>
              <a:t>How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51D3F1-6EA6-7328-0485-E3A088169ED8}"/>
              </a:ext>
            </a:extLst>
          </p:cNvPr>
          <p:cNvSpPr/>
          <p:nvPr/>
        </p:nvSpPr>
        <p:spPr>
          <a:xfrm>
            <a:off x="6874805" y="0"/>
            <a:ext cx="2271011" cy="374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What it is/how it works</a:t>
            </a:r>
          </a:p>
        </p:txBody>
      </p:sp>
    </p:spTree>
    <p:extLst>
      <p:ext uri="{BB962C8B-B14F-4D97-AF65-F5344CB8AC3E}">
        <p14:creationId xmlns:p14="http://schemas.microsoft.com/office/powerpoint/2010/main" val="62340932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CHAID—How it Works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9486" y="944583"/>
            <a:ext cx="8661400" cy="1693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Aft>
                <a:spcPts val="900"/>
              </a:spcAft>
              <a:buAutoNum type="arabicPeriod"/>
            </a:pPr>
            <a:r>
              <a:rPr lang="en-US" sz="1200" dirty="0"/>
              <a:t>At the top of the tree (the first node), CHAID searches for the predictor that corresponds most strongly to the outcome.  </a:t>
            </a:r>
          </a:p>
          <a:p>
            <a:pPr marL="600075" lvl="1" indent="-257175" algn="l">
              <a:spcAft>
                <a:spcPts val="900"/>
              </a:spcAft>
              <a:buFont typeface="Arial" pitchFamily="34" charset="0"/>
              <a:buChar char="•"/>
            </a:pPr>
            <a:r>
              <a:rPr lang="en-US" sz="1200" dirty="0"/>
              <a:t>If the predictor is scalar, CHAID searches for breakpoint(s) that make the strongest categories. </a:t>
            </a:r>
          </a:p>
          <a:p>
            <a:pPr marL="600075" lvl="1" indent="-257175" algn="l">
              <a:spcAft>
                <a:spcPts val="900"/>
              </a:spcAft>
              <a:buFont typeface="Arial" pitchFamily="34" charset="0"/>
              <a:buChar char="•"/>
            </a:pPr>
            <a:r>
              <a:rPr lang="en-US" sz="1200" dirty="0"/>
              <a:t>For example, if telecom customers change providers (“churn”) when their bills are high, then great (strong) CHAID nodes would show "Yes" for churn to coincide with the customer’s bill level.</a:t>
            </a:r>
          </a:p>
          <a:p>
            <a:pPr marL="600075" lvl="1" indent="-257175" algn="l">
              <a:spcAft>
                <a:spcPts val="900"/>
              </a:spcAft>
              <a:buFont typeface="Arial" pitchFamily="34" charset="0"/>
              <a:buChar char="•"/>
            </a:pPr>
            <a:r>
              <a:rPr lang="en-US" sz="1200" dirty="0"/>
              <a:t>Conversely, "No" would coincide with low bill levels:</a:t>
            </a:r>
          </a:p>
          <a:p>
            <a:pPr marL="600075" lvl="1" indent="-257175">
              <a:spcAft>
                <a:spcPts val="900"/>
              </a:spcAft>
              <a:buFont typeface="Arial" pitchFamily="34" charset="0"/>
              <a:buChar char="•"/>
            </a:pPr>
            <a:endParaRPr lang="en-US" sz="1406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690070" y="2429489"/>
          <a:ext cx="4696216" cy="186086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215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8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16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16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0020">
                <a:tc rowSpan="2">
                  <a:txBody>
                    <a:bodyPr/>
                    <a:lstStyle/>
                    <a:p>
                      <a:pPr marL="0" marR="3937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</a:rPr>
                        <a:t>Telecom</a:t>
                      </a:r>
                      <a:r>
                        <a:rPr lang="en-US" sz="1100" baseline="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</a:rPr>
                        <a:t> Churn (Quarter)</a:t>
                      </a:r>
                      <a:endParaRPr lang="en-US" sz="1100" dirty="0">
                        <a:solidFill>
                          <a:srgbClr val="FFFF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0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Yes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No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</a:rPr>
                        <a:t>Total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85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</a:rPr>
                        <a:t> </a:t>
                      </a:r>
                    </a:p>
                    <a:p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</a:rPr>
                        <a:t>Bill &gt; $60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 N= 80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 N=     2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>
                    <a:solidFill>
                      <a:srgbClr val="E8ED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</a:rPr>
                        <a:t>       82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00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</a:rPr>
                        <a:t>Bill &lt; $60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 N=   3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>
                    <a:solidFill>
                      <a:srgbClr val="E8ED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N= 915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</a:rPr>
                        <a:t>      918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</a:rPr>
                        <a:t>Total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</a:rPr>
                        <a:t>        83</a:t>
                      </a:r>
                      <a:endParaRPr lang="en-US" sz="1400">
                        <a:solidFill>
                          <a:srgbClr val="FFFF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</a:rPr>
                        <a:t>       917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</a:rPr>
                        <a:t>    1000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143000" y="4772025"/>
            <a:ext cx="971550" cy="3714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b="1" i="1" dirty="0"/>
              <a:t>How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6D0C86-0BF2-D1DE-4DC4-6C5A58CB5AD3}"/>
              </a:ext>
            </a:extLst>
          </p:cNvPr>
          <p:cNvSpPr/>
          <p:nvPr/>
        </p:nvSpPr>
        <p:spPr>
          <a:xfrm>
            <a:off x="6872990" y="-12934"/>
            <a:ext cx="2271011" cy="374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What it is/how it works</a:t>
            </a:r>
          </a:p>
        </p:txBody>
      </p:sp>
    </p:spTree>
    <p:extLst>
      <p:ext uri="{BB962C8B-B14F-4D97-AF65-F5344CB8AC3E}">
        <p14:creationId xmlns:p14="http://schemas.microsoft.com/office/powerpoint/2010/main" val="58109998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CHAID—How it Works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8274" y="971551"/>
            <a:ext cx="6172200" cy="1641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900"/>
              </a:spcAft>
            </a:pPr>
            <a:r>
              <a:rPr lang="en-US" sz="1200" dirty="0"/>
              <a:t>In contrast, a mediocre (weak) CHAID nodes shows a more even distribution.</a:t>
            </a:r>
          </a:p>
          <a:p>
            <a:pPr marL="214313" indent="-214313" algn="l">
              <a:spcAft>
                <a:spcPts val="900"/>
              </a:spcAft>
              <a:buFont typeface="Arial" pitchFamily="34" charset="0"/>
              <a:buChar char="•"/>
            </a:pPr>
            <a:r>
              <a:rPr lang="en-US" sz="1200" dirty="0"/>
              <a:t>If the correspondence of the predictor and the outcome isn't statistically significant, then the  nodes would not be defined at all.  </a:t>
            </a:r>
          </a:p>
          <a:p>
            <a:pPr marL="214313" indent="-214313" algn="l">
              <a:spcAft>
                <a:spcPts val="900"/>
              </a:spcAft>
              <a:buFont typeface="Arial" pitchFamily="34" charset="0"/>
              <a:buChar char="•"/>
            </a:pPr>
            <a:r>
              <a:rPr lang="en-US" sz="1200" dirty="0"/>
              <a:t>A weak but significant example</a:t>
            </a:r>
            <a:r>
              <a:rPr lang="en-US" sz="1406" dirty="0"/>
              <a:t>:</a:t>
            </a:r>
          </a:p>
          <a:p>
            <a:r>
              <a:rPr lang="en-US" sz="1406" dirty="0"/>
              <a:t> </a:t>
            </a:r>
          </a:p>
          <a:p>
            <a:pPr marL="600075" lvl="1" indent="-257175">
              <a:buFont typeface="Arial" pitchFamily="34" charset="0"/>
              <a:buChar char="•"/>
            </a:pPr>
            <a:endParaRPr lang="en-US" sz="1406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683669" y="1913335"/>
            <a:ext cx="600075" cy="46315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defTabSz="685800" fontAlgn="base" hangingPunct="1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343150" y="2237185"/>
          <a:ext cx="4171950" cy="173379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119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6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68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90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7685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</a:rPr>
                        <a:t>Telecom Churn (Quarter)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6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Yes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No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</a:rPr>
                        <a:t>Total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3052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</a:rPr>
                        <a:t>Bill &gt; $40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 N= 43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N= 445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</a:rPr>
                        <a:t>      498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6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</a:rPr>
                        <a:t>Bill &lt; $40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 N= 40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>
                    <a:solidFill>
                      <a:srgbClr val="E8ED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N= 472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</a:rPr>
                        <a:t>      512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76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</a:rPr>
                        <a:t>Total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</a:rPr>
                        <a:t>      83</a:t>
                      </a:r>
                      <a:endParaRPr lang="en-US" sz="1400">
                        <a:solidFill>
                          <a:srgbClr val="FFFF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</a:rPr>
                        <a:t>      917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</a:rPr>
                        <a:t>    1000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626519" y="2013347"/>
            <a:ext cx="600075" cy="4476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defTabSz="685800" fontAlgn="base" hangingPunct="1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3000" y="4772025"/>
            <a:ext cx="971550" cy="3714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b="1" i="1" dirty="0"/>
              <a:t>How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C50326-5044-65BF-D9F2-35EF91A07CD3}"/>
              </a:ext>
            </a:extLst>
          </p:cNvPr>
          <p:cNvSpPr/>
          <p:nvPr/>
        </p:nvSpPr>
        <p:spPr>
          <a:xfrm>
            <a:off x="6872990" y="-12934"/>
            <a:ext cx="2271011" cy="374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What it is/how it works</a:t>
            </a:r>
          </a:p>
        </p:txBody>
      </p:sp>
    </p:spTree>
    <p:extLst>
      <p:ext uri="{BB962C8B-B14F-4D97-AF65-F5344CB8AC3E}">
        <p14:creationId xmlns:p14="http://schemas.microsoft.com/office/powerpoint/2010/main" val="111454280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CHAID—How it Works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35298" y="840726"/>
            <a:ext cx="6651402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l">
              <a:spcAft>
                <a:spcPts val="900"/>
              </a:spcAft>
              <a:buAutoNum type="arabicPeriod" startAt="2"/>
            </a:pPr>
            <a:r>
              <a:rPr lang="en-US" sz="1200" dirty="0"/>
              <a:t>After the first split, new nodes emerge below that contain the results of the first classification rule.  That is:  </a:t>
            </a:r>
          </a:p>
          <a:p>
            <a:pPr marL="600075" lvl="1" indent="-257175" algn="l">
              <a:buFont typeface="Arial" pitchFamily="34" charset="0"/>
              <a:buChar char="•"/>
            </a:pPr>
            <a:r>
              <a:rPr lang="en-US" sz="1200" dirty="0"/>
              <a:t>Each category of the outcome branches into a new node</a:t>
            </a:r>
          </a:p>
          <a:p>
            <a:pPr lvl="1" algn="l">
              <a:spcAft>
                <a:spcPts val="900"/>
              </a:spcAft>
            </a:pPr>
            <a:r>
              <a:rPr lang="en-US" sz="1200" dirty="0"/>
              <a:t>		</a:t>
            </a:r>
            <a:r>
              <a:rPr lang="en-US" sz="1200" i="1" dirty="0"/>
              <a:t>(below, the branches go to the right to favor “Yes”, and left to favor “No”)</a:t>
            </a:r>
          </a:p>
          <a:p>
            <a:pPr marL="600075" lvl="1" indent="-257175" algn="l">
              <a:spcAft>
                <a:spcPts val="900"/>
              </a:spcAft>
              <a:buFont typeface="Arial" pitchFamily="34" charset="0"/>
              <a:buChar char="•"/>
            </a:pPr>
            <a:r>
              <a:rPr lang="en-US" sz="1200" dirty="0"/>
              <a:t>The resulting nodes are each  a potential "parent" that can, in turn, branch to more "children“ as the search for classifiers continues</a:t>
            </a:r>
          </a:p>
          <a:p>
            <a:pPr marL="600075" lvl="1" indent="-257175">
              <a:buFont typeface="Arial" pitchFamily="34" charset="0"/>
              <a:buChar char="•"/>
            </a:pPr>
            <a:endParaRPr lang="en-US" sz="1200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683669" y="1913335"/>
            <a:ext cx="600075" cy="46315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defTabSz="685800" fontAlgn="base" hangingPunct="1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4772025"/>
            <a:ext cx="971550" cy="3714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b="1" i="1" dirty="0"/>
              <a:t>How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30974" y="2256124"/>
            <a:ext cx="5569927" cy="2515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3D3A222-4C03-2D46-A4FF-B3408E45A4FA}"/>
              </a:ext>
            </a:extLst>
          </p:cNvPr>
          <p:cNvSpPr/>
          <p:nvPr/>
        </p:nvSpPr>
        <p:spPr>
          <a:xfrm>
            <a:off x="6872990" y="-12934"/>
            <a:ext cx="2271011" cy="374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What it is/how it works</a:t>
            </a:r>
          </a:p>
        </p:txBody>
      </p:sp>
    </p:spTree>
    <p:extLst>
      <p:ext uri="{BB962C8B-B14F-4D97-AF65-F5344CB8AC3E}">
        <p14:creationId xmlns:p14="http://schemas.microsoft.com/office/powerpoint/2010/main" val="14354338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CHAID—How it Works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8274" y="971550"/>
            <a:ext cx="6172200" cy="678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200" dirty="0"/>
              <a:t>3. The tree algorithm will attempt to split each node until the analyst’s pre-defined criteria tell it to stop. These criteria include thresholds for statistical significance and segment size.</a:t>
            </a:r>
          </a:p>
          <a:p>
            <a:pPr lvl="1"/>
            <a:endParaRPr lang="en-US" sz="1406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683669" y="1913335"/>
            <a:ext cx="600075" cy="46315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defTabSz="685800" fontAlgn="base" hangingPunct="1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626519" y="2013347"/>
            <a:ext cx="600075" cy="4476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defTabSz="685800" fontAlgn="base" hangingPunct="1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3707" y="1913335"/>
            <a:ext cx="3317081" cy="22113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43000" y="4772025"/>
            <a:ext cx="971550" cy="3714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b="1" i="1" dirty="0"/>
              <a:t>How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965D01-5712-4380-1FDE-877313184EA3}"/>
              </a:ext>
            </a:extLst>
          </p:cNvPr>
          <p:cNvSpPr/>
          <p:nvPr/>
        </p:nvSpPr>
        <p:spPr>
          <a:xfrm>
            <a:off x="6872990" y="-12934"/>
            <a:ext cx="2271011" cy="374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What it is/how it works</a:t>
            </a:r>
          </a:p>
        </p:txBody>
      </p:sp>
    </p:spTree>
    <p:extLst>
      <p:ext uri="{BB962C8B-B14F-4D97-AF65-F5344CB8AC3E}">
        <p14:creationId xmlns:p14="http://schemas.microsoft.com/office/powerpoint/2010/main" val="1876912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C986EA-8027-4D36-AB18-3430FD79A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947" y="278201"/>
            <a:ext cx="7810500" cy="680620"/>
          </a:xfrm>
        </p:spPr>
        <p:txBody>
          <a:bodyPr>
            <a:normAutofit/>
          </a:bodyPr>
          <a:lstStyle/>
          <a:p>
            <a:r>
              <a:rPr lang="en-US" sz="3600" dirty="0"/>
              <a:t>How can I construct market segments?</a:t>
            </a:r>
            <a:endParaRPr lang="en-US" sz="2200" i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99231E-CB2A-453A-B827-26C12F5BDC7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513297" y="950400"/>
            <a:ext cx="7810500" cy="924647"/>
          </a:xfrm>
        </p:spPr>
        <p:txBody>
          <a:bodyPr>
            <a:normAutofit/>
          </a:bodyPr>
          <a:lstStyle/>
          <a:p>
            <a:r>
              <a:rPr lang="en-US" sz="1100" i="1" dirty="0">
                <a:solidFill>
                  <a:schemeClr val="bg2">
                    <a:lumMod val="50000"/>
                  </a:schemeClr>
                </a:solidFill>
              </a:rPr>
              <a:t>Examples</a:t>
            </a:r>
          </a:p>
          <a:p>
            <a:endParaRPr lang="en-US" sz="1100" dirty="0"/>
          </a:p>
          <a:p>
            <a:r>
              <a:rPr lang="en-US" sz="1600" dirty="0">
                <a:solidFill>
                  <a:schemeClr val="accent1"/>
                </a:solidFill>
              </a:rPr>
              <a:t>Statistics:  Cluster Analysis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Machine Learning:  Cluster Analysis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6B686F-09A2-4F2E-A47B-A77E2437B3C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15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788435-0A13-449B-FD8E-1971854CBBB2}"/>
              </a:ext>
            </a:extLst>
          </p:cNvPr>
          <p:cNvGrpSpPr/>
          <p:nvPr/>
        </p:nvGrpSpPr>
        <p:grpSpPr>
          <a:xfrm>
            <a:off x="2635224" y="1846625"/>
            <a:ext cx="3566646" cy="2687539"/>
            <a:chOff x="2126772" y="1875047"/>
            <a:chExt cx="3566646" cy="268753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E701608-0CD3-4F70-84B2-71C377B7F9C1}"/>
                </a:ext>
              </a:extLst>
            </p:cNvPr>
            <p:cNvGrpSpPr/>
            <p:nvPr/>
          </p:nvGrpSpPr>
          <p:grpSpPr>
            <a:xfrm>
              <a:off x="2126772" y="1875047"/>
              <a:ext cx="3566646" cy="2687539"/>
              <a:chOff x="412230" y="1913072"/>
              <a:chExt cx="3592180" cy="2778849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E18E6AC-F063-4CC3-9D29-946510DC045D}"/>
                  </a:ext>
                </a:extLst>
              </p:cNvPr>
              <p:cNvSpPr/>
              <p:nvPr/>
            </p:nvSpPr>
            <p:spPr>
              <a:xfrm>
                <a:off x="412230" y="1913072"/>
                <a:ext cx="3592180" cy="2778849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solidFill>
                  <a:schemeClr val="accent1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graphicFrame>
            <p:nvGraphicFramePr>
              <p:cNvPr id="21" name="Object 7">
                <a:extLst>
                  <a:ext uri="{FF2B5EF4-FFF2-40B4-BE49-F238E27FC236}">
                    <a16:creationId xmlns:a16="http://schemas.microsoft.com/office/drawing/2014/main" id="{A84D7FC8-4D16-4562-9436-128A6289351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80947" y="1976977"/>
              <a:ext cx="3454189" cy="26532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hart" r:id="rId2" imgW="2886075" imgH="2209800" progId="Excel.Chart.8">
                      <p:embed/>
                    </p:oleObj>
                  </mc:Choice>
                  <mc:Fallback>
                    <p:oleObj name="Chart" r:id="rId2" imgW="2886075" imgH="2209800" progId="Excel.Chart.8">
                      <p:embed/>
                      <p:pic>
                        <p:nvPicPr>
                          <p:cNvPr id="21" name="Object 7">
                            <a:extLst>
                              <a:ext uri="{FF2B5EF4-FFF2-40B4-BE49-F238E27FC236}">
                                <a16:creationId xmlns:a16="http://schemas.microsoft.com/office/drawing/2014/main" id="{A84D7FC8-4D16-4562-9436-128A6289351C}"/>
                              </a:ext>
                            </a:extLst>
                          </p:cNvPr>
                          <p:cNvPicPr>
                            <a:picLocks noRot="1" noChangeAspect="1" noChangeArrowheads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0947" y="1976977"/>
                            <a:ext cx="3454189" cy="2653238"/>
                          </a:xfrm>
                          <a:prstGeom prst="rect">
                            <a:avLst/>
                          </a:prstGeom>
                          <a:noFill/>
                          <a:ln w="76200">
                            <a:solidFill>
                              <a:schemeClr val="accent1"/>
                            </a:solidFill>
                            <a:prstDash val="solid"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2" name="Oval 8">
              <a:extLst>
                <a:ext uri="{FF2B5EF4-FFF2-40B4-BE49-F238E27FC236}">
                  <a16:creationId xmlns:a16="http://schemas.microsoft.com/office/drawing/2014/main" id="{469D93E8-1DC8-4847-BBDC-D0DAF8B025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000">
              <a:off x="2699766" y="2409803"/>
              <a:ext cx="716725" cy="950761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Oval 9">
              <a:extLst>
                <a:ext uri="{FF2B5EF4-FFF2-40B4-BE49-F238E27FC236}">
                  <a16:creationId xmlns:a16="http://schemas.microsoft.com/office/drawing/2014/main" id="{17A4E2E1-9073-40A0-B444-8F05CFDE16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00000">
              <a:off x="2898905" y="3470448"/>
              <a:ext cx="1497875" cy="381744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Oval 10">
              <a:extLst>
                <a:ext uri="{FF2B5EF4-FFF2-40B4-BE49-F238E27FC236}">
                  <a16:creationId xmlns:a16="http://schemas.microsoft.com/office/drawing/2014/main" id="{8EDEFD54-19B6-4CA4-8942-D3BCC78052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5597" y="2793362"/>
              <a:ext cx="628141" cy="734678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08088528"/>
      </p:ext>
    </p:extLst>
  </p:cSld>
  <p:clrMapOvr>
    <a:masterClrMapping/>
  </p:clrMapOvr>
  <p:transition spd="med"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CHAID—How it Works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683669" y="1913335"/>
            <a:ext cx="600075" cy="46315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defTabSz="685800" fontAlgn="base" hangingPunct="1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626519" y="2013347"/>
            <a:ext cx="600075" cy="4476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defTabSz="685800" fontAlgn="base" hangingPunct="1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3000" y="4772025"/>
            <a:ext cx="971550" cy="3714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b="1" i="1" dirty="0"/>
              <a:t>How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79954" y="2256124"/>
            <a:ext cx="5569927" cy="2515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37150" y="917296"/>
            <a:ext cx="645795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900"/>
              </a:spcAft>
            </a:pPr>
            <a:r>
              <a:rPr lang="en-US" sz="1200" dirty="0"/>
              <a:t>4. Because the predictors aren't perfect, the nodes won't be 100% pure for the outcome (e.g., all       "Yes" for churning, or all "No").  </a:t>
            </a:r>
          </a:p>
          <a:p>
            <a:pPr marL="214313" indent="-214313" algn="l">
              <a:spcAft>
                <a:spcPts val="900"/>
              </a:spcAft>
              <a:buFont typeface="Arial" pitchFamily="34" charset="0"/>
              <a:buChar char="•"/>
            </a:pPr>
            <a:r>
              <a:rPr lang="en-US" sz="1200" dirty="0"/>
              <a:t>But a good tree will show a final collection of nodes in which some are lopsided toward "Yes“</a:t>
            </a:r>
          </a:p>
          <a:p>
            <a:pPr marL="214313" indent="-214313" algn="l">
              <a:buFont typeface="Arial" pitchFamily="34" charset="0"/>
              <a:buChar char="•"/>
            </a:pPr>
            <a:r>
              <a:rPr lang="en-US" sz="1200" dirty="0"/>
              <a:t>Others should be lopsided toward "No“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70168" y="4853888"/>
            <a:ext cx="32575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rgbClr val="FF0000"/>
                </a:solidFill>
              </a:rPr>
              <a:t>Note:  Suspect over-fitting and redo with regions</a:t>
            </a:r>
          </a:p>
        </p:txBody>
      </p:sp>
      <p:sp>
        <p:nvSpPr>
          <p:cNvPr id="11" name="Left Brace 10"/>
          <p:cNvSpPr/>
          <p:nvPr/>
        </p:nvSpPr>
        <p:spPr>
          <a:xfrm rot="16200000">
            <a:off x="3605353" y="3145821"/>
            <a:ext cx="271352" cy="3373384"/>
          </a:xfrm>
          <a:prstGeom prst="leftBrac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6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286250" y="2628901"/>
            <a:ext cx="2057400" cy="112853"/>
          </a:xfrm>
          <a:prstGeom prst="straightConnector1">
            <a:avLst/>
          </a:prstGeom>
          <a:ln w="19050">
            <a:solidFill>
              <a:srgbClr val="85FF8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743200" y="3554901"/>
            <a:ext cx="2914650" cy="926001"/>
          </a:xfrm>
          <a:prstGeom prst="straightConnector1">
            <a:avLst/>
          </a:prstGeom>
          <a:ln w="12700"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683669" y="3554901"/>
            <a:ext cx="59531" cy="959949"/>
          </a:xfrm>
          <a:prstGeom prst="straightConnector1">
            <a:avLst/>
          </a:prstGeom>
          <a:ln w="12700"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4286250" y="2628900"/>
            <a:ext cx="1657350" cy="571500"/>
          </a:xfrm>
          <a:prstGeom prst="straightConnector1">
            <a:avLst/>
          </a:prstGeom>
          <a:ln w="19050">
            <a:solidFill>
              <a:srgbClr val="85FF8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4229100" y="2628900"/>
            <a:ext cx="2057400" cy="1852002"/>
          </a:xfrm>
          <a:prstGeom prst="straightConnector1">
            <a:avLst/>
          </a:prstGeom>
          <a:ln w="19050">
            <a:solidFill>
              <a:srgbClr val="85FF8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3714750" y="2446756"/>
            <a:ext cx="971550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6" dirty="0"/>
              <a:t> </a:t>
            </a:r>
            <a:r>
              <a:rPr lang="en-US" sz="1050" i="1" dirty="0">
                <a:solidFill>
                  <a:srgbClr val="00B050"/>
                </a:solidFill>
              </a:rPr>
              <a:t>“Yes”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497931" y="3200400"/>
            <a:ext cx="971550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6" dirty="0"/>
              <a:t> </a:t>
            </a:r>
            <a:r>
              <a:rPr lang="en-US" sz="1050" i="1" dirty="0">
                <a:solidFill>
                  <a:srgbClr val="00B0F0"/>
                </a:solidFill>
              </a:rPr>
              <a:t>“No”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5F0973-C013-C89A-0F1F-FE931604D7ED}"/>
              </a:ext>
            </a:extLst>
          </p:cNvPr>
          <p:cNvSpPr/>
          <p:nvPr/>
        </p:nvSpPr>
        <p:spPr>
          <a:xfrm>
            <a:off x="6872990" y="-12934"/>
            <a:ext cx="2271011" cy="374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What it is/how it works</a:t>
            </a:r>
          </a:p>
        </p:txBody>
      </p:sp>
    </p:spTree>
    <p:extLst>
      <p:ext uri="{BB962C8B-B14F-4D97-AF65-F5344CB8AC3E}">
        <p14:creationId xmlns:p14="http://schemas.microsoft.com/office/powerpoint/2010/main" val="2725427302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CHAID—How it Works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683669" y="1913335"/>
            <a:ext cx="600075" cy="46315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defTabSz="685800" fontAlgn="base" hangingPunct="1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79954" y="2256124"/>
            <a:ext cx="5569927" cy="2515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6115050" y="2636378"/>
            <a:ext cx="4000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515100" y="2625161"/>
            <a:ext cx="0" cy="1143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800850" y="2514600"/>
            <a:ext cx="1143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rgbClr val="FF0000"/>
                </a:solidFill>
              </a:rPr>
              <a:t>60% risk of attrition:  daytime minutes &gt;= 264.5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5715000" y="2637446"/>
            <a:ext cx="28575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715000" y="2637446"/>
            <a:ext cx="0" cy="5715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746513" y="3082895"/>
            <a:ext cx="28575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057900" y="3057525"/>
            <a:ext cx="0" cy="5715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515100" y="3133201"/>
            <a:ext cx="1143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rgbClr val="FF9933"/>
                </a:solidFill>
              </a:rPr>
              <a:t>51% risk of attrition:  daytime minutes &lt; 264.5 AND</a:t>
            </a:r>
          </a:p>
          <a:p>
            <a:r>
              <a:rPr lang="en-US" sz="900" i="1" dirty="0">
                <a:solidFill>
                  <a:srgbClr val="FF9933"/>
                </a:solidFill>
              </a:rPr>
              <a:t>Customer Service Calls &gt; 3.5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8274" y="971550"/>
            <a:ext cx="6172200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900"/>
              </a:spcAft>
            </a:pPr>
            <a:r>
              <a:rPr lang="en-US" sz="1200" dirty="0"/>
              <a:t>5. When complete, inspection of the tree discloses key, predictive interactions</a:t>
            </a:r>
          </a:p>
          <a:p>
            <a:pPr marL="214313" indent="-214313" algn="l">
              <a:spcAft>
                <a:spcPts val="900"/>
              </a:spcAft>
              <a:buFont typeface="Arial" pitchFamily="34" charset="0"/>
              <a:buChar char="•"/>
            </a:pPr>
            <a:r>
              <a:rPr lang="en-US" sz="1200" dirty="0"/>
              <a:t>One simply traces a series of branches from the root to the terminal node</a:t>
            </a:r>
          </a:p>
          <a:p>
            <a:pPr marL="214313" indent="-214313" algn="l">
              <a:spcAft>
                <a:spcPts val="900"/>
              </a:spcAft>
              <a:buFont typeface="Arial" pitchFamily="34" charset="0"/>
              <a:buChar char="•"/>
            </a:pPr>
            <a:r>
              <a:rPr lang="en-US" sz="1200" dirty="0"/>
              <a:t>The predictors and their values are identified on the branches</a:t>
            </a:r>
          </a:p>
          <a:p>
            <a:pPr marL="214313" indent="-214313" algn="l">
              <a:spcAft>
                <a:spcPts val="900"/>
              </a:spcAft>
              <a:buFont typeface="Arial" pitchFamily="34" charset="0"/>
              <a:buChar char="•"/>
            </a:pPr>
            <a:r>
              <a:rPr lang="en-US" sz="1200" dirty="0"/>
              <a:t>The  number of  affected observations and %splits are stated on the terminal node.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E8F188-93B7-DD1C-9E40-88B5F96B2BFA}"/>
              </a:ext>
            </a:extLst>
          </p:cNvPr>
          <p:cNvSpPr/>
          <p:nvPr/>
        </p:nvSpPr>
        <p:spPr>
          <a:xfrm>
            <a:off x="6872990" y="-12934"/>
            <a:ext cx="2271011" cy="374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What it is/how it works</a:t>
            </a:r>
          </a:p>
        </p:txBody>
      </p:sp>
    </p:spTree>
    <p:extLst>
      <p:ext uri="{BB962C8B-B14F-4D97-AF65-F5344CB8AC3E}">
        <p14:creationId xmlns:p14="http://schemas.microsoft.com/office/powerpoint/2010/main" val="256075970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CHAID—Evaluating Results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683669" y="1913335"/>
            <a:ext cx="600075" cy="46315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defTabSz="685800" fontAlgn="base" hangingPunct="1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79954" y="2256124"/>
            <a:ext cx="5569927" cy="2515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6115050" y="2636378"/>
            <a:ext cx="4000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515100" y="2625161"/>
            <a:ext cx="0" cy="1143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800850" y="2514600"/>
            <a:ext cx="1143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rgbClr val="FF0000"/>
                </a:solidFill>
              </a:rPr>
              <a:t>60% risk of attrition:  daytime minutes &gt;= 264.5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5715000" y="2637446"/>
            <a:ext cx="28575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715000" y="2637446"/>
            <a:ext cx="0" cy="5715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746513" y="3082895"/>
            <a:ext cx="28575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057900" y="3057525"/>
            <a:ext cx="0" cy="5715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515100" y="3133201"/>
            <a:ext cx="1143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rgbClr val="FF9933"/>
                </a:solidFill>
              </a:rPr>
              <a:t>51% risk of attrition:  daytime minutes &lt; 264.5 AND</a:t>
            </a:r>
          </a:p>
          <a:p>
            <a:r>
              <a:rPr lang="en-US" sz="900" i="1" dirty="0">
                <a:solidFill>
                  <a:srgbClr val="FF9933"/>
                </a:solidFill>
              </a:rPr>
              <a:t>Customer Service Calls &gt; 3.5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3566" y="962311"/>
            <a:ext cx="6602701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900"/>
              </a:spcAft>
            </a:pPr>
            <a:r>
              <a:rPr lang="en-US" sz="1200" dirty="0"/>
              <a:t>5. When complete, inspection of the tree discloses key, predictive interactions</a:t>
            </a:r>
          </a:p>
          <a:p>
            <a:pPr marL="214313" indent="-214313" algn="l">
              <a:spcAft>
                <a:spcPts val="900"/>
              </a:spcAft>
              <a:buFont typeface="Arial" pitchFamily="34" charset="0"/>
              <a:buChar char="•"/>
            </a:pPr>
            <a:r>
              <a:rPr lang="en-US" sz="1200" dirty="0"/>
              <a:t>The  number of  affected observations and % splits are stated on the terminal nodes</a:t>
            </a:r>
          </a:p>
          <a:p>
            <a:pPr marL="214313" indent="-214313" algn="l">
              <a:spcAft>
                <a:spcPts val="900"/>
              </a:spcAft>
              <a:buFont typeface="Arial" pitchFamily="34" charset="0"/>
              <a:buChar char="•"/>
            </a:pPr>
            <a:r>
              <a:rPr lang="en-US" sz="1200" b="1" dirty="0"/>
              <a:t>Ideally, nodes will show high degrees of contrast</a:t>
            </a:r>
          </a:p>
          <a:p>
            <a:pPr marL="214313" indent="-214313" algn="l">
              <a:spcAft>
                <a:spcPts val="900"/>
              </a:spcAft>
              <a:buFont typeface="Arial" pitchFamily="34" charset="0"/>
              <a:buChar char="•"/>
            </a:pPr>
            <a:r>
              <a:rPr lang="en-US" sz="1200" dirty="0"/>
              <a:t>In theory, for yes/no classifications, one can construct ROC curves just as for logistic regression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3F15FC-E001-E034-7F38-BE0D5BA4D005}"/>
              </a:ext>
            </a:extLst>
          </p:cNvPr>
          <p:cNvSpPr/>
          <p:nvPr/>
        </p:nvSpPr>
        <p:spPr>
          <a:xfrm>
            <a:off x="6858000" y="-12934"/>
            <a:ext cx="2286001" cy="3740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How to Evaluate Results</a:t>
            </a:r>
          </a:p>
        </p:txBody>
      </p:sp>
    </p:spTree>
    <p:extLst>
      <p:ext uri="{BB962C8B-B14F-4D97-AF65-F5344CB8AC3E}">
        <p14:creationId xmlns:p14="http://schemas.microsoft.com/office/powerpoint/2010/main" val="2591572840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A03FCB-916E-6326-61B1-107E232690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703" y="0"/>
            <a:ext cx="8598593" cy="46336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4D69A2-5C3F-45B0-F6BF-31601697F448}"/>
              </a:ext>
            </a:extLst>
          </p:cNvPr>
          <p:cNvSpPr txBox="1"/>
          <p:nvPr/>
        </p:nvSpPr>
        <p:spPr>
          <a:xfrm>
            <a:off x="2640248" y="187060"/>
            <a:ext cx="4626428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200" i="1" dirty="0">
                <a:hlinkClick r:id="rId3"/>
              </a:rPr>
              <a:t>https://eric.univ-lyon2.fr/ricco/sipina.html</a:t>
            </a:r>
            <a:r>
              <a:rPr lang="en-US" sz="1200" i="1" dirty="0"/>
              <a:t>  </a:t>
            </a:r>
          </a:p>
          <a:p>
            <a:r>
              <a:rPr lang="en-US" sz="1200" i="1" dirty="0">
                <a:solidFill>
                  <a:srgbClr val="FFFF00"/>
                </a:solidFill>
              </a:rPr>
              <a:t>Note:  intended for research/learning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68F4B6-FA76-E4C2-E65A-45FACE45EE8F}"/>
              </a:ext>
            </a:extLst>
          </p:cNvPr>
          <p:cNvSpPr/>
          <p:nvPr/>
        </p:nvSpPr>
        <p:spPr>
          <a:xfrm>
            <a:off x="6840334" y="24"/>
            <a:ext cx="2271010" cy="374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1074865510"/>
      </p:ext>
    </p:extLst>
  </p:cSld>
  <p:clrMapOvr>
    <a:masterClrMapping/>
  </p:clrMapOvr>
  <p:transition spd="med"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B08EA5-F539-6C43-C184-9F5DC7BFDE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737C23-57EC-1F86-CDE5-52904A59AE36}"/>
              </a:ext>
            </a:extLst>
          </p:cNvPr>
          <p:cNvSpPr/>
          <p:nvPr/>
        </p:nvSpPr>
        <p:spPr>
          <a:xfrm>
            <a:off x="6840334" y="24"/>
            <a:ext cx="2271010" cy="374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Example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F76022-8908-67DC-D7A3-0937D00D7DA3}"/>
              </a:ext>
            </a:extLst>
          </p:cNvPr>
          <p:cNvSpPr txBox="1"/>
          <p:nvPr/>
        </p:nvSpPr>
        <p:spPr>
          <a:xfrm>
            <a:off x="2144486" y="289111"/>
            <a:ext cx="4205514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cap="none" spc="0" normalizeH="0" baseline="0" dirty="0">
                <a:ln>
                  <a:noFill/>
                </a:ln>
                <a:solidFill>
                  <a:srgbClr val="318E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About the academic developer…</a:t>
            </a:r>
          </a:p>
        </p:txBody>
      </p:sp>
    </p:spTree>
    <p:extLst>
      <p:ext uri="{BB962C8B-B14F-4D97-AF65-F5344CB8AC3E}">
        <p14:creationId xmlns:p14="http://schemas.microsoft.com/office/powerpoint/2010/main" val="2831671614"/>
      </p:ext>
    </p:extLst>
  </p:cSld>
  <p:clrMapOvr>
    <a:masterClrMapping/>
  </p:clrMapOvr>
  <p:transition spd="med"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6B7FA2-57E2-B26E-6C2A-9DD6D4DB16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4378A1-53D0-374E-08D1-3D51DF2C99A9}"/>
              </a:ext>
            </a:extLst>
          </p:cNvPr>
          <p:cNvSpPr txBox="1"/>
          <p:nvPr/>
        </p:nvSpPr>
        <p:spPr>
          <a:xfrm>
            <a:off x="2178050" y="24"/>
            <a:ext cx="4577442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200" i="1" dirty="0">
                <a:hlinkClick r:id="rId3"/>
              </a:rPr>
              <a:t>https://github.com/albayraktaroglu/Datasets/blob/master/churn.csv</a:t>
            </a:r>
            <a:r>
              <a:rPr lang="en-US" sz="1200" i="1" dirty="0"/>
              <a:t>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E7CA8A1-EE78-077E-45AF-294AB1D86E6A}"/>
              </a:ext>
            </a:extLst>
          </p:cNvPr>
          <p:cNvCxnSpPr/>
          <p:nvPr/>
        </p:nvCxnSpPr>
        <p:spPr>
          <a:xfrm>
            <a:off x="5994400" y="1574800"/>
            <a:ext cx="776514" cy="1128486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75FEF21-25F1-2D04-DA66-4CD0247D6CCC}"/>
              </a:ext>
            </a:extLst>
          </p:cNvPr>
          <p:cNvSpPr txBox="1"/>
          <p:nvPr/>
        </p:nvSpPr>
        <p:spPr>
          <a:xfrm>
            <a:off x="4466771" y="1061448"/>
            <a:ext cx="169817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1" u="none" strike="noStrike" cap="none" spc="0" normalizeH="0" baseline="0" dirty="0">
                <a:ln>
                  <a:noFill/>
                </a:ln>
                <a:solidFill>
                  <a:srgbClr val="318E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Right-click “Raw”, then choose “Save link as” with .txt suffix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9F5495-2101-1180-43A4-D248EC374E6B}"/>
              </a:ext>
            </a:extLst>
          </p:cNvPr>
          <p:cNvSpPr/>
          <p:nvPr/>
        </p:nvSpPr>
        <p:spPr>
          <a:xfrm>
            <a:off x="6840334" y="24"/>
            <a:ext cx="2271010" cy="374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4021519941"/>
      </p:ext>
    </p:extLst>
  </p:cSld>
  <p:clrMapOvr>
    <a:masterClrMapping/>
  </p:clrMapOvr>
  <p:transition spd="med"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0EE9CF-A0F4-979F-58F5-FC9BE2C3D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8FC013-47C5-E92B-4B5B-F5D52DBBFF18}"/>
              </a:ext>
            </a:extLst>
          </p:cNvPr>
          <p:cNvSpPr/>
          <p:nvPr/>
        </p:nvSpPr>
        <p:spPr>
          <a:xfrm>
            <a:off x="6840334" y="24"/>
            <a:ext cx="2271010" cy="374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100073363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BACF8-5FA8-B7B1-A22D-60BB242B3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90CF92-D3B7-8B47-B146-6D1D70B3E594}"/>
              </a:ext>
            </a:extLst>
          </p:cNvPr>
          <p:cNvSpPr/>
          <p:nvPr/>
        </p:nvSpPr>
        <p:spPr>
          <a:xfrm>
            <a:off x="6840334" y="24"/>
            <a:ext cx="2271010" cy="374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344764809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7BD09C-D60A-F5B7-F5A8-F227563C6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CF1A510-6988-42E7-49A2-D59F76C51385}"/>
              </a:ext>
            </a:extLst>
          </p:cNvPr>
          <p:cNvSpPr/>
          <p:nvPr/>
        </p:nvSpPr>
        <p:spPr>
          <a:xfrm>
            <a:off x="6840334" y="24"/>
            <a:ext cx="2271010" cy="374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2942499974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8759B1-D0B0-7F8A-BFCE-44C8E95EF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078965A-A90B-FDED-0705-96637FF1E3E1}"/>
              </a:ext>
            </a:extLst>
          </p:cNvPr>
          <p:cNvSpPr/>
          <p:nvPr/>
        </p:nvSpPr>
        <p:spPr>
          <a:xfrm>
            <a:off x="6840334" y="24"/>
            <a:ext cx="2271010" cy="374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1860790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C986EA-8027-4D36-AB18-3430FD79A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947" y="278201"/>
            <a:ext cx="7810500" cy="680620"/>
          </a:xfrm>
        </p:spPr>
        <p:txBody>
          <a:bodyPr>
            <a:normAutofit/>
          </a:bodyPr>
          <a:lstStyle/>
          <a:p>
            <a:r>
              <a:rPr lang="en-US" sz="3600" dirty="0"/>
              <a:t>What products are purchased together?</a:t>
            </a:r>
            <a:endParaRPr lang="en-US" sz="2200" i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99231E-CB2A-453A-B827-26C12F5BDC7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513297" y="972509"/>
            <a:ext cx="7810500" cy="924647"/>
          </a:xfrm>
        </p:spPr>
        <p:txBody>
          <a:bodyPr>
            <a:normAutofit lnSpcReduction="10000"/>
          </a:bodyPr>
          <a:lstStyle/>
          <a:p>
            <a:r>
              <a:rPr lang="en-US" sz="1200" i="1" dirty="0">
                <a:solidFill>
                  <a:schemeClr val="bg2">
                    <a:lumMod val="50000"/>
                  </a:schemeClr>
                </a:solidFill>
              </a:rPr>
              <a:t>Examples</a:t>
            </a:r>
          </a:p>
          <a:p>
            <a:endParaRPr lang="en-US" sz="1200" dirty="0"/>
          </a:p>
          <a:p>
            <a:r>
              <a:rPr lang="en-US" sz="1600" dirty="0">
                <a:solidFill>
                  <a:schemeClr val="accent1"/>
                </a:solidFill>
              </a:rPr>
              <a:t>Statistics:  Contingency Table, </a:t>
            </a:r>
            <a:r>
              <a:rPr lang="en-US" sz="1600" dirty="0">
                <a:solidFill>
                  <a:schemeClr val="accent1"/>
                </a:solidFill>
                <a:latin typeface="Symbol" panose="05050102010706020507" pitchFamily="18" charset="2"/>
              </a:rPr>
              <a:t>c</a:t>
            </a:r>
            <a:r>
              <a:rPr lang="en-US" sz="1600" baseline="30000" dirty="0">
                <a:solidFill>
                  <a:schemeClr val="accent1"/>
                </a:solidFill>
              </a:rPr>
              <a:t>2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Machine Learning:  Association Rules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6B686F-09A2-4F2E-A47B-A77E2437B3C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16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A6324F-7C29-48D7-B29F-7EA951E593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035" y="2026972"/>
            <a:ext cx="4282246" cy="1682802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812E70-6E54-4FA4-9511-F751E5410C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4873" y="3021918"/>
            <a:ext cx="4692014" cy="1620109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1E88A07-C880-4EF1-9163-9E0BFEBF4946}"/>
              </a:ext>
            </a:extLst>
          </p:cNvPr>
          <p:cNvSpPr/>
          <p:nvPr/>
        </p:nvSpPr>
        <p:spPr>
          <a:xfrm>
            <a:off x="5214237" y="2692574"/>
            <a:ext cx="330445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https://www.slideshare.net/aorriols/lecture13-association-rules</a:t>
            </a:r>
          </a:p>
        </p:txBody>
      </p:sp>
    </p:spTree>
    <p:extLst>
      <p:ext uri="{BB962C8B-B14F-4D97-AF65-F5344CB8AC3E}">
        <p14:creationId xmlns:p14="http://schemas.microsoft.com/office/powerpoint/2010/main" val="3585423417"/>
      </p:ext>
    </p:extLst>
  </p:cSld>
  <p:clrMapOvr>
    <a:masterClrMapping/>
  </p:clrMapOvr>
  <p:transition spd="med"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A79BDA-E4C1-0E32-82AA-1792F05F6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6754E47-3A29-0C31-1AC4-338E12512764}"/>
              </a:ext>
            </a:extLst>
          </p:cNvPr>
          <p:cNvSpPr/>
          <p:nvPr/>
        </p:nvSpPr>
        <p:spPr>
          <a:xfrm>
            <a:off x="6840334" y="24"/>
            <a:ext cx="2271010" cy="374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2194062076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0D6F86-FD3D-1075-FEF2-FF8F5420A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CBB321-FFD1-BFB5-6583-D6E188D909D0}"/>
              </a:ext>
            </a:extLst>
          </p:cNvPr>
          <p:cNvSpPr/>
          <p:nvPr/>
        </p:nvSpPr>
        <p:spPr>
          <a:xfrm>
            <a:off x="6840334" y="24"/>
            <a:ext cx="2271010" cy="374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555841768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91F4B-D60E-4A62-9BEE-F8052D795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Association rules</a:t>
            </a:r>
          </a:p>
        </p:txBody>
      </p:sp>
      <p:grpSp>
        <p:nvGrpSpPr>
          <p:cNvPr id="18" name="Group 1203">
            <a:extLst>
              <a:ext uri="{FF2B5EF4-FFF2-40B4-BE49-F238E27FC236}">
                <a16:creationId xmlns:a16="http://schemas.microsoft.com/office/drawing/2014/main" id="{65C799C8-D637-4881-96BF-7682AAA60DD1}"/>
              </a:ext>
            </a:extLst>
          </p:cNvPr>
          <p:cNvGrpSpPr/>
          <p:nvPr/>
        </p:nvGrpSpPr>
        <p:grpSpPr>
          <a:xfrm>
            <a:off x="3322266" y="4110728"/>
            <a:ext cx="2457181" cy="595746"/>
            <a:chOff x="0" y="0"/>
            <a:chExt cx="8736640" cy="2118205"/>
          </a:xfrm>
        </p:grpSpPr>
        <p:sp>
          <p:nvSpPr>
            <p:cNvPr id="19" name="Shape 1193">
              <a:extLst>
                <a:ext uri="{FF2B5EF4-FFF2-40B4-BE49-F238E27FC236}">
                  <a16:creationId xmlns:a16="http://schemas.microsoft.com/office/drawing/2014/main" id="{31DD94C9-EF23-472C-A74E-D6BC99EE487E}"/>
                </a:ext>
              </a:extLst>
            </p:cNvPr>
            <p:cNvSpPr/>
            <p:nvPr/>
          </p:nvSpPr>
          <p:spPr>
            <a:xfrm>
              <a:off x="0" y="0"/>
              <a:ext cx="2118206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0" name="Shape 1194">
              <a:extLst>
                <a:ext uri="{FF2B5EF4-FFF2-40B4-BE49-F238E27FC236}">
                  <a16:creationId xmlns:a16="http://schemas.microsoft.com/office/drawing/2014/main" id="{305B3F87-9145-4FA8-AB01-B99786BEC3D9}"/>
                </a:ext>
              </a:extLst>
            </p:cNvPr>
            <p:cNvSpPr/>
            <p:nvPr/>
          </p:nvSpPr>
          <p:spPr>
            <a:xfrm>
              <a:off x="249585" y="249585"/>
              <a:ext cx="1619036" cy="1619036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  <p:sp>
          <p:nvSpPr>
            <p:cNvPr id="21" name="Shape 1195">
              <a:extLst>
                <a:ext uri="{FF2B5EF4-FFF2-40B4-BE49-F238E27FC236}">
                  <a16:creationId xmlns:a16="http://schemas.microsoft.com/office/drawing/2014/main" id="{1B0FB670-B6B2-4F51-9099-12CB8598C94C}"/>
                </a:ext>
              </a:extLst>
            </p:cNvPr>
            <p:cNvSpPr/>
            <p:nvPr/>
          </p:nvSpPr>
          <p:spPr>
            <a:xfrm>
              <a:off x="1654610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2" name="Shape 1196">
              <a:extLst>
                <a:ext uri="{FF2B5EF4-FFF2-40B4-BE49-F238E27FC236}">
                  <a16:creationId xmlns:a16="http://schemas.microsoft.com/office/drawing/2014/main" id="{2F6A0B09-6D54-4C44-8147-9815FC88C236}"/>
                </a:ext>
              </a:extLst>
            </p:cNvPr>
            <p:cNvSpPr/>
            <p:nvPr/>
          </p:nvSpPr>
          <p:spPr>
            <a:xfrm>
              <a:off x="1904195" y="249585"/>
              <a:ext cx="1619036" cy="1619036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3" name="Shape 1197">
              <a:extLst>
                <a:ext uri="{FF2B5EF4-FFF2-40B4-BE49-F238E27FC236}">
                  <a16:creationId xmlns:a16="http://schemas.microsoft.com/office/drawing/2014/main" id="{E8CD197E-F6CC-4ED5-BED8-6616D757699A}"/>
                </a:ext>
              </a:extLst>
            </p:cNvPr>
            <p:cNvSpPr/>
            <p:nvPr/>
          </p:nvSpPr>
          <p:spPr>
            <a:xfrm>
              <a:off x="3309219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4" name="Shape 1198">
              <a:extLst>
                <a:ext uri="{FF2B5EF4-FFF2-40B4-BE49-F238E27FC236}">
                  <a16:creationId xmlns:a16="http://schemas.microsoft.com/office/drawing/2014/main" id="{0F2C794B-A083-4E55-993B-B0CDC94B35EB}"/>
                </a:ext>
              </a:extLst>
            </p:cNvPr>
            <p:cNvSpPr/>
            <p:nvPr/>
          </p:nvSpPr>
          <p:spPr>
            <a:xfrm>
              <a:off x="3558804" y="249585"/>
              <a:ext cx="1619037" cy="161903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5" name="Shape 1199">
              <a:extLst>
                <a:ext uri="{FF2B5EF4-FFF2-40B4-BE49-F238E27FC236}">
                  <a16:creationId xmlns:a16="http://schemas.microsoft.com/office/drawing/2014/main" id="{8F36FEAE-B0F5-4154-9D87-026D9B8E5403}"/>
                </a:ext>
              </a:extLst>
            </p:cNvPr>
            <p:cNvSpPr/>
            <p:nvPr/>
          </p:nvSpPr>
          <p:spPr>
            <a:xfrm>
              <a:off x="496382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6" name="Shape 1200">
              <a:extLst>
                <a:ext uri="{FF2B5EF4-FFF2-40B4-BE49-F238E27FC236}">
                  <a16:creationId xmlns:a16="http://schemas.microsoft.com/office/drawing/2014/main" id="{D786C196-AAC7-4AD8-892F-B7F2528199C8}"/>
                </a:ext>
              </a:extLst>
            </p:cNvPr>
            <p:cNvSpPr/>
            <p:nvPr/>
          </p:nvSpPr>
          <p:spPr>
            <a:xfrm>
              <a:off x="5213409" y="249585"/>
              <a:ext cx="1619036" cy="1619036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  <p:sp>
          <p:nvSpPr>
            <p:cNvPr id="27" name="Shape 1201">
              <a:extLst>
                <a:ext uri="{FF2B5EF4-FFF2-40B4-BE49-F238E27FC236}">
                  <a16:creationId xmlns:a16="http://schemas.microsoft.com/office/drawing/2014/main" id="{7F52E36A-82FA-4387-A444-9182E0A857EA}"/>
                </a:ext>
              </a:extLst>
            </p:cNvPr>
            <p:cNvSpPr/>
            <p:nvPr/>
          </p:nvSpPr>
          <p:spPr>
            <a:xfrm>
              <a:off x="661843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8" name="Shape 1202">
              <a:extLst>
                <a:ext uri="{FF2B5EF4-FFF2-40B4-BE49-F238E27FC236}">
                  <a16:creationId xmlns:a16="http://schemas.microsoft.com/office/drawing/2014/main" id="{8109DD41-630F-4B56-B0D7-5303C6DED071}"/>
                </a:ext>
              </a:extLst>
            </p:cNvPr>
            <p:cNvSpPr/>
            <p:nvPr/>
          </p:nvSpPr>
          <p:spPr>
            <a:xfrm>
              <a:off x="6868019" y="249585"/>
              <a:ext cx="1619037" cy="1619036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r>
                <a:rPr lang="en-US" sz="900" dirty="0"/>
                <a:t>5</a:t>
              </a:r>
              <a:endParaRPr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50944290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C986EA-8027-4D36-AB18-3430FD79A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947" y="278201"/>
            <a:ext cx="7810500" cy="680620"/>
          </a:xfrm>
        </p:spPr>
        <p:txBody>
          <a:bodyPr>
            <a:normAutofit/>
          </a:bodyPr>
          <a:lstStyle/>
          <a:p>
            <a:r>
              <a:rPr lang="en-US" sz="3600" dirty="0"/>
              <a:t>What products are purchased together?</a:t>
            </a:r>
            <a:endParaRPr lang="en-US" sz="2200" i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99231E-CB2A-453A-B827-26C12F5BDC7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513297" y="972509"/>
            <a:ext cx="7810500" cy="924647"/>
          </a:xfrm>
        </p:spPr>
        <p:txBody>
          <a:bodyPr>
            <a:normAutofit lnSpcReduction="10000"/>
          </a:bodyPr>
          <a:lstStyle/>
          <a:p>
            <a:r>
              <a:rPr lang="en-US" sz="1200" i="1" dirty="0">
                <a:solidFill>
                  <a:schemeClr val="bg2">
                    <a:lumMod val="50000"/>
                  </a:schemeClr>
                </a:solidFill>
              </a:rPr>
              <a:t>Examples</a:t>
            </a:r>
          </a:p>
          <a:p>
            <a:endParaRPr lang="en-US" sz="1200" dirty="0"/>
          </a:p>
          <a:p>
            <a:r>
              <a:rPr lang="en-US" sz="1600" dirty="0">
                <a:solidFill>
                  <a:schemeClr val="accent1"/>
                </a:solidFill>
              </a:rPr>
              <a:t>Statistics:  Contingency Table, </a:t>
            </a:r>
            <a:r>
              <a:rPr lang="en-US" sz="1600" dirty="0">
                <a:solidFill>
                  <a:schemeClr val="accent1"/>
                </a:solidFill>
                <a:latin typeface="Symbol" panose="05050102010706020507" pitchFamily="18" charset="2"/>
              </a:rPr>
              <a:t>c</a:t>
            </a:r>
            <a:r>
              <a:rPr lang="en-US" sz="1600" baseline="30000" dirty="0">
                <a:solidFill>
                  <a:schemeClr val="accent1"/>
                </a:solidFill>
              </a:rPr>
              <a:t>2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Machine Learning:  Association Rules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6B686F-09A2-4F2E-A47B-A77E2437B3C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163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A6324F-7C29-48D7-B29F-7EA951E593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035" y="2026972"/>
            <a:ext cx="4282246" cy="1682802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812E70-6E54-4FA4-9511-F751E5410C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4873" y="3021918"/>
            <a:ext cx="4692014" cy="1620109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1E88A07-C880-4EF1-9163-9E0BFEBF4946}"/>
              </a:ext>
            </a:extLst>
          </p:cNvPr>
          <p:cNvSpPr/>
          <p:nvPr/>
        </p:nvSpPr>
        <p:spPr>
          <a:xfrm>
            <a:off x="5214237" y="2692574"/>
            <a:ext cx="330445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https://www.slideshare.net/aorriols/lecture13-association-rules</a:t>
            </a:r>
          </a:p>
        </p:txBody>
      </p:sp>
    </p:spTree>
    <p:extLst>
      <p:ext uri="{BB962C8B-B14F-4D97-AF65-F5344CB8AC3E}">
        <p14:creationId xmlns:p14="http://schemas.microsoft.com/office/powerpoint/2010/main" val="67281462"/>
      </p:ext>
    </p:extLst>
  </p:cSld>
  <p:clrMapOvr>
    <a:masterClrMapping/>
  </p:clrMapOvr>
  <p:transition spd="med"/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11509-A66E-4AA8-BD73-B778C3002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2" y="139831"/>
            <a:ext cx="7877175" cy="85725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Association 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C9B62-767D-4097-890D-BAB46324A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973" y="943020"/>
            <a:ext cx="7877175" cy="366645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600" dirty="0">
                <a:solidFill>
                  <a:schemeClr val="accent1"/>
                </a:solidFill>
              </a:rPr>
              <a:t>What it is/how it works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600" dirty="0"/>
              <a:t>Descriptive/predictive technique that—through machine learning—identifies combinations of items, within market baskets, that are most likely to be purchased together, i.e.. {peanut butter, bread} -&gt; jelly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accent1"/>
                </a:solidFill>
              </a:rPr>
              <a:t>Statistics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vs. </a:t>
            </a:r>
            <a:r>
              <a:rPr lang="en-US" sz="1600" dirty="0">
                <a:solidFill>
                  <a:schemeClr val="accent2"/>
                </a:solidFill>
              </a:rPr>
              <a:t>Machine Learning</a:t>
            </a:r>
            <a:r>
              <a:rPr lang="en-US" sz="1600" dirty="0"/>
              <a:t>—generally accepted as machine learning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en-US" sz="400" dirty="0">
              <a:solidFill>
                <a:schemeClr val="accent3"/>
              </a:solidFill>
            </a:endParaRP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600" dirty="0">
                <a:solidFill>
                  <a:schemeClr val="accent3"/>
                </a:solidFill>
              </a:rPr>
              <a:t>How to evaluate your results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600" dirty="0"/>
              <a:t>Support, Confidence, Lift, Conviction, Rule Power Factor (RPF)</a:t>
            </a:r>
          </a:p>
          <a:p>
            <a:pPr marL="178594" lvl="1" indent="0">
              <a:spcBef>
                <a:spcPts val="0"/>
              </a:spcBef>
              <a:spcAft>
                <a:spcPts val="300"/>
              </a:spcAft>
              <a:buNone/>
            </a:pPr>
            <a:endParaRPr lang="en-US" sz="4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600" dirty="0">
                <a:solidFill>
                  <a:schemeClr val="accent4"/>
                </a:solidFill>
              </a:rPr>
              <a:t>How to apply your results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600" dirty="0"/>
              <a:t>Add-factor SKU-level forecasts</a:t>
            </a:r>
          </a:p>
          <a:p>
            <a:pPr marL="178594" lvl="1" indent="0">
              <a:spcBef>
                <a:spcPts val="0"/>
              </a:spcBef>
              <a:spcAft>
                <a:spcPts val="300"/>
              </a:spcAft>
              <a:buNone/>
            </a:pPr>
            <a:endParaRPr lang="en-US" sz="4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600" dirty="0">
                <a:solidFill>
                  <a:schemeClr val="accent5"/>
                </a:solidFill>
              </a:rPr>
              <a:t>Example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600" dirty="0"/>
              <a:t>Script in R (for today)</a:t>
            </a:r>
          </a:p>
        </p:txBody>
      </p:sp>
      <p:grpSp>
        <p:nvGrpSpPr>
          <p:cNvPr id="4" name="Group 1203">
            <a:extLst>
              <a:ext uri="{FF2B5EF4-FFF2-40B4-BE49-F238E27FC236}">
                <a16:creationId xmlns:a16="http://schemas.microsoft.com/office/drawing/2014/main" id="{56F80377-1A66-45A9-A97D-BE70ED2ABCA7}"/>
              </a:ext>
            </a:extLst>
          </p:cNvPr>
          <p:cNvGrpSpPr/>
          <p:nvPr/>
        </p:nvGrpSpPr>
        <p:grpSpPr>
          <a:xfrm>
            <a:off x="4184963" y="734752"/>
            <a:ext cx="511467" cy="109612"/>
            <a:chOff x="0" y="0"/>
            <a:chExt cx="8736640" cy="2118205"/>
          </a:xfrm>
        </p:grpSpPr>
        <p:sp>
          <p:nvSpPr>
            <p:cNvPr id="5" name="Shape 1193">
              <a:extLst>
                <a:ext uri="{FF2B5EF4-FFF2-40B4-BE49-F238E27FC236}">
                  <a16:creationId xmlns:a16="http://schemas.microsoft.com/office/drawing/2014/main" id="{C7942368-9FCC-41B3-8822-9C69438E544B}"/>
                </a:ext>
              </a:extLst>
            </p:cNvPr>
            <p:cNvSpPr/>
            <p:nvPr/>
          </p:nvSpPr>
          <p:spPr>
            <a:xfrm>
              <a:off x="0" y="0"/>
              <a:ext cx="2118206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6" name="Shape 1194">
              <a:extLst>
                <a:ext uri="{FF2B5EF4-FFF2-40B4-BE49-F238E27FC236}">
                  <a16:creationId xmlns:a16="http://schemas.microsoft.com/office/drawing/2014/main" id="{84E2DFDD-FE07-4AB6-AFF0-426F91D36629}"/>
                </a:ext>
              </a:extLst>
            </p:cNvPr>
            <p:cNvSpPr/>
            <p:nvPr/>
          </p:nvSpPr>
          <p:spPr>
            <a:xfrm>
              <a:off x="249585" y="249585"/>
              <a:ext cx="1619036" cy="1619036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  <p:sp>
          <p:nvSpPr>
            <p:cNvPr id="7" name="Shape 1195">
              <a:extLst>
                <a:ext uri="{FF2B5EF4-FFF2-40B4-BE49-F238E27FC236}">
                  <a16:creationId xmlns:a16="http://schemas.microsoft.com/office/drawing/2014/main" id="{9D161BCD-72D3-411C-89F3-62CDC315EB41}"/>
                </a:ext>
              </a:extLst>
            </p:cNvPr>
            <p:cNvSpPr/>
            <p:nvPr/>
          </p:nvSpPr>
          <p:spPr>
            <a:xfrm>
              <a:off x="1654610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8" name="Shape 1196">
              <a:extLst>
                <a:ext uri="{FF2B5EF4-FFF2-40B4-BE49-F238E27FC236}">
                  <a16:creationId xmlns:a16="http://schemas.microsoft.com/office/drawing/2014/main" id="{AF25943C-554C-44C2-9D5C-4F4ECCFE41D8}"/>
                </a:ext>
              </a:extLst>
            </p:cNvPr>
            <p:cNvSpPr/>
            <p:nvPr/>
          </p:nvSpPr>
          <p:spPr>
            <a:xfrm>
              <a:off x="1904195" y="249585"/>
              <a:ext cx="1619036" cy="1619036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9" name="Shape 1197">
              <a:extLst>
                <a:ext uri="{FF2B5EF4-FFF2-40B4-BE49-F238E27FC236}">
                  <a16:creationId xmlns:a16="http://schemas.microsoft.com/office/drawing/2014/main" id="{8ECF0AB4-1082-404B-9416-1BA193278373}"/>
                </a:ext>
              </a:extLst>
            </p:cNvPr>
            <p:cNvSpPr/>
            <p:nvPr/>
          </p:nvSpPr>
          <p:spPr>
            <a:xfrm>
              <a:off x="3309219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0" name="Shape 1198">
              <a:extLst>
                <a:ext uri="{FF2B5EF4-FFF2-40B4-BE49-F238E27FC236}">
                  <a16:creationId xmlns:a16="http://schemas.microsoft.com/office/drawing/2014/main" id="{15B8F5F7-B600-4CFF-8450-FE035D5EF4B5}"/>
                </a:ext>
              </a:extLst>
            </p:cNvPr>
            <p:cNvSpPr/>
            <p:nvPr/>
          </p:nvSpPr>
          <p:spPr>
            <a:xfrm>
              <a:off x="3558804" y="249585"/>
              <a:ext cx="1619037" cy="161903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1" name="Shape 1199">
              <a:extLst>
                <a:ext uri="{FF2B5EF4-FFF2-40B4-BE49-F238E27FC236}">
                  <a16:creationId xmlns:a16="http://schemas.microsoft.com/office/drawing/2014/main" id="{C86DA5A2-333A-4464-A2A4-A1EAD9FB3DC1}"/>
                </a:ext>
              </a:extLst>
            </p:cNvPr>
            <p:cNvSpPr/>
            <p:nvPr/>
          </p:nvSpPr>
          <p:spPr>
            <a:xfrm>
              <a:off x="496382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" name="Shape 1200">
              <a:extLst>
                <a:ext uri="{FF2B5EF4-FFF2-40B4-BE49-F238E27FC236}">
                  <a16:creationId xmlns:a16="http://schemas.microsoft.com/office/drawing/2014/main" id="{1C35CAE2-D519-42AC-A182-9B39D8E5B553}"/>
                </a:ext>
              </a:extLst>
            </p:cNvPr>
            <p:cNvSpPr/>
            <p:nvPr/>
          </p:nvSpPr>
          <p:spPr>
            <a:xfrm>
              <a:off x="5213409" y="249585"/>
              <a:ext cx="1619036" cy="1619036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  <p:sp>
          <p:nvSpPr>
            <p:cNvPr id="13" name="Shape 1201">
              <a:extLst>
                <a:ext uri="{FF2B5EF4-FFF2-40B4-BE49-F238E27FC236}">
                  <a16:creationId xmlns:a16="http://schemas.microsoft.com/office/drawing/2014/main" id="{9C190D53-DA51-4355-B818-C0403A6452C0}"/>
                </a:ext>
              </a:extLst>
            </p:cNvPr>
            <p:cNvSpPr/>
            <p:nvPr/>
          </p:nvSpPr>
          <p:spPr>
            <a:xfrm>
              <a:off x="661843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4" name="Shape 1202">
              <a:extLst>
                <a:ext uri="{FF2B5EF4-FFF2-40B4-BE49-F238E27FC236}">
                  <a16:creationId xmlns:a16="http://schemas.microsoft.com/office/drawing/2014/main" id="{15237BD5-0E38-4ED7-877B-9376B75254C4}"/>
                </a:ext>
              </a:extLst>
            </p:cNvPr>
            <p:cNvSpPr/>
            <p:nvPr/>
          </p:nvSpPr>
          <p:spPr>
            <a:xfrm>
              <a:off x="6868019" y="249585"/>
              <a:ext cx="1619037" cy="1619036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72599144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B9D47C-572A-485A-9B3C-502A9860B216}"/>
              </a:ext>
            </a:extLst>
          </p:cNvPr>
          <p:cNvSpPr/>
          <p:nvPr/>
        </p:nvSpPr>
        <p:spPr>
          <a:xfrm>
            <a:off x="6872990" y="-12934"/>
            <a:ext cx="2271011" cy="374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What it is/how it works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3E638D6-5C9B-4A80-A995-0A2EB0954B14}"/>
              </a:ext>
            </a:extLst>
          </p:cNvPr>
          <p:cNvSpPr txBox="1">
            <a:spLocks/>
          </p:cNvSpPr>
          <p:nvPr/>
        </p:nvSpPr>
        <p:spPr>
          <a:xfrm>
            <a:off x="559670" y="151139"/>
            <a:ext cx="7877175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 fontScale="90000" lnSpcReduction="10000"/>
          </a:bodyPr>
          <a:lstStyle>
            <a:lvl1pPr marL="0" marR="0" indent="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Bebas Neue"/>
                <a:ea typeface="+mn-ea"/>
                <a:cs typeface="Bebas Neue"/>
                <a:sym typeface="Helvetica Light"/>
              </a:defRPr>
            </a:lvl1pPr>
            <a:lvl2pPr marL="0" marR="0" indent="64294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28588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192881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257175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321469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385763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450056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51435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dirty="0"/>
              <a:t>Association Rules</a:t>
            </a:r>
            <a:br>
              <a:rPr lang="en-US" dirty="0"/>
            </a:br>
            <a:endParaRPr lang="en-US" sz="2025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35EC6F-78DC-439B-9B0C-3DE4DB48B2EF}"/>
              </a:ext>
            </a:extLst>
          </p:cNvPr>
          <p:cNvSpPr txBox="1"/>
          <p:nvPr/>
        </p:nvSpPr>
        <p:spPr>
          <a:xfrm>
            <a:off x="302005" y="1251216"/>
            <a:ext cx="3657599" cy="2564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dirty="0">
                <a:solidFill>
                  <a:schemeClr val="tx1"/>
                </a:solidFill>
              </a:rPr>
              <a:t>Analyze transactions data for co-occurrence of products (events</a:t>
            </a:r>
          </a:p>
          <a:p>
            <a:pPr marL="342900" marR="0" indent="-3429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Consider item</a:t>
            </a:r>
            <a:r>
              <a:rPr lang="en-US" sz="2000" dirty="0">
                <a:solidFill>
                  <a:schemeClr val="tx1"/>
                </a:solidFill>
              </a:rPr>
              <a:t> sets, along with “antecedent” (if) and “consequent” (then)</a:t>
            </a:r>
          </a:p>
          <a:p>
            <a:pPr marL="342900" marR="0" indent="-3429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Evaluate in terms of </a:t>
            </a:r>
            <a:r>
              <a:rPr kumimoji="0" lang="en-US" sz="2000" b="0" i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support 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and </a:t>
            </a:r>
            <a:r>
              <a:rPr kumimoji="0" lang="en-US" sz="2000" b="0" i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confidence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3C1BAF-BAED-411C-BDBF-605348EB8D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9981" y="1172462"/>
            <a:ext cx="4692014" cy="1620109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8E784C-C2D3-4F82-B58B-EB43F4D58D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087781" y="2934873"/>
            <a:ext cx="2785209" cy="168972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BC34A62-F0A8-4C95-924A-41FF0988665A}"/>
              </a:ext>
            </a:extLst>
          </p:cNvPr>
          <p:cNvSpPr/>
          <p:nvPr/>
        </p:nvSpPr>
        <p:spPr>
          <a:xfrm>
            <a:off x="7001167" y="2923406"/>
            <a:ext cx="15175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https://www.slideshare.net/aorriols/lecture13-association-rules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6ACEFF-30E7-4879-9B28-901AFCE5714F}"/>
              </a:ext>
            </a:extLst>
          </p:cNvPr>
          <p:cNvSpPr/>
          <p:nvPr/>
        </p:nvSpPr>
        <p:spPr>
          <a:xfrm>
            <a:off x="302005" y="3949011"/>
            <a:ext cx="33723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https://searchbusinessanalytics.techtarget.com/definition/association-rules-in-data-mining</a:t>
            </a:r>
          </a:p>
        </p:txBody>
      </p:sp>
      <p:grpSp>
        <p:nvGrpSpPr>
          <p:cNvPr id="18" name="Group 1203">
            <a:extLst>
              <a:ext uri="{FF2B5EF4-FFF2-40B4-BE49-F238E27FC236}">
                <a16:creationId xmlns:a16="http://schemas.microsoft.com/office/drawing/2014/main" id="{2F2248C7-05BC-4A69-BBD4-D919B221EA5F}"/>
              </a:ext>
            </a:extLst>
          </p:cNvPr>
          <p:cNvGrpSpPr/>
          <p:nvPr/>
        </p:nvGrpSpPr>
        <p:grpSpPr>
          <a:xfrm>
            <a:off x="4184963" y="734752"/>
            <a:ext cx="511467" cy="109612"/>
            <a:chOff x="0" y="0"/>
            <a:chExt cx="8736640" cy="2118205"/>
          </a:xfrm>
        </p:grpSpPr>
        <p:sp>
          <p:nvSpPr>
            <p:cNvPr id="20" name="Shape 1193">
              <a:extLst>
                <a:ext uri="{FF2B5EF4-FFF2-40B4-BE49-F238E27FC236}">
                  <a16:creationId xmlns:a16="http://schemas.microsoft.com/office/drawing/2014/main" id="{EC70198C-77AA-42F8-852A-0D53C48F0EC3}"/>
                </a:ext>
              </a:extLst>
            </p:cNvPr>
            <p:cNvSpPr/>
            <p:nvPr/>
          </p:nvSpPr>
          <p:spPr>
            <a:xfrm>
              <a:off x="0" y="0"/>
              <a:ext cx="2118206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4" name="Shape 1194">
              <a:extLst>
                <a:ext uri="{FF2B5EF4-FFF2-40B4-BE49-F238E27FC236}">
                  <a16:creationId xmlns:a16="http://schemas.microsoft.com/office/drawing/2014/main" id="{146C2CD6-BDE7-4A6D-A6F9-D420B6912A46}"/>
                </a:ext>
              </a:extLst>
            </p:cNvPr>
            <p:cNvSpPr/>
            <p:nvPr/>
          </p:nvSpPr>
          <p:spPr>
            <a:xfrm>
              <a:off x="249585" y="249585"/>
              <a:ext cx="1619036" cy="1619036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  <p:sp>
          <p:nvSpPr>
            <p:cNvPr id="25" name="Shape 1195">
              <a:extLst>
                <a:ext uri="{FF2B5EF4-FFF2-40B4-BE49-F238E27FC236}">
                  <a16:creationId xmlns:a16="http://schemas.microsoft.com/office/drawing/2014/main" id="{FA8BBEFB-8722-47B1-B6BB-505F695B9AD0}"/>
                </a:ext>
              </a:extLst>
            </p:cNvPr>
            <p:cNvSpPr/>
            <p:nvPr/>
          </p:nvSpPr>
          <p:spPr>
            <a:xfrm>
              <a:off x="1654610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6" name="Shape 1196">
              <a:extLst>
                <a:ext uri="{FF2B5EF4-FFF2-40B4-BE49-F238E27FC236}">
                  <a16:creationId xmlns:a16="http://schemas.microsoft.com/office/drawing/2014/main" id="{88C94CE5-1C14-42FD-8DD5-20841A3D0B8E}"/>
                </a:ext>
              </a:extLst>
            </p:cNvPr>
            <p:cNvSpPr/>
            <p:nvPr/>
          </p:nvSpPr>
          <p:spPr>
            <a:xfrm>
              <a:off x="1904195" y="249585"/>
              <a:ext cx="1619036" cy="1619036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7" name="Shape 1197">
              <a:extLst>
                <a:ext uri="{FF2B5EF4-FFF2-40B4-BE49-F238E27FC236}">
                  <a16:creationId xmlns:a16="http://schemas.microsoft.com/office/drawing/2014/main" id="{DE516A64-F37E-461E-988E-A88423331D7A}"/>
                </a:ext>
              </a:extLst>
            </p:cNvPr>
            <p:cNvSpPr/>
            <p:nvPr/>
          </p:nvSpPr>
          <p:spPr>
            <a:xfrm>
              <a:off x="3309219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8" name="Shape 1198">
              <a:extLst>
                <a:ext uri="{FF2B5EF4-FFF2-40B4-BE49-F238E27FC236}">
                  <a16:creationId xmlns:a16="http://schemas.microsoft.com/office/drawing/2014/main" id="{F44C37BE-A283-4DB5-B494-3A38133525B3}"/>
                </a:ext>
              </a:extLst>
            </p:cNvPr>
            <p:cNvSpPr/>
            <p:nvPr/>
          </p:nvSpPr>
          <p:spPr>
            <a:xfrm>
              <a:off x="3558804" y="249585"/>
              <a:ext cx="1619037" cy="161903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9" name="Shape 1199">
              <a:extLst>
                <a:ext uri="{FF2B5EF4-FFF2-40B4-BE49-F238E27FC236}">
                  <a16:creationId xmlns:a16="http://schemas.microsoft.com/office/drawing/2014/main" id="{45166502-ACE7-40D2-BC03-1F1AB92DFBD7}"/>
                </a:ext>
              </a:extLst>
            </p:cNvPr>
            <p:cNvSpPr/>
            <p:nvPr/>
          </p:nvSpPr>
          <p:spPr>
            <a:xfrm>
              <a:off x="496382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0" name="Shape 1200">
              <a:extLst>
                <a:ext uri="{FF2B5EF4-FFF2-40B4-BE49-F238E27FC236}">
                  <a16:creationId xmlns:a16="http://schemas.microsoft.com/office/drawing/2014/main" id="{5BCDD8EC-152E-47D4-9E6D-68C2987E87B5}"/>
                </a:ext>
              </a:extLst>
            </p:cNvPr>
            <p:cNvSpPr/>
            <p:nvPr/>
          </p:nvSpPr>
          <p:spPr>
            <a:xfrm>
              <a:off x="5213409" y="249585"/>
              <a:ext cx="1619036" cy="1619036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  <p:sp>
          <p:nvSpPr>
            <p:cNvPr id="31" name="Shape 1201">
              <a:extLst>
                <a:ext uri="{FF2B5EF4-FFF2-40B4-BE49-F238E27FC236}">
                  <a16:creationId xmlns:a16="http://schemas.microsoft.com/office/drawing/2014/main" id="{A453DAA0-0AD8-428F-962D-EF918D781C95}"/>
                </a:ext>
              </a:extLst>
            </p:cNvPr>
            <p:cNvSpPr/>
            <p:nvPr/>
          </p:nvSpPr>
          <p:spPr>
            <a:xfrm>
              <a:off x="661843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2" name="Shape 1202">
              <a:extLst>
                <a:ext uri="{FF2B5EF4-FFF2-40B4-BE49-F238E27FC236}">
                  <a16:creationId xmlns:a16="http://schemas.microsoft.com/office/drawing/2014/main" id="{86EBA4DA-868E-49EC-9126-B150944F0F0D}"/>
                </a:ext>
              </a:extLst>
            </p:cNvPr>
            <p:cNvSpPr/>
            <p:nvPr/>
          </p:nvSpPr>
          <p:spPr>
            <a:xfrm>
              <a:off x="6868019" y="249585"/>
              <a:ext cx="1619037" cy="1619036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0726364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3E638D6-5C9B-4A80-A995-0A2EB0954B14}"/>
              </a:ext>
            </a:extLst>
          </p:cNvPr>
          <p:cNvSpPr txBox="1">
            <a:spLocks/>
          </p:cNvSpPr>
          <p:nvPr/>
        </p:nvSpPr>
        <p:spPr>
          <a:xfrm>
            <a:off x="559669" y="151139"/>
            <a:ext cx="7877175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 fontScale="90000" lnSpcReduction="10000"/>
          </a:bodyPr>
          <a:lstStyle>
            <a:lvl1pPr marL="0" marR="0" indent="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Bebas Neue"/>
                <a:ea typeface="+mn-ea"/>
                <a:cs typeface="Bebas Neue"/>
                <a:sym typeface="Helvetica Light"/>
              </a:defRPr>
            </a:lvl1pPr>
            <a:lvl2pPr marL="0" marR="0" indent="64294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28588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192881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257175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321469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385763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450056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51435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dirty="0"/>
              <a:t>Association Rules</a:t>
            </a:r>
            <a:br>
              <a:rPr lang="en-US" dirty="0"/>
            </a:br>
            <a:r>
              <a:rPr lang="en-US" sz="2025" dirty="0">
                <a:solidFill>
                  <a:schemeClr val="bg2">
                    <a:lumMod val="50000"/>
                  </a:schemeClr>
                </a:solidFill>
              </a:rPr>
              <a:t>Key Measures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3EE446-1ABE-49AB-9213-E041D24D0B4A}"/>
              </a:ext>
            </a:extLst>
          </p:cNvPr>
          <p:cNvSpPr/>
          <p:nvPr/>
        </p:nvSpPr>
        <p:spPr>
          <a:xfrm>
            <a:off x="6858000" y="-12934"/>
            <a:ext cx="2286001" cy="3740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How to Evaluate Results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1B3FCF8-390C-4C91-9DA7-2941AB783807}"/>
              </a:ext>
            </a:extLst>
          </p:cNvPr>
          <p:cNvGraphicFramePr>
            <a:graphicFrameLocks noGrp="1"/>
          </p:cNvGraphicFramePr>
          <p:nvPr/>
        </p:nvGraphicFramePr>
        <p:xfrm>
          <a:off x="559669" y="1172462"/>
          <a:ext cx="8164606" cy="321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73275">
                  <a:extLst>
                    <a:ext uri="{9D8B030D-6E8A-4147-A177-3AD203B41FA5}">
                      <a16:colId xmlns:a16="http://schemas.microsoft.com/office/drawing/2014/main" val="3138147579"/>
                    </a:ext>
                  </a:extLst>
                </a:gridCol>
                <a:gridCol w="5591331">
                  <a:extLst>
                    <a:ext uri="{9D8B030D-6E8A-4147-A177-3AD203B41FA5}">
                      <a16:colId xmlns:a16="http://schemas.microsoft.com/office/drawing/2014/main" val="22302044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Measure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Meaning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649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How frequently (% transactions) a set of items occurs in the dataset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9494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Confidence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How often a rule is true (%)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How often a given set of items (X) is associated with the “outcome” (Y:  item or item set) of interest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7971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Lift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Ratio:  how often the rule’s prediction is true vs. what you’d find if items were unrelated</a:t>
                      </a:r>
                    </a:p>
                    <a:p>
                      <a:pPr marL="285750" lvl="3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&gt;1 means useful for prediction(higher is better)</a:t>
                      </a:r>
                    </a:p>
                    <a:p>
                      <a:pPr marL="285750" lvl="3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&lt; 1 means items are substitutes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0680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(lack of) Conviction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How frequently (%) the rule would predict incorrectly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904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7141704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679FBBEC-6D5D-43C5-B24E-28ADD5A0B33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899C7D6-46BE-41B9-898A-4AE2E1A74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Demo:  Association Rules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821314-0ADA-43F1-BF1D-35CFB06FC9B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167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23744A-C507-4C81-AA69-F6836510F851}"/>
              </a:ext>
            </a:extLst>
          </p:cNvPr>
          <p:cNvSpPr/>
          <p:nvPr/>
        </p:nvSpPr>
        <p:spPr>
          <a:xfrm>
            <a:off x="6872991" y="24"/>
            <a:ext cx="2271010" cy="374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Example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4BB972A-7999-4AE3-90B7-DB6118CFAA9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480947" y="2039323"/>
            <a:ext cx="7810500" cy="595313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(time and preferences permitting)</a:t>
            </a:r>
          </a:p>
          <a:p>
            <a:endParaRPr lang="en-US" sz="16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631134"/>
      </p:ext>
    </p:extLst>
  </p:cSld>
  <p:clrMapOvr>
    <a:masterClrMapping/>
  </p:clrMapOvr>
  <p:transition spd="med"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7B4CF5-034A-46A6-A1DA-31AE24FAD0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28" y="745957"/>
            <a:ext cx="8898195" cy="2590801"/>
          </a:xfrm>
          <a:prstGeom prst="rect">
            <a:avLst/>
          </a:prstGeom>
        </p:spPr>
      </p:pic>
      <p:sp>
        <p:nvSpPr>
          <p:cNvPr id="3" name="Right Brace 2">
            <a:extLst>
              <a:ext uri="{FF2B5EF4-FFF2-40B4-BE49-F238E27FC236}">
                <a16:creationId xmlns:a16="http://schemas.microsoft.com/office/drawing/2014/main" id="{FE5B299F-E8AC-4916-BE21-9A516D3EC405}"/>
              </a:ext>
            </a:extLst>
          </p:cNvPr>
          <p:cNvSpPr/>
          <p:nvPr/>
        </p:nvSpPr>
        <p:spPr>
          <a:xfrm>
            <a:off x="3064042" y="866274"/>
            <a:ext cx="236621" cy="421105"/>
          </a:xfrm>
          <a:prstGeom prst="rightBrac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700892-D8B5-4989-9BC2-D46832D0E261}"/>
              </a:ext>
            </a:extLst>
          </p:cNvPr>
          <p:cNvSpPr txBox="1"/>
          <p:nvPr/>
        </p:nvSpPr>
        <p:spPr>
          <a:xfrm>
            <a:off x="3427846" y="894447"/>
            <a:ext cx="3306996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Rows are transactions; items are columns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890BC6-59B7-41C9-A730-0E0E44DE8AF5}"/>
              </a:ext>
            </a:extLst>
          </p:cNvPr>
          <p:cNvSpPr/>
          <p:nvPr/>
        </p:nvSpPr>
        <p:spPr>
          <a:xfrm>
            <a:off x="6872991" y="24"/>
            <a:ext cx="2271010" cy="374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Setting up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678060-9CCC-4F6F-9DB5-9D9018CD308C}"/>
              </a:ext>
            </a:extLst>
          </p:cNvPr>
          <p:cNvSpPr txBox="1"/>
          <p:nvPr/>
        </p:nvSpPr>
        <p:spPr>
          <a:xfrm>
            <a:off x="3078648" y="1723321"/>
            <a:ext cx="4111703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See distribution of item counts among transactions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92FB2F-46F4-4201-9E5A-EA0B52A99F3E}"/>
              </a:ext>
            </a:extLst>
          </p:cNvPr>
          <p:cNvSpPr txBox="1"/>
          <p:nvPr/>
        </p:nvSpPr>
        <p:spPr>
          <a:xfrm>
            <a:off x="2807770" y="2934505"/>
            <a:ext cx="513762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Labeling system has more general categories, as well as specifics</a:t>
            </a:r>
          </a:p>
        </p:txBody>
      </p:sp>
    </p:spTree>
    <p:extLst>
      <p:ext uri="{BB962C8B-B14F-4D97-AF65-F5344CB8AC3E}">
        <p14:creationId xmlns:p14="http://schemas.microsoft.com/office/powerpoint/2010/main" val="4266601383"/>
      </p:ext>
    </p:extLst>
  </p:cSld>
  <p:clrMapOvr>
    <a:masterClrMapping/>
  </p:clrMapOvr>
  <p:transition spd="med"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85FAD7-664C-4408-8113-15567E2988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052207" cy="46426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256419-7E9C-457E-A36E-970865D8826A}"/>
              </a:ext>
            </a:extLst>
          </p:cNvPr>
          <p:cNvSpPr/>
          <p:nvPr/>
        </p:nvSpPr>
        <p:spPr>
          <a:xfrm>
            <a:off x="6872991" y="24"/>
            <a:ext cx="2271010" cy="374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Label details </a:t>
            </a:r>
          </a:p>
          <a:p>
            <a:pPr algn="ctr"/>
            <a:r>
              <a:rPr lang="en-US" sz="1406" dirty="0">
                <a:solidFill>
                  <a:srgbClr val="FFFFFF"/>
                </a:solidFill>
              </a:rPr>
              <a:t>(larger sample)</a:t>
            </a:r>
          </a:p>
        </p:txBody>
      </p:sp>
    </p:spTree>
    <p:extLst>
      <p:ext uri="{BB962C8B-B14F-4D97-AF65-F5344CB8AC3E}">
        <p14:creationId xmlns:p14="http://schemas.microsoft.com/office/powerpoint/2010/main" val="233565154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B6D5C75-8321-22D3-081C-92BE670365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10280" r="-81" b="5471"/>
          <a:stretch/>
        </p:blipFill>
        <p:spPr>
          <a:xfrm>
            <a:off x="0" y="525293"/>
            <a:ext cx="9090498" cy="43044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7C19C1-782C-3A95-DE79-5E1279DB441F}"/>
              </a:ext>
            </a:extLst>
          </p:cNvPr>
          <p:cNvSpPr txBox="1"/>
          <p:nvPr/>
        </p:nvSpPr>
        <p:spPr>
          <a:xfrm>
            <a:off x="1792321" y="69667"/>
            <a:ext cx="4771418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6" dirty="0">
                <a:solidFill>
                  <a:srgbClr val="0077B6"/>
                </a:solidFill>
              </a:rPr>
              <a:t>              SETUP                                 RESULTS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1E2B1E-A659-87CA-EE2D-FFDD5B090499}"/>
              </a:ext>
            </a:extLst>
          </p:cNvPr>
          <p:cNvSpPr/>
          <p:nvPr/>
        </p:nvSpPr>
        <p:spPr>
          <a:xfrm>
            <a:off x="0" y="517999"/>
            <a:ext cx="1181911" cy="18968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6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527057-E2FB-8CDB-0444-DFAAC7E2F404}"/>
              </a:ext>
            </a:extLst>
          </p:cNvPr>
          <p:cNvSpPr/>
          <p:nvPr/>
        </p:nvSpPr>
        <p:spPr>
          <a:xfrm>
            <a:off x="7230083" y="0"/>
            <a:ext cx="1913916" cy="590955"/>
          </a:xfrm>
          <a:prstGeom prst="rect">
            <a:avLst/>
          </a:prstGeom>
          <a:solidFill>
            <a:srgbClr val="0077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Hands-on</a:t>
            </a:r>
          </a:p>
          <a:p>
            <a:pPr algn="ctr"/>
            <a:r>
              <a:rPr lang="en-US" sz="1406" dirty="0">
                <a:solidFill>
                  <a:srgbClr val="FFFFFF"/>
                </a:solidFill>
              </a:rPr>
              <a:t>Cluster Analysis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8C5DEAA-E4F8-3050-A4C6-014B0A0ED089}"/>
              </a:ext>
            </a:extLst>
          </p:cNvPr>
          <p:cNvCxnSpPr>
            <a:cxnSpLocks/>
          </p:cNvCxnSpPr>
          <p:nvPr/>
        </p:nvCxnSpPr>
        <p:spPr>
          <a:xfrm flipH="1">
            <a:off x="2283568" y="313717"/>
            <a:ext cx="299126" cy="204281"/>
          </a:xfrm>
          <a:prstGeom prst="straightConnector1">
            <a:avLst/>
          </a:prstGeom>
          <a:ln>
            <a:solidFill>
              <a:srgbClr val="0077B6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E3E38D6-BB52-7A52-E2FB-3E06AA9E6F84}"/>
              </a:ext>
            </a:extLst>
          </p:cNvPr>
          <p:cNvCxnSpPr>
            <a:cxnSpLocks/>
          </p:cNvCxnSpPr>
          <p:nvPr/>
        </p:nvCxnSpPr>
        <p:spPr>
          <a:xfrm>
            <a:off x="4310568" y="313955"/>
            <a:ext cx="374515" cy="276999"/>
          </a:xfrm>
          <a:prstGeom prst="straightConnector1">
            <a:avLst/>
          </a:prstGeom>
          <a:ln>
            <a:solidFill>
              <a:srgbClr val="0077B6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823BAAA-CBF9-1C1C-455D-33442F41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70234" y="4905376"/>
            <a:ext cx="198772" cy="206467"/>
          </a:xfrm>
        </p:spPr>
        <p:txBody>
          <a:bodyPr/>
          <a:lstStyle/>
          <a:p>
            <a:fld id="{0473E2D8-953D-4145-BFD0-22630CFECBF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449289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C143BCA-9BEB-4E18-A25B-DF20321FCA36}"/>
              </a:ext>
            </a:extLst>
          </p:cNvPr>
          <p:cNvSpPr/>
          <p:nvPr/>
        </p:nvSpPr>
        <p:spPr>
          <a:xfrm>
            <a:off x="6872991" y="24"/>
            <a:ext cx="2271010" cy="374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Explore the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199498-07DB-4B65-840A-5AF38B4F2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228" y="578642"/>
            <a:ext cx="8207543" cy="398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63076"/>
      </p:ext>
    </p:extLst>
  </p:cSld>
  <p:clrMapOvr>
    <a:masterClrMapping/>
  </p:clrMapOvr>
  <p:transition spd="med"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21AD3D-A659-4432-BC48-CEB2BBB6E410}"/>
              </a:ext>
            </a:extLst>
          </p:cNvPr>
          <p:cNvSpPr txBox="1"/>
          <p:nvPr/>
        </p:nvSpPr>
        <p:spPr>
          <a:xfrm>
            <a:off x="2642937" y="88193"/>
            <a:ext cx="393833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Top rules by “Support”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/>
              <a:t>(% of Transactions containing item set)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A91E49-6D7D-4AF6-BA00-D14A39710E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201" r="30469" b="48304"/>
          <a:stretch/>
        </p:blipFill>
        <p:spPr>
          <a:xfrm>
            <a:off x="132347" y="798095"/>
            <a:ext cx="8959516" cy="30800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A0B32A-4CC3-495A-AE77-034A0C06CBCF}"/>
              </a:ext>
            </a:extLst>
          </p:cNvPr>
          <p:cNvSpPr/>
          <p:nvPr/>
        </p:nvSpPr>
        <p:spPr>
          <a:xfrm>
            <a:off x="6872991" y="24"/>
            <a:ext cx="2271010" cy="374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Explore the data</a:t>
            </a:r>
          </a:p>
        </p:txBody>
      </p:sp>
    </p:spTree>
    <p:extLst>
      <p:ext uri="{BB962C8B-B14F-4D97-AF65-F5344CB8AC3E}">
        <p14:creationId xmlns:p14="http://schemas.microsoft.com/office/powerpoint/2010/main" val="1348041577"/>
      </p:ext>
    </p:extLst>
  </p:cSld>
  <p:clrMapOvr>
    <a:masterClrMapping/>
  </p:clrMapOvr>
  <p:transition spd="med"/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21AD3D-A659-4432-BC48-CEB2BBB6E410}"/>
              </a:ext>
            </a:extLst>
          </p:cNvPr>
          <p:cNvSpPr txBox="1"/>
          <p:nvPr/>
        </p:nvSpPr>
        <p:spPr>
          <a:xfrm>
            <a:off x="2642937" y="88193"/>
            <a:ext cx="393833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Top rules by “Confidence”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/>
              <a:t>(% of occasions rule is true)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DB04AE-C0BF-4BFE-A83C-D509448BCE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05" r="36097" b="46589"/>
          <a:stretch/>
        </p:blipFill>
        <p:spPr>
          <a:xfrm>
            <a:off x="131821" y="757988"/>
            <a:ext cx="8876573" cy="31883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0D41344-79C7-4436-BF2C-971BF4ED1C4D}"/>
              </a:ext>
            </a:extLst>
          </p:cNvPr>
          <p:cNvSpPr/>
          <p:nvPr/>
        </p:nvSpPr>
        <p:spPr>
          <a:xfrm>
            <a:off x="6872991" y="24"/>
            <a:ext cx="2271010" cy="374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Explore the data</a:t>
            </a:r>
          </a:p>
        </p:txBody>
      </p:sp>
    </p:spTree>
    <p:extLst>
      <p:ext uri="{BB962C8B-B14F-4D97-AF65-F5344CB8AC3E}">
        <p14:creationId xmlns:p14="http://schemas.microsoft.com/office/powerpoint/2010/main" val="3509240036"/>
      </p:ext>
    </p:extLst>
  </p:cSld>
  <p:clrMapOvr>
    <a:masterClrMapping/>
  </p:clrMapOvr>
  <p:transition spd="med"/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9FA3CA-CBC9-4E75-9AAA-B9D122AD2DCF}"/>
              </a:ext>
            </a:extLst>
          </p:cNvPr>
          <p:cNvSpPr/>
          <p:nvPr/>
        </p:nvSpPr>
        <p:spPr>
          <a:xfrm>
            <a:off x="6872991" y="24"/>
            <a:ext cx="2271010" cy="374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Explore the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001CA8-5893-479E-AFA9-881B1EC21EBE}"/>
              </a:ext>
            </a:extLst>
          </p:cNvPr>
          <p:cNvSpPr txBox="1"/>
          <p:nvPr/>
        </p:nvSpPr>
        <p:spPr>
          <a:xfrm>
            <a:off x="1816768" y="224551"/>
            <a:ext cx="5510463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Top rules by “Lift”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/>
              <a:t>(How often a predicted result is true vs. random occurrence)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88E1D4-E498-4FE2-8089-CE821F4B4F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430" y="894347"/>
            <a:ext cx="8682789" cy="31070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3DD18B-1340-42F2-81D7-50D1F9053875}"/>
              </a:ext>
            </a:extLst>
          </p:cNvPr>
          <p:cNvSpPr txBox="1"/>
          <p:nvPr/>
        </p:nvSpPr>
        <p:spPr>
          <a:xfrm>
            <a:off x="1816768" y="3980890"/>
            <a:ext cx="5510463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If lift=1, </a:t>
            </a:r>
            <a:r>
              <a:rPr kumimoji="0" lang="en-US" sz="1400" b="0" i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lhs</a:t>
            </a:r>
            <a:r>
              <a:rPr kumimoji="0" lang="en-US" sz="1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and </a:t>
            </a:r>
            <a:r>
              <a:rPr kumimoji="0" lang="en-US" sz="1400" b="0" i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rhs</a:t>
            </a:r>
            <a:r>
              <a:rPr kumimoji="0" lang="en-US" sz="1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are independent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If lift &lt; 0, </a:t>
            </a:r>
            <a:r>
              <a:rPr kumimoji="0" lang="en-US" sz="1400" b="0" i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lhs</a:t>
            </a:r>
            <a:r>
              <a:rPr kumimoji="0" lang="en-US" sz="1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and </a:t>
            </a:r>
            <a:r>
              <a:rPr kumimoji="0" lang="en-US" sz="1400" b="0" i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rhs</a:t>
            </a:r>
            <a:r>
              <a:rPr kumimoji="0" lang="en-US" sz="1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are negatively correlated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i="1" dirty="0"/>
              <a:t>If lift &gt; 0, </a:t>
            </a:r>
            <a:r>
              <a:rPr lang="en-US" sz="1400" i="1" dirty="0" err="1"/>
              <a:t>lhs</a:t>
            </a:r>
            <a:r>
              <a:rPr lang="en-US" sz="1400" i="1" dirty="0"/>
              <a:t> and </a:t>
            </a:r>
            <a:r>
              <a:rPr lang="en-US" sz="1400" i="1" dirty="0" err="1"/>
              <a:t>rhs</a:t>
            </a:r>
            <a:r>
              <a:rPr lang="en-US" sz="1400" i="1" dirty="0"/>
              <a:t> are </a:t>
            </a:r>
            <a:r>
              <a:rPr lang="en-US" sz="1400" i="1" dirty="0" err="1"/>
              <a:t>positivey</a:t>
            </a:r>
            <a:r>
              <a:rPr lang="en-US" sz="1400" i="1" dirty="0"/>
              <a:t> correlated</a:t>
            </a:r>
            <a:endParaRPr kumimoji="0" lang="en-US" sz="14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75051468"/>
      </p:ext>
    </p:extLst>
  </p:cSld>
  <p:clrMapOvr>
    <a:masterClrMapping/>
  </p:clrMapOvr>
  <p:transition spd="med"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91F4B-D60E-4A62-9BEE-F8052D795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18EFF"/>
                </a:solidFill>
              </a:rPr>
              <a:t>Put</a:t>
            </a:r>
            <a:r>
              <a:rPr lang="en-US" dirty="0">
                <a:solidFill>
                  <a:schemeClr val="accent2"/>
                </a:solidFill>
              </a:rPr>
              <a:t>ting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>
                <a:solidFill>
                  <a:schemeClr val="accent3"/>
                </a:solidFill>
              </a:rPr>
              <a:t>it</a:t>
            </a:r>
            <a:r>
              <a:rPr lang="en-US" dirty="0">
                <a:solidFill>
                  <a:schemeClr val="accent4"/>
                </a:solidFill>
              </a:rPr>
              <a:t> all toge</a:t>
            </a:r>
            <a:r>
              <a:rPr lang="en-US" dirty="0">
                <a:solidFill>
                  <a:schemeClr val="accent5"/>
                </a:solidFill>
              </a:rPr>
              <a:t>ther</a:t>
            </a:r>
            <a:r>
              <a:rPr lang="en-US" dirty="0">
                <a:solidFill>
                  <a:schemeClr val="accent4"/>
                </a:solidFill>
              </a:rPr>
              <a:t>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0B88AD-B1EE-43C9-8372-780763FB0E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i="1" dirty="0">
                <a:solidFill>
                  <a:srgbClr val="6E7C84"/>
                </a:solidFill>
              </a:rPr>
              <a:t>Summary</a:t>
            </a:r>
          </a:p>
        </p:txBody>
      </p:sp>
      <p:grpSp>
        <p:nvGrpSpPr>
          <p:cNvPr id="18" name="Group 1203">
            <a:extLst>
              <a:ext uri="{FF2B5EF4-FFF2-40B4-BE49-F238E27FC236}">
                <a16:creationId xmlns:a16="http://schemas.microsoft.com/office/drawing/2014/main" id="{65C799C8-D637-4881-96BF-7682AAA60DD1}"/>
              </a:ext>
            </a:extLst>
          </p:cNvPr>
          <p:cNvGrpSpPr/>
          <p:nvPr/>
        </p:nvGrpSpPr>
        <p:grpSpPr>
          <a:xfrm>
            <a:off x="3338647" y="3950136"/>
            <a:ext cx="2457181" cy="595746"/>
            <a:chOff x="0" y="0"/>
            <a:chExt cx="8736640" cy="2118205"/>
          </a:xfrm>
        </p:grpSpPr>
        <p:sp>
          <p:nvSpPr>
            <p:cNvPr id="19" name="Shape 1193">
              <a:extLst>
                <a:ext uri="{FF2B5EF4-FFF2-40B4-BE49-F238E27FC236}">
                  <a16:creationId xmlns:a16="http://schemas.microsoft.com/office/drawing/2014/main" id="{31DD94C9-EF23-472C-A74E-D6BC99EE487E}"/>
                </a:ext>
              </a:extLst>
            </p:cNvPr>
            <p:cNvSpPr/>
            <p:nvPr/>
          </p:nvSpPr>
          <p:spPr>
            <a:xfrm>
              <a:off x="0" y="0"/>
              <a:ext cx="2118206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0" name="Shape 1194">
              <a:extLst>
                <a:ext uri="{FF2B5EF4-FFF2-40B4-BE49-F238E27FC236}">
                  <a16:creationId xmlns:a16="http://schemas.microsoft.com/office/drawing/2014/main" id="{305B3F87-9145-4FA8-AB01-B99786BEC3D9}"/>
                </a:ext>
              </a:extLst>
            </p:cNvPr>
            <p:cNvSpPr/>
            <p:nvPr/>
          </p:nvSpPr>
          <p:spPr>
            <a:xfrm>
              <a:off x="249585" y="249585"/>
              <a:ext cx="1619036" cy="1619036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  <p:sp>
          <p:nvSpPr>
            <p:cNvPr id="21" name="Shape 1195">
              <a:extLst>
                <a:ext uri="{FF2B5EF4-FFF2-40B4-BE49-F238E27FC236}">
                  <a16:creationId xmlns:a16="http://schemas.microsoft.com/office/drawing/2014/main" id="{1B0FB670-B6B2-4F51-9099-12CB8598C94C}"/>
                </a:ext>
              </a:extLst>
            </p:cNvPr>
            <p:cNvSpPr/>
            <p:nvPr/>
          </p:nvSpPr>
          <p:spPr>
            <a:xfrm>
              <a:off x="1654610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2" name="Shape 1196">
              <a:extLst>
                <a:ext uri="{FF2B5EF4-FFF2-40B4-BE49-F238E27FC236}">
                  <a16:creationId xmlns:a16="http://schemas.microsoft.com/office/drawing/2014/main" id="{2F6A0B09-6D54-4C44-8147-9815FC88C236}"/>
                </a:ext>
              </a:extLst>
            </p:cNvPr>
            <p:cNvSpPr/>
            <p:nvPr/>
          </p:nvSpPr>
          <p:spPr>
            <a:xfrm>
              <a:off x="1904195" y="249585"/>
              <a:ext cx="1619036" cy="1619036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3" name="Shape 1197">
              <a:extLst>
                <a:ext uri="{FF2B5EF4-FFF2-40B4-BE49-F238E27FC236}">
                  <a16:creationId xmlns:a16="http://schemas.microsoft.com/office/drawing/2014/main" id="{E8CD197E-F6CC-4ED5-BED8-6616D757699A}"/>
                </a:ext>
              </a:extLst>
            </p:cNvPr>
            <p:cNvSpPr/>
            <p:nvPr/>
          </p:nvSpPr>
          <p:spPr>
            <a:xfrm>
              <a:off x="3309219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4" name="Shape 1198">
              <a:extLst>
                <a:ext uri="{FF2B5EF4-FFF2-40B4-BE49-F238E27FC236}">
                  <a16:creationId xmlns:a16="http://schemas.microsoft.com/office/drawing/2014/main" id="{0F2C794B-A083-4E55-993B-B0CDC94B35EB}"/>
                </a:ext>
              </a:extLst>
            </p:cNvPr>
            <p:cNvSpPr/>
            <p:nvPr/>
          </p:nvSpPr>
          <p:spPr>
            <a:xfrm>
              <a:off x="3558804" y="249585"/>
              <a:ext cx="1619037" cy="161903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5" name="Shape 1199">
              <a:extLst>
                <a:ext uri="{FF2B5EF4-FFF2-40B4-BE49-F238E27FC236}">
                  <a16:creationId xmlns:a16="http://schemas.microsoft.com/office/drawing/2014/main" id="{8F36FEAE-B0F5-4154-9D87-026D9B8E5403}"/>
                </a:ext>
              </a:extLst>
            </p:cNvPr>
            <p:cNvSpPr/>
            <p:nvPr/>
          </p:nvSpPr>
          <p:spPr>
            <a:xfrm>
              <a:off x="496382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6" name="Shape 1200">
              <a:extLst>
                <a:ext uri="{FF2B5EF4-FFF2-40B4-BE49-F238E27FC236}">
                  <a16:creationId xmlns:a16="http://schemas.microsoft.com/office/drawing/2014/main" id="{D786C196-AAC7-4AD8-892F-B7F2528199C8}"/>
                </a:ext>
              </a:extLst>
            </p:cNvPr>
            <p:cNvSpPr/>
            <p:nvPr/>
          </p:nvSpPr>
          <p:spPr>
            <a:xfrm>
              <a:off x="5213409" y="249585"/>
              <a:ext cx="1619036" cy="1619036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  <p:sp>
          <p:nvSpPr>
            <p:cNvPr id="27" name="Shape 1201">
              <a:extLst>
                <a:ext uri="{FF2B5EF4-FFF2-40B4-BE49-F238E27FC236}">
                  <a16:creationId xmlns:a16="http://schemas.microsoft.com/office/drawing/2014/main" id="{7F52E36A-82FA-4387-A444-9182E0A857EA}"/>
                </a:ext>
              </a:extLst>
            </p:cNvPr>
            <p:cNvSpPr/>
            <p:nvPr/>
          </p:nvSpPr>
          <p:spPr>
            <a:xfrm>
              <a:off x="661843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8" name="Shape 1202">
              <a:extLst>
                <a:ext uri="{FF2B5EF4-FFF2-40B4-BE49-F238E27FC236}">
                  <a16:creationId xmlns:a16="http://schemas.microsoft.com/office/drawing/2014/main" id="{8109DD41-630F-4B56-B0D7-5303C6DED071}"/>
                </a:ext>
              </a:extLst>
            </p:cNvPr>
            <p:cNvSpPr/>
            <p:nvPr/>
          </p:nvSpPr>
          <p:spPr>
            <a:xfrm>
              <a:off x="6868019" y="249585"/>
              <a:ext cx="1619037" cy="1619036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</p:spTree>
    <p:extLst>
      <p:ext uri="{BB962C8B-B14F-4D97-AF65-F5344CB8AC3E}">
        <p14:creationId xmlns:p14="http://schemas.microsoft.com/office/powerpoint/2010/main" val="2650992719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30F6277B-BFDD-4FCB-9A4B-52923C4E1AC0}"/>
              </a:ext>
            </a:extLst>
          </p:cNvPr>
          <p:cNvSpPr txBox="1">
            <a:spLocks/>
          </p:cNvSpPr>
          <p:nvPr/>
        </p:nvSpPr>
        <p:spPr>
          <a:xfrm>
            <a:off x="559670" y="151139"/>
            <a:ext cx="7877175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 fontScale="90000" lnSpcReduction="10000"/>
          </a:bodyPr>
          <a:lstStyle>
            <a:lvl1pPr marL="0" marR="0" indent="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Bebas Neue"/>
                <a:ea typeface="+mn-ea"/>
                <a:cs typeface="Bebas Neue"/>
                <a:sym typeface="Helvetica Light"/>
              </a:defRPr>
            </a:lvl1pPr>
            <a:lvl2pPr marL="0" marR="0" indent="64294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28588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192881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257175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321469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385763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450056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51435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dirty="0"/>
              <a:t>Summary</a:t>
            </a:r>
            <a:br>
              <a:rPr lang="en-US" dirty="0"/>
            </a:br>
            <a:r>
              <a:rPr lang="en-US" sz="2025" dirty="0">
                <a:solidFill>
                  <a:schemeClr val="bg2">
                    <a:lumMod val="50000"/>
                  </a:schemeClr>
                </a:solidFill>
              </a:rPr>
              <a:t>Predictive Analytics in Forecasting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68FB05-8A41-4F7F-9D96-B07FBC746894}"/>
              </a:ext>
            </a:extLst>
          </p:cNvPr>
          <p:cNvSpPr txBox="1"/>
          <p:nvPr/>
        </p:nvSpPr>
        <p:spPr>
          <a:xfrm>
            <a:off x="597453" y="1154022"/>
            <a:ext cx="787717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Data extraction and aggregation are key to predictive analytics and forecasting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Transaction data aggregate to customer-level measures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Customer-level measures aggregate to class-level measures</a:t>
            </a:r>
          </a:p>
          <a:p>
            <a:pPr marL="457200" lvl="1" indent="0" algn="l"/>
            <a:endParaRPr lang="en-US" sz="1400" dirty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Descriptive techniques can support predictor selection and class formation (customers, products)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Predictive techniques can be applied at the customer level, class level, product level and higher to enrich relevance and accuracy of forecasts</a:t>
            </a:r>
          </a:p>
          <a:p>
            <a:pPr algn="l"/>
            <a:endParaRPr lang="en-US" sz="1400" dirty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Illustrations of both Descriptive and Predictive techniques can increase the value of forecasting presentations</a:t>
            </a:r>
          </a:p>
          <a:p>
            <a:pPr algn="l"/>
            <a:endParaRPr lang="en-US" sz="1400" dirty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Statistics and Machine Learning often overlap, offering opportunities for forecast precision and skill development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6F92CF-607F-41E7-9AEB-56154BFDD112}"/>
              </a:ext>
            </a:extLst>
          </p:cNvPr>
          <p:cNvCxnSpPr>
            <a:cxnSpLocks/>
          </p:cNvCxnSpPr>
          <p:nvPr/>
        </p:nvCxnSpPr>
        <p:spPr>
          <a:xfrm flipV="1">
            <a:off x="2205588" y="1008389"/>
            <a:ext cx="4219665" cy="12868"/>
          </a:xfrm>
          <a:prstGeom prst="line">
            <a:avLst/>
          </a:prstGeom>
          <a:noFill/>
          <a:ln w="25400" cap="flat">
            <a:gradFill>
              <a:gsLst>
                <a:gs pos="0">
                  <a:schemeClr val="accent1"/>
                </a:gs>
                <a:gs pos="74000">
                  <a:schemeClr val="accent3"/>
                </a:gs>
                <a:gs pos="83000">
                  <a:schemeClr val="accent4"/>
                </a:gs>
                <a:gs pos="100000">
                  <a:schemeClr val="accent5"/>
                </a:gs>
              </a:gsLst>
              <a:lin ang="5400000" scaled="1"/>
            </a:gra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351960123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91F4B-D60E-4A62-9BEE-F8052D795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TECHNICAL APPENDIX:</a:t>
            </a:r>
            <a:br>
              <a:rPr lang="en-US" dirty="0">
                <a:solidFill>
                  <a:schemeClr val="accent5"/>
                </a:solidFill>
              </a:rPr>
            </a:br>
            <a:r>
              <a:rPr lang="en-US" dirty="0">
                <a:solidFill>
                  <a:schemeClr val="accent5"/>
                </a:solidFill>
              </a:rPr>
              <a:t>Scripting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0B88AD-B1EE-43C9-8372-780763FB0E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3"/>
                </a:solidFill>
              </a:rPr>
              <a:t>The basics, survey-style</a:t>
            </a:r>
          </a:p>
        </p:txBody>
      </p:sp>
      <p:grpSp>
        <p:nvGrpSpPr>
          <p:cNvPr id="18" name="Group 1203">
            <a:extLst>
              <a:ext uri="{FF2B5EF4-FFF2-40B4-BE49-F238E27FC236}">
                <a16:creationId xmlns:a16="http://schemas.microsoft.com/office/drawing/2014/main" id="{65C799C8-D637-4881-96BF-7682AAA60DD1}"/>
              </a:ext>
            </a:extLst>
          </p:cNvPr>
          <p:cNvGrpSpPr/>
          <p:nvPr/>
        </p:nvGrpSpPr>
        <p:grpSpPr>
          <a:xfrm>
            <a:off x="3343411" y="4038539"/>
            <a:ext cx="2457181" cy="595746"/>
            <a:chOff x="0" y="0"/>
            <a:chExt cx="8736640" cy="2118205"/>
          </a:xfrm>
        </p:grpSpPr>
        <p:sp>
          <p:nvSpPr>
            <p:cNvPr id="19" name="Shape 1193">
              <a:extLst>
                <a:ext uri="{FF2B5EF4-FFF2-40B4-BE49-F238E27FC236}">
                  <a16:creationId xmlns:a16="http://schemas.microsoft.com/office/drawing/2014/main" id="{31DD94C9-EF23-472C-A74E-D6BC99EE487E}"/>
                </a:ext>
              </a:extLst>
            </p:cNvPr>
            <p:cNvSpPr/>
            <p:nvPr/>
          </p:nvSpPr>
          <p:spPr>
            <a:xfrm>
              <a:off x="0" y="0"/>
              <a:ext cx="2118206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0" name="Shape 1194">
              <a:extLst>
                <a:ext uri="{FF2B5EF4-FFF2-40B4-BE49-F238E27FC236}">
                  <a16:creationId xmlns:a16="http://schemas.microsoft.com/office/drawing/2014/main" id="{305B3F87-9145-4FA8-AB01-B99786BEC3D9}"/>
                </a:ext>
              </a:extLst>
            </p:cNvPr>
            <p:cNvSpPr/>
            <p:nvPr/>
          </p:nvSpPr>
          <p:spPr>
            <a:xfrm>
              <a:off x="249585" y="249585"/>
              <a:ext cx="1619036" cy="1619036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1" name="Shape 1195">
              <a:extLst>
                <a:ext uri="{FF2B5EF4-FFF2-40B4-BE49-F238E27FC236}">
                  <a16:creationId xmlns:a16="http://schemas.microsoft.com/office/drawing/2014/main" id="{1B0FB670-B6B2-4F51-9099-12CB8598C94C}"/>
                </a:ext>
              </a:extLst>
            </p:cNvPr>
            <p:cNvSpPr/>
            <p:nvPr/>
          </p:nvSpPr>
          <p:spPr>
            <a:xfrm>
              <a:off x="1654610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2" name="Shape 1196">
              <a:extLst>
                <a:ext uri="{FF2B5EF4-FFF2-40B4-BE49-F238E27FC236}">
                  <a16:creationId xmlns:a16="http://schemas.microsoft.com/office/drawing/2014/main" id="{2F6A0B09-6D54-4C44-8147-9815FC88C236}"/>
                </a:ext>
              </a:extLst>
            </p:cNvPr>
            <p:cNvSpPr/>
            <p:nvPr/>
          </p:nvSpPr>
          <p:spPr>
            <a:xfrm>
              <a:off x="1904195" y="249585"/>
              <a:ext cx="1619036" cy="1619036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3" name="Shape 1197">
              <a:extLst>
                <a:ext uri="{FF2B5EF4-FFF2-40B4-BE49-F238E27FC236}">
                  <a16:creationId xmlns:a16="http://schemas.microsoft.com/office/drawing/2014/main" id="{E8CD197E-F6CC-4ED5-BED8-6616D757699A}"/>
                </a:ext>
              </a:extLst>
            </p:cNvPr>
            <p:cNvSpPr/>
            <p:nvPr/>
          </p:nvSpPr>
          <p:spPr>
            <a:xfrm>
              <a:off x="3309219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4" name="Shape 1198">
              <a:extLst>
                <a:ext uri="{FF2B5EF4-FFF2-40B4-BE49-F238E27FC236}">
                  <a16:creationId xmlns:a16="http://schemas.microsoft.com/office/drawing/2014/main" id="{0F2C794B-A083-4E55-993B-B0CDC94B35EB}"/>
                </a:ext>
              </a:extLst>
            </p:cNvPr>
            <p:cNvSpPr/>
            <p:nvPr/>
          </p:nvSpPr>
          <p:spPr>
            <a:xfrm>
              <a:off x="3558804" y="249585"/>
              <a:ext cx="1619037" cy="161903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  <p:sp>
          <p:nvSpPr>
            <p:cNvPr id="25" name="Shape 1199">
              <a:extLst>
                <a:ext uri="{FF2B5EF4-FFF2-40B4-BE49-F238E27FC236}">
                  <a16:creationId xmlns:a16="http://schemas.microsoft.com/office/drawing/2014/main" id="{8F36FEAE-B0F5-4154-9D87-026D9B8E5403}"/>
                </a:ext>
              </a:extLst>
            </p:cNvPr>
            <p:cNvSpPr/>
            <p:nvPr/>
          </p:nvSpPr>
          <p:spPr>
            <a:xfrm>
              <a:off x="496382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6" name="Shape 1200">
              <a:extLst>
                <a:ext uri="{FF2B5EF4-FFF2-40B4-BE49-F238E27FC236}">
                  <a16:creationId xmlns:a16="http://schemas.microsoft.com/office/drawing/2014/main" id="{D786C196-AAC7-4AD8-892F-B7F2528199C8}"/>
                </a:ext>
              </a:extLst>
            </p:cNvPr>
            <p:cNvSpPr/>
            <p:nvPr/>
          </p:nvSpPr>
          <p:spPr>
            <a:xfrm>
              <a:off x="5213409" y="249585"/>
              <a:ext cx="1619036" cy="1619036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7" name="Shape 1201">
              <a:extLst>
                <a:ext uri="{FF2B5EF4-FFF2-40B4-BE49-F238E27FC236}">
                  <a16:creationId xmlns:a16="http://schemas.microsoft.com/office/drawing/2014/main" id="{7F52E36A-82FA-4387-A444-9182E0A857EA}"/>
                </a:ext>
              </a:extLst>
            </p:cNvPr>
            <p:cNvSpPr/>
            <p:nvPr/>
          </p:nvSpPr>
          <p:spPr>
            <a:xfrm>
              <a:off x="661843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8" name="Shape 1202">
              <a:extLst>
                <a:ext uri="{FF2B5EF4-FFF2-40B4-BE49-F238E27FC236}">
                  <a16:creationId xmlns:a16="http://schemas.microsoft.com/office/drawing/2014/main" id="{8109DD41-630F-4B56-B0D7-5303C6DED071}"/>
                </a:ext>
              </a:extLst>
            </p:cNvPr>
            <p:cNvSpPr/>
            <p:nvPr/>
          </p:nvSpPr>
          <p:spPr>
            <a:xfrm>
              <a:off x="6868019" y="249585"/>
              <a:ext cx="1619037" cy="1619036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r>
                <a:rPr lang="en-US" sz="900" dirty="0"/>
                <a:t>5</a:t>
              </a:r>
              <a:endParaRPr sz="900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2863339-A7AE-7E94-E6D5-72BBAEBA03CE}"/>
              </a:ext>
            </a:extLst>
          </p:cNvPr>
          <p:cNvSpPr txBox="1"/>
          <p:nvPr/>
        </p:nvSpPr>
        <p:spPr>
          <a:xfrm>
            <a:off x="2585551" y="148799"/>
            <a:ext cx="3972897" cy="748923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NOTE: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i="1" dirty="0">
                <a:solidFill>
                  <a:srgbClr val="FFFFFF"/>
                </a:solidFill>
              </a:rPr>
              <a:t>Sample scripts at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http://ceresanalytics.com/R_for_IBF_BootCamp/</a:t>
            </a:r>
            <a:r>
              <a:rPr kumimoji="0" lang="en-US" sz="1400" b="0" i="1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0851739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0DD45-D7AF-4B67-8DEA-BAE36E526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548" y="309928"/>
            <a:ext cx="7560998" cy="592267"/>
          </a:xfrm>
        </p:spPr>
        <p:txBody>
          <a:bodyPr>
            <a:normAutofit fontScale="90000"/>
          </a:bodyPr>
          <a:lstStyle/>
          <a:p>
            <a:r>
              <a:rPr lang="en-US" sz="3700" dirty="0">
                <a:solidFill>
                  <a:schemeClr val="tx1"/>
                </a:solidFill>
              </a:rPr>
              <a:t>What’s the Logic Of object-oriented programming?</a:t>
            </a:r>
            <a:br>
              <a:rPr lang="en-US" sz="37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(you’ve seen it before)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417511" y="818118"/>
            <a:ext cx="320552" cy="76663"/>
            <a:chOff x="2330376" y="2927097"/>
            <a:chExt cx="240835" cy="76663"/>
          </a:xfrm>
        </p:grpSpPr>
        <p:sp>
          <p:nvSpPr>
            <p:cNvPr id="22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3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4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5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6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  <p:pic>
        <p:nvPicPr>
          <p:cNvPr id="15" name="Picture 8">
            <a:extLst>
              <a:ext uri="{FF2B5EF4-FFF2-40B4-BE49-F238E27FC236}">
                <a16:creationId xmlns:a16="http://schemas.microsoft.com/office/drawing/2014/main" id="{33B8AFB5-8873-4C80-9C94-1A7FF634E3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659" r="40393" b="35115"/>
          <a:stretch/>
        </p:blipFill>
        <p:spPr bwMode="auto">
          <a:xfrm>
            <a:off x="1661315" y="1218236"/>
            <a:ext cx="6153495" cy="338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4FF8641-845B-4D63-A450-8184D20EDC9C}"/>
              </a:ext>
            </a:extLst>
          </p:cNvPr>
          <p:cNvCxnSpPr>
            <a:cxnSpLocks/>
          </p:cNvCxnSpPr>
          <p:nvPr/>
        </p:nvCxnSpPr>
        <p:spPr>
          <a:xfrm flipH="1">
            <a:off x="3762291" y="2400300"/>
            <a:ext cx="1085850" cy="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B2A4392-3A19-4234-9AF6-E333030F2FF4}"/>
              </a:ext>
            </a:extLst>
          </p:cNvPr>
          <p:cNvSpPr txBox="1"/>
          <p:nvPr/>
        </p:nvSpPr>
        <p:spPr>
          <a:xfrm>
            <a:off x="4677057" y="2242294"/>
            <a:ext cx="16357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accent2"/>
                </a:solidFill>
              </a:rPr>
              <a:t>function or method</a:t>
            </a:r>
          </a:p>
          <a:p>
            <a:r>
              <a:rPr lang="en-US" sz="1400" b="1" i="1" dirty="0">
                <a:solidFill>
                  <a:schemeClr val="accent2"/>
                </a:solidFill>
              </a:rPr>
              <a:t>(verb)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9F3C0DF-1A34-4519-9523-7A8087A62FD8}"/>
              </a:ext>
            </a:extLst>
          </p:cNvPr>
          <p:cNvCxnSpPr>
            <a:cxnSpLocks/>
          </p:cNvCxnSpPr>
          <p:nvPr/>
        </p:nvCxnSpPr>
        <p:spPr>
          <a:xfrm>
            <a:off x="1293211" y="2400300"/>
            <a:ext cx="850240" cy="0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5F4729C-40FC-451A-9C9B-E9EC637D284A}"/>
              </a:ext>
            </a:extLst>
          </p:cNvPr>
          <p:cNvSpPr txBox="1"/>
          <p:nvPr/>
        </p:nvSpPr>
        <p:spPr>
          <a:xfrm>
            <a:off x="414790" y="2242294"/>
            <a:ext cx="91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accent1"/>
                </a:solidFill>
              </a:rPr>
              <a:t>data object</a:t>
            </a:r>
          </a:p>
          <a:p>
            <a:r>
              <a:rPr lang="en-US" sz="1400" b="1" i="1" dirty="0">
                <a:solidFill>
                  <a:schemeClr val="accent1"/>
                </a:solidFill>
              </a:rPr>
              <a:t>(noun)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877C730-B170-4C83-8E89-D25B590CB342}"/>
              </a:ext>
            </a:extLst>
          </p:cNvPr>
          <p:cNvCxnSpPr>
            <a:cxnSpLocks/>
          </p:cNvCxnSpPr>
          <p:nvPr/>
        </p:nvCxnSpPr>
        <p:spPr>
          <a:xfrm flipH="1">
            <a:off x="4638792" y="3624650"/>
            <a:ext cx="619008" cy="0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19BFECC-CE50-493D-86A5-7D49DE00FAA8}"/>
              </a:ext>
            </a:extLst>
          </p:cNvPr>
          <p:cNvSpPr txBox="1"/>
          <p:nvPr/>
        </p:nvSpPr>
        <p:spPr>
          <a:xfrm>
            <a:off x="5086350" y="3400395"/>
            <a:ext cx="3951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accent3"/>
                </a:solidFill>
              </a:rPr>
              <a:t>results object </a:t>
            </a:r>
          </a:p>
          <a:p>
            <a:r>
              <a:rPr lang="en-US" sz="1400" b="1" i="1" dirty="0">
                <a:solidFill>
                  <a:schemeClr val="accent3"/>
                </a:solidFill>
              </a:rPr>
              <a:t>(note that “chart object” properties are different from those of “data object”)</a:t>
            </a:r>
          </a:p>
        </p:txBody>
      </p:sp>
    </p:spTree>
    <p:extLst>
      <p:ext uri="{BB962C8B-B14F-4D97-AF65-F5344CB8AC3E}">
        <p14:creationId xmlns:p14="http://schemas.microsoft.com/office/powerpoint/2010/main" val="1069383128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417511" y="818118"/>
            <a:ext cx="320552" cy="76663"/>
            <a:chOff x="2330376" y="2927097"/>
            <a:chExt cx="240835" cy="76663"/>
          </a:xfrm>
        </p:grpSpPr>
        <p:sp>
          <p:nvSpPr>
            <p:cNvPr id="22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3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4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5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6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  <p:sp>
        <p:nvSpPr>
          <p:cNvPr id="20" name="Title 7">
            <a:extLst>
              <a:ext uri="{FF2B5EF4-FFF2-40B4-BE49-F238E27FC236}">
                <a16:creationId xmlns:a16="http://schemas.microsoft.com/office/drawing/2014/main" id="{358FD7AD-550B-4290-A2F9-BCDC86739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935" y="357188"/>
            <a:ext cx="7877175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BACKGROUND</a:t>
            </a:r>
            <a:br>
              <a:rPr lang="en-US" dirty="0"/>
            </a:br>
            <a:r>
              <a:rPr lang="en-US" sz="2200" dirty="0"/>
              <a:t>SCRIPTING in any context</a:t>
            </a:r>
            <a:br>
              <a:rPr lang="en-US" dirty="0"/>
            </a:b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A14EFE-0DEB-EBD3-ACC2-1AD652BD753F}"/>
              </a:ext>
            </a:extLst>
          </p:cNvPr>
          <p:cNvSpPr txBox="1"/>
          <p:nvPr/>
        </p:nvSpPr>
        <p:spPr>
          <a:xfrm>
            <a:off x="328025" y="1066468"/>
            <a:ext cx="8454044" cy="35189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600" dirty="0"/>
              <a:t>What’s truly 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different</a:t>
            </a:r>
          </a:p>
          <a:p>
            <a:pPr marL="285750" lvl="5" indent="-285750" algn="l" defTabSz="825500">
              <a:buFont typeface="Arial" panose="020B0604020202020204" pitchFamily="34" charset="0"/>
              <a:buChar char="•"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Where to get your scripting tools</a:t>
            </a:r>
          </a:p>
          <a:p>
            <a:pPr marL="285750" lvl="5" indent="-285750" algn="l" defTabSz="8255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Working environment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285750" lvl="5" indent="-285750" algn="l" defTabSz="8255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How to install specialized libraries</a:t>
            </a:r>
          </a:p>
          <a:p>
            <a:pPr lvl="5" indent="0" algn="l" defTabSz="825500"/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600" dirty="0"/>
              <a:t>Examples of similar functionality*:</a:t>
            </a:r>
          </a:p>
          <a:p>
            <a:pPr marL="285750" indent="-285750" algn="l" defTabSz="8255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Variable types (though classes can differ by language)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Documenting your code</a:t>
            </a:r>
          </a:p>
          <a:p>
            <a:pPr marL="285750" indent="-285750" algn="l" defTabSz="8255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Variable Declaration and Assignment</a:t>
            </a:r>
          </a:p>
          <a:p>
            <a:pPr marL="285750" indent="-285750" algn="l" defTabSz="8255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Arrays</a:t>
            </a:r>
          </a:p>
          <a:p>
            <a:pPr marL="285750" indent="-285750" algn="l" defTabSz="8255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Importing/exporting data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Repeating tasks (loops)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If/then logic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400" i="1" dirty="0">
                <a:solidFill>
                  <a:schemeClr val="tx1"/>
                </a:solidFill>
              </a:rPr>
              <a:t>* with exceptions or limitations for SQL versions</a:t>
            </a:r>
          </a:p>
        </p:txBody>
      </p:sp>
    </p:spTree>
    <p:extLst>
      <p:ext uri="{BB962C8B-B14F-4D97-AF65-F5344CB8AC3E}">
        <p14:creationId xmlns:p14="http://schemas.microsoft.com/office/powerpoint/2010/main" val="2461584768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417511" y="818118"/>
            <a:ext cx="320552" cy="76663"/>
            <a:chOff x="2330376" y="2927097"/>
            <a:chExt cx="240835" cy="76663"/>
          </a:xfrm>
        </p:grpSpPr>
        <p:sp>
          <p:nvSpPr>
            <p:cNvPr id="22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3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4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5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6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  <p:sp>
        <p:nvSpPr>
          <p:cNvPr id="20" name="Title 7">
            <a:extLst>
              <a:ext uri="{FF2B5EF4-FFF2-40B4-BE49-F238E27FC236}">
                <a16:creationId xmlns:a16="http://schemas.microsoft.com/office/drawing/2014/main" id="{358FD7AD-550B-4290-A2F9-BCDC86739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4" y="357188"/>
            <a:ext cx="7877175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WHAT’s TRULY DIFFERENT</a:t>
            </a:r>
            <a:br>
              <a:rPr lang="en-US" dirty="0"/>
            </a:br>
            <a:endParaRPr lang="en-US" sz="20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E59BD32-65F9-E7A8-FF70-812429110C80}"/>
              </a:ext>
            </a:extLst>
          </p:cNvPr>
          <p:cNvGraphicFramePr>
            <a:graphicFrameLocks noGrp="1"/>
          </p:cNvGraphicFramePr>
          <p:nvPr/>
        </p:nvGraphicFramePr>
        <p:xfrm>
          <a:off x="129046" y="1061267"/>
          <a:ext cx="8942964" cy="31317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756588304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754204145"/>
                    </a:ext>
                  </a:extLst>
                </a:gridCol>
                <a:gridCol w="2084964">
                  <a:extLst>
                    <a:ext uri="{9D8B030D-6E8A-4147-A177-3AD203B41FA5}">
                      <a16:colId xmlns:a16="http://schemas.microsoft.com/office/drawing/2014/main" val="343979579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379434237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187316616"/>
                    </a:ext>
                  </a:extLst>
                </a:gridCol>
              </a:tblGrid>
              <a:tr h="293445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R</a:t>
                      </a:r>
                    </a:p>
                  </a:txBody>
                  <a:tcPr marL="68580" marR="68580" marT="34290" marB="3429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Python</a:t>
                      </a: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VBA (for Excel)</a:t>
                      </a:r>
                    </a:p>
                  </a:txBody>
                  <a:tcPr marL="68580" marR="68580" marT="34290" marB="3429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SQL</a:t>
                      </a:r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823318"/>
                  </a:ext>
                </a:extLst>
              </a:tr>
              <a:tr h="808762">
                <a:tc>
                  <a:txBody>
                    <a:bodyPr/>
                    <a:lstStyle/>
                    <a:p>
                      <a:pPr algn="l"/>
                      <a:r>
                        <a:rPr lang="en-US" sz="1300" b="1" i="0" dirty="0"/>
                        <a:t>Where to get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i="0" dirty="0">
                          <a:hlinkClick r:id="rId3"/>
                        </a:rPr>
                        <a:t>https://cloud.r-project.org/</a:t>
                      </a:r>
                      <a:r>
                        <a:rPr lang="en-US" sz="1300" i="0" dirty="0"/>
                        <a:t> Can add RStudio IDE from </a:t>
                      </a:r>
                      <a:r>
                        <a:rPr lang="en-US" sz="1300" i="0" dirty="0">
                          <a:hlinkClick r:id="rId4"/>
                        </a:rPr>
                        <a:t>https://posit.co/downloads/</a:t>
                      </a:r>
                      <a:r>
                        <a:rPr lang="en-US" sz="1300" i="0" dirty="0"/>
                        <a:t> 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i="0" dirty="0">
                          <a:hlinkClick r:id="rId5"/>
                        </a:rPr>
                        <a:t>https://www.python.org/downloads/</a:t>
                      </a:r>
                      <a:r>
                        <a:rPr lang="en-US" sz="1300" i="0" dirty="0"/>
                        <a:t> includes IDLE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i="1" dirty="0"/>
                        <a:t>(alternative distributions include Anaconda)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i="0" dirty="0"/>
                        <a:t>Included, expose through: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i="0" dirty="0"/>
                        <a:t>Options/Show tab/Developer 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i="0" dirty="0"/>
                        <a:t>Largely dependent on underlying RDBMS</a:t>
                      </a:r>
                    </a:p>
                  </a:txBody>
                  <a:tcPr marL="68580" marR="68580" marT="34290" marB="3429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577218"/>
                  </a:ext>
                </a:extLst>
              </a:tr>
              <a:tr h="700986">
                <a:tc>
                  <a:txBody>
                    <a:bodyPr/>
                    <a:lstStyle/>
                    <a:p>
                      <a:pPr algn="l"/>
                      <a:r>
                        <a:rPr lang="en-US" sz="1300" b="1" i="0" dirty="0"/>
                        <a:t>Working environment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300" i="0" dirty="0"/>
                        <a:t>R GUI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300" i="0" dirty="0" err="1"/>
                        <a:t>Rstudio</a:t>
                      </a:r>
                      <a:endParaRPr lang="en-US" sz="1300" i="0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300" i="0" dirty="0"/>
                        <a:t>R at prompt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300" i="0" dirty="0"/>
                        <a:t>Notebook apps (e.g., </a:t>
                      </a:r>
                      <a:r>
                        <a:rPr lang="en-US" sz="1300" i="0" dirty="0" err="1"/>
                        <a:t>Jupyter</a:t>
                      </a:r>
                      <a:r>
                        <a:rPr lang="en-US" sz="1300" i="0" dirty="0"/>
                        <a:t> with R)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300" i="0" dirty="0"/>
                        <a:t>Anaconda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300" i="0" dirty="0"/>
                        <a:t>Other apps (e.g., Spyder)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300" i="0" dirty="0"/>
                        <a:t>Python at prompt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300" i="0" dirty="0"/>
                        <a:t>Notebook apps (e.g., </a:t>
                      </a:r>
                      <a:r>
                        <a:rPr lang="en-US" sz="1300" i="0" dirty="0" err="1"/>
                        <a:t>Jupyter</a:t>
                      </a:r>
                      <a:r>
                        <a:rPr lang="en-US" sz="1300" i="0" dirty="0"/>
                        <a:t>)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300" i="0" dirty="0"/>
                        <a:t>Menu Developer/Visual Basic or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300" i="0" dirty="0"/>
                        <a:t>Alt+F11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400" i="0" dirty="0"/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3142167"/>
                  </a:ext>
                </a:extLst>
              </a:tr>
              <a:tr h="700986">
                <a:tc>
                  <a:txBody>
                    <a:bodyPr/>
                    <a:lstStyle/>
                    <a:p>
                      <a:pPr algn="l"/>
                      <a:r>
                        <a:rPr lang="en-US" sz="1300" b="1" i="0" dirty="0"/>
                        <a:t>How to install specialized libraries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i="0" dirty="0"/>
                        <a:t>Menu “Packages”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300" i="0" dirty="0"/>
                        <a:t>Set CRAN mirror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300" i="0" dirty="0"/>
                        <a:t>Install package(s)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i="0" dirty="0"/>
                        <a:t>pip command to install libraries or modules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i="0" dirty="0"/>
                        <a:t>Tools/References (from VBA interface, e.g. Alt+F11)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58291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6206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8F06AE-C37C-7A11-5AEA-BE3EABC580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674"/>
          <a:stretch/>
        </p:blipFill>
        <p:spPr>
          <a:xfrm>
            <a:off x="308013" y="142883"/>
            <a:ext cx="8523214" cy="452229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180378-C34A-C701-E57C-C124F3B5C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94279" y="4905376"/>
            <a:ext cx="150682" cy="206467"/>
          </a:xfrm>
        </p:spPr>
        <p:txBody>
          <a:bodyPr/>
          <a:lstStyle/>
          <a:p>
            <a:fld id="{0473E2D8-953D-4145-BFD0-22630CFECBF6}" type="slidenum">
              <a:rPr lang="en-US" smtClean="0"/>
              <a:t>18</a:t>
            </a:fld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0DCD223-6F9B-AA69-AB7D-C9829418008B}"/>
              </a:ext>
            </a:extLst>
          </p:cNvPr>
          <p:cNvCxnSpPr>
            <a:cxnSpLocks/>
          </p:cNvCxnSpPr>
          <p:nvPr/>
        </p:nvCxnSpPr>
        <p:spPr>
          <a:xfrm flipV="1">
            <a:off x="1400783" y="649322"/>
            <a:ext cx="284534" cy="888346"/>
          </a:xfrm>
          <a:prstGeom prst="straightConnector1">
            <a:avLst/>
          </a:prstGeom>
          <a:ln>
            <a:solidFill>
              <a:srgbClr val="023E8A"/>
            </a:solidFill>
            <a:tailEnd type="triangle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BD951E6-E031-2905-D73A-69BDF8D74520}"/>
              </a:ext>
            </a:extLst>
          </p:cNvPr>
          <p:cNvSpPr txBox="1"/>
          <p:nvPr/>
        </p:nvSpPr>
        <p:spPr>
          <a:xfrm>
            <a:off x="256162" y="1399168"/>
            <a:ext cx="1902569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6" i="1" dirty="0">
                <a:solidFill>
                  <a:srgbClr val="023E8A"/>
                </a:solidFill>
              </a:rPr>
              <a:t>Final error rate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141A20-58CB-FE0A-6C80-FA471DC51701}"/>
              </a:ext>
            </a:extLst>
          </p:cNvPr>
          <p:cNvSpPr txBox="1"/>
          <p:nvPr/>
        </p:nvSpPr>
        <p:spPr>
          <a:xfrm>
            <a:off x="256162" y="2994334"/>
            <a:ext cx="1902569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6" i="1" dirty="0">
                <a:solidFill>
                  <a:srgbClr val="023E8A"/>
                </a:solidFill>
              </a:rPr>
              <a:t>Fitted vs. actual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1F9B514-BA42-751D-54E6-66D87BAA16F3}"/>
              </a:ext>
            </a:extLst>
          </p:cNvPr>
          <p:cNvCxnSpPr>
            <a:cxnSpLocks/>
          </p:cNvCxnSpPr>
          <p:nvPr/>
        </p:nvCxnSpPr>
        <p:spPr>
          <a:xfrm>
            <a:off x="1564938" y="3175859"/>
            <a:ext cx="849955" cy="0"/>
          </a:xfrm>
          <a:prstGeom prst="straightConnector1">
            <a:avLst/>
          </a:prstGeom>
          <a:ln>
            <a:solidFill>
              <a:srgbClr val="023E8A"/>
            </a:solidFill>
            <a:tailEnd type="triangle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61913CC-BB3D-00BA-CB28-E7B4C3B473CB}"/>
              </a:ext>
            </a:extLst>
          </p:cNvPr>
          <p:cNvSpPr/>
          <p:nvPr/>
        </p:nvSpPr>
        <p:spPr>
          <a:xfrm>
            <a:off x="736871" y="78473"/>
            <a:ext cx="1050587" cy="14769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6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9F13CB-C067-F06E-960F-CCFA2BA28F84}"/>
              </a:ext>
            </a:extLst>
          </p:cNvPr>
          <p:cNvSpPr/>
          <p:nvPr/>
        </p:nvSpPr>
        <p:spPr>
          <a:xfrm>
            <a:off x="7230083" y="0"/>
            <a:ext cx="1913916" cy="590955"/>
          </a:xfrm>
          <a:prstGeom prst="rect">
            <a:avLst/>
          </a:prstGeom>
          <a:solidFill>
            <a:srgbClr val="0077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Hands-on</a:t>
            </a:r>
          </a:p>
          <a:p>
            <a:pPr algn="ctr"/>
            <a:r>
              <a:rPr lang="en-US" sz="1406" dirty="0">
                <a:solidFill>
                  <a:srgbClr val="FFFFFF"/>
                </a:solidFill>
              </a:rPr>
              <a:t>Neural Network</a:t>
            </a:r>
          </a:p>
        </p:txBody>
      </p:sp>
    </p:spTree>
    <p:extLst>
      <p:ext uri="{BB962C8B-B14F-4D97-AF65-F5344CB8AC3E}">
        <p14:creationId xmlns:p14="http://schemas.microsoft.com/office/powerpoint/2010/main" val="628990163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417511" y="818118"/>
            <a:ext cx="320552" cy="76663"/>
            <a:chOff x="2330376" y="2927097"/>
            <a:chExt cx="240835" cy="76663"/>
          </a:xfrm>
        </p:grpSpPr>
        <p:sp>
          <p:nvSpPr>
            <p:cNvPr id="22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3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4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5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6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  <p:sp>
        <p:nvSpPr>
          <p:cNvPr id="20" name="Title 7">
            <a:extLst>
              <a:ext uri="{FF2B5EF4-FFF2-40B4-BE49-F238E27FC236}">
                <a16:creationId xmlns:a16="http://schemas.microsoft.com/office/drawing/2014/main" id="{358FD7AD-550B-4290-A2F9-BCDC86739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4" y="357188"/>
            <a:ext cx="7877175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Where to start? (suggestions)</a:t>
            </a:r>
            <a:br>
              <a:rPr lang="en-US" dirty="0"/>
            </a:br>
            <a:endParaRPr lang="en-US" sz="20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E59BD32-65F9-E7A8-FF70-812429110C80}"/>
              </a:ext>
            </a:extLst>
          </p:cNvPr>
          <p:cNvGraphicFramePr>
            <a:graphicFrameLocks noGrp="1"/>
          </p:cNvGraphicFramePr>
          <p:nvPr/>
        </p:nvGraphicFramePr>
        <p:xfrm>
          <a:off x="83565" y="962856"/>
          <a:ext cx="8942964" cy="370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994">
                  <a:extLst>
                    <a:ext uri="{9D8B030D-6E8A-4147-A177-3AD203B41FA5}">
                      <a16:colId xmlns:a16="http://schemas.microsoft.com/office/drawing/2014/main" val="756588304"/>
                    </a:ext>
                  </a:extLst>
                </a:gridCol>
                <a:gridCol w="2106726">
                  <a:extLst>
                    <a:ext uri="{9D8B030D-6E8A-4147-A177-3AD203B41FA5}">
                      <a16:colId xmlns:a16="http://schemas.microsoft.com/office/drawing/2014/main" val="2754204145"/>
                    </a:ext>
                  </a:extLst>
                </a:gridCol>
                <a:gridCol w="2084964">
                  <a:extLst>
                    <a:ext uri="{9D8B030D-6E8A-4147-A177-3AD203B41FA5}">
                      <a16:colId xmlns:a16="http://schemas.microsoft.com/office/drawing/2014/main" val="343979579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379434237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187316616"/>
                    </a:ext>
                  </a:extLst>
                </a:gridCol>
              </a:tblGrid>
              <a:tr h="293445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R</a:t>
                      </a:r>
                    </a:p>
                  </a:txBody>
                  <a:tcPr marL="68580" marR="68580" marT="34290" marB="3429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Python</a:t>
                      </a: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VBA (for Excel)</a:t>
                      </a:r>
                    </a:p>
                  </a:txBody>
                  <a:tcPr marL="68580" marR="68580" marT="34290" marB="3429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SQL</a:t>
                      </a:r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823318"/>
                  </a:ext>
                </a:extLst>
              </a:tr>
              <a:tr h="796601">
                <a:tc>
                  <a:txBody>
                    <a:bodyPr/>
                    <a:lstStyle/>
                    <a:p>
                      <a:pPr algn="l"/>
                      <a:r>
                        <a:rPr lang="en-US" sz="1300" i="0" dirty="0"/>
                        <a:t>Official reference(s):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i="0" dirty="0">
                          <a:hlinkClick r:id="rId3"/>
                        </a:rPr>
                        <a:t>https://cran.r-project.org/manuals.html</a:t>
                      </a:r>
                      <a:r>
                        <a:rPr lang="en-US" sz="1100" i="0" dirty="0"/>
                        <a:t> 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i="0" dirty="0">
                          <a:hlinkClick r:id="rId4"/>
                        </a:rPr>
                        <a:t>https://docs.python.org/3/</a:t>
                      </a:r>
                      <a:r>
                        <a:rPr lang="en-US" sz="1100" i="0" dirty="0"/>
                        <a:t>  (note version selection at top of page)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i="0" dirty="0">
                          <a:hlinkClick r:id="rId5"/>
                        </a:rPr>
                        <a:t>https://learn.microsoft.com/en-us/office/vba/library-reference/concepts/getting-started-with-vba-in-office</a:t>
                      </a:r>
                      <a:endParaRPr lang="en-US" sz="1100" i="0" dirty="0"/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i="0" dirty="0"/>
                        <a:t>https://learn.microsoft.com/en-us/office/vba/api/overview/excel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i="0" dirty="0"/>
                        <a:t>RDBMS (or vendor)-specific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577218"/>
                  </a:ext>
                </a:extLst>
              </a:tr>
              <a:tr h="724751">
                <a:tc>
                  <a:txBody>
                    <a:bodyPr/>
                    <a:lstStyle/>
                    <a:p>
                      <a:pPr algn="l"/>
                      <a:r>
                        <a:rPr lang="en-US" sz="1300" i="0" dirty="0"/>
                        <a:t>Other useful references: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2321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i="0" dirty="0">
                          <a:hlinkClick r:id="rId6"/>
                        </a:rPr>
                        <a:t>https://www.w3schools.com/r/</a:t>
                      </a:r>
                      <a:endParaRPr lang="en-US" sz="1100" i="0" dirty="0"/>
                    </a:p>
                    <a:p>
                      <a:pPr marL="285750" marR="0" lvl="0" indent="-285750" algn="l" defTabSz="2321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i="0" dirty="0">
                          <a:hlinkClick r:id="rId7"/>
                        </a:rPr>
                        <a:t>https://cran.r-project.org/doc/contrib/Short-refcard.pdf</a:t>
                      </a:r>
                      <a:r>
                        <a:rPr lang="en-US" sz="1100" i="0" dirty="0"/>
                        <a:t> 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2321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i="0" dirty="0">
                          <a:hlinkClick r:id="rId8"/>
                        </a:rPr>
                        <a:t>https://www.w3schools.com/python/default.asp</a:t>
                      </a:r>
                      <a:endParaRPr lang="en-US" sz="1100" i="0" dirty="0"/>
                    </a:p>
                    <a:p>
                      <a:pPr marL="285750" marR="0" lvl="0" indent="-285750" algn="l" defTabSz="2321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i="0" dirty="0">
                          <a:hlinkClick r:id="rId9"/>
                        </a:rPr>
                        <a:t>https://www.cs.put.poznan.pl/csobaniec/software/python/py-qrc.html</a:t>
                      </a:r>
                      <a:r>
                        <a:rPr lang="en-US" sz="1100" i="0" dirty="0"/>
                        <a:t> 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100" i="0" dirty="0">
                          <a:hlinkClick r:id="rId10"/>
                        </a:rPr>
                        <a:t>https://www.tutorialspoint.com/vba/index.htm</a:t>
                      </a:r>
                      <a:endParaRPr lang="en-US" sz="1100" i="0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en-US" sz="1100" i="0" dirty="0"/>
                    </a:p>
                  </a:txBody>
                  <a:tcPr marL="68580" marR="68580" marT="34290" marB="3429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i="0" dirty="0">
                          <a:hlinkClick r:id="rId11"/>
                        </a:rPr>
                        <a:t>https://www.w3schools.com/sql/sql_quickref.asp</a:t>
                      </a:r>
                      <a:r>
                        <a:rPr lang="en-US" sz="1100" i="0" dirty="0"/>
                        <a:t> 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142167"/>
                  </a:ext>
                </a:extLst>
              </a:tr>
              <a:tr h="700986">
                <a:tc>
                  <a:txBody>
                    <a:bodyPr/>
                    <a:lstStyle/>
                    <a:p>
                      <a:pPr algn="l"/>
                      <a:r>
                        <a:rPr lang="en-US" sz="1300" i="0" dirty="0"/>
                        <a:t>Key libraries for forecasting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100" i="0" dirty="0"/>
                        <a:t>stats (in base R)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100" i="0" dirty="0"/>
                        <a:t>forecast (time series)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100" i="0" dirty="0"/>
                        <a:t>See list at </a:t>
                      </a:r>
                      <a:r>
                        <a:rPr lang="en-US" sz="1100" i="1" dirty="0">
                          <a:hlinkClick r:id="rId12"/>
                        </a:rPr>
                        <a:t>https://cran.r-project.org/web/packages/available_packages_by_name.html</a:t>
                      </a:r>
                      <a:r>
                        <a:rPr lang="en-US" sz="1100" i="1" dirty="0"/>
                        <a:t> 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100" i="0" dirty="0"/>
                        <a:t>pandas (data analysis)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100" i="0" dirty="0"/>
                        <a:t>NumPy (installs automatically w/Pandas)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100" i="0" dirty="0"/>
                        <a:t>Matplotlib (plotting)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100" i="0" dirty="0"/>
                        <a:t>scikit-learn (machine learning)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100" i="0" dirty="0"/>
                        <a:t>Depends on external resources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100" i="0" dirty="0"/>
                        <a:t>Commercial software available to automate Excel without scripting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321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i="0" dirty="0"/>
                        <a:t>N/A</a:t>
                      </a:r>
                    </a:p>
                    <a:p>
                      <a:endParaRPr lang="en-US" sz="1100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8291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2492927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417511" y="818118"/>
            <a:ext cx="320552" cy="76663"/>
            <a:chOff x="2330376" y="2927097"/>
            <a:chExt cx="240835" cy="76663"/>
          </a:xfrm>
        </p:grpSpPr>
        <p:sp>
          <p:nvSpPr>
            <p:cNvPr id="22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3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4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5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6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  <p:sp>
        <p:nvSpPr>
          <p:cNvPr id="20" name="Title 7">
            <a:extLst>
              <a:ext uri="{FF2B5EF4-FFF2-40B4-BE49-F238E27FC236}">
                <a16:creationId xmlns:a16="http://schemas.microsoft.com/office/drawing/2014/main" id="{358FD7AD-550B-4290-A2F9-BCDC86739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4" y="357188"/>
            <a:ext cx="7877175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Variable types</a:t>
            </a:r>
            <a:br>
              <a:rPr lang="en-US" dirty="0"/>
            </a:br>
            <a:endParaRPr lang="en-US" sz="20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E59BD32-65F9-E7A8-FF70-812429110C80}"/>
              </a:ext>
            </a:extLst>
          </p:cNvPr>
          <p:cNvGraphicFramePr>
            <a:graphicFrameLocks noGrp="1"/>
          </p:cNvGraphicFramePr>
          <p:nvPr/>
        </p:nvGraphicFramePr>
        <p:xfrm>
          <a:off x="366035" y="930603"/>
          <a:ext cx="8411930" cy="33250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2386">
                  <a:extLst>
                    <a:ext uri="{9D8B030D-6E8A-4147-A177-3AD203B41FA5}">
                      <a16:colId xmlns:a16="http://schemas.microsoft.com/office/drawing/2014/main" val="756588304"/>
                    </a:ext>
                  </a:extLst>
                </a:gridCol>
                <a:gridCol w="1682386">
                  <a:extLst>
                    <a:ext uri="{9D8B030D-6E8A-4147-A177-3AD203B41FA5}">
                      <a16:colId xmlns:a16="http://schemas.microsoft.com/office/drawing/2014/main" val="2754204145"/>
                    </a:ext>
                  </a:extLst>
                </a:gridCol>
                <a:gridCol w="1682386">
                  <a:extLst>
                    <a:ext uri="{9D8B030D-6E8A-4147-A177-3AD203B41FA5}">
                      <a16:colId xmlns:a16="http://schemas.microsoft.com/office/drawing/2014/main" val="3439795799"/>
                    </a:ext>
                  </a:extLst>
                </a:gridCol>
                <a:gridCol w="1682386">
                  <a:extLst>
                    <a:ext uri="{9D8B030D-6E8A-4147-A177-3AD203B41FA5}">
                      <a16:colId xmlns:a16="http://schemas.microsoft.com/office/drawing/2014/main" val="1379434237"/>
                    </a:ext>
                  </a:extLst>
                </a:gridCol>
                <a:gridCol w="1682386">
                  <a:extLst>
                    <a:ext uri="{9D8B030D-6E8A-4147-A177-3AD203B41FA5}">
                      <a16:colId xmlns:a16="http://schemas.microsoft.com/office/drawing/2014/main" val="3187316616"/>
                    </a:ext>
                  </a:extLst>
                </a:gridCol>
              </a:tblGrid>
              <a:tr h="503000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R</a:t>
                      </a:r>
                    </a:p>
                  </a:txBody>
                  <a:tcPr marL="68580" marR="68580" marT="34290" marB="3429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Python</a:t>
                      </a: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VBA (for Excel)</a:t>
                      </a:r>
                    </a:p>
                  </a:txBody>
                  <a:tcPr marL="68580" marR="68580" marT="34290" marB="3429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SQL </a:t>
                      </a:r>
                    </a:p>
                    <a:p>
                      <a:r>
                        <a:rPr lang="en-US" sz="1200" dirty="0">
                          <a:solidFill>
                            <a:srgbClr val="FFFFFF"/>
                          </a:solidFill>
                        </a:rPr>
                        <a:t>(as MS SQL Server)</a:t>
                      </a:r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823318"/>
                  </a:ext>
                </a:extLst>
              </a:tr>
              <a:tr h="673246">
                <a:tc>
                  <a:txBody>
                    <a:bodyPr/>
                    <a:lstStyle/>
                    <a:p>
                      <a:pPr algn="l"/>
                      <a:r>
                        <a:rPr lang="en-US" sz="1200" i="0" dirty="0"/>
                        <a:t>Alphanumeric text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0" dirty="0"/>
                        <a:t>character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str (more in six library)</a:t>
                      </a:r>
                      <a:endParaRPr lang="en-US" sz="1200" i="1" dirty="0"/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0" dirty="0"/>
                        <a:t>String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0" dirty="0"/>
                        <a:t>CHAR(32)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0" dirty="0"/>
                        <a:t>VARCHAR(16)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0" dirty="0"/>
                        <a:t>NVARCHAR(8)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577218"/>
                  </a:ext>
                </a:extLst>
              </a:tr>
              <a:tr h="361451">
                <a:tc>
                  <a:txBody>
                    <a:bodyPr/>
                    <a:lstStyle/>
                    <a:p>
                      <a:pPr algn="l"/>
                      <a:r>
                        <a:rPr lang="en-US" sz="1200" i="0" dirty="0"/>
                        <a:t>Integer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200" i="0" dirty="0"/>
                        <a:t>integer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200" i="0" dirty="0"/>
                        <a:t>int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200" i="0" dirty="0"/>
                        <a:t>Integer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200" i="0" dirty="0"/>
                        <a:t>Long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i="0" dirty="0"/>
                        <a:t>INT</a:t>
                      </a:r>
                    </a:p>
                    <a:p>
                      <a:pPr algn="l"/>
                      <a:r>
                        <a:rPr lang="en-US" sz="1200" i="0" dirty="0"/>
                        <a:t>BIGINT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142167"/>
                  </a:ext>
                </a:extLst>
              </a:tr>
              <a:tr h="476768">
                <a:tc>
                  <a:txBody>
                    <a:bodyPr/>
                    <a:lstStyle/>
                    <a:p>
                      <a:pPr algn="l"/>
                      <a:r>
                        <a:rPr lang="en-US" sz="1200" i="0" dirty="0"/>
                        <a:t>Real numbers, non-integer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i="0" dirty="0"/>
                        <a:t>numeric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i="0" dirty="0"/>
                        <a:t>float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i="0" dirty="0" err="1"/>
                        <a:t>fractions.Fraction</a:t>
                      </a:r>
                      <a:endParaRPr lang="en-US" sz="1200" i="0" dirty="0"/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i="0" dirty="0" err="1"/>
                        <a:t>decimal.Decimal</a:t>
                      </a:r>
                      <a:r>
                        <a:rPr lang="en-US" sz="1200" i="0" dirty="0"/>
                        <a:t>(user-defined precision)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i="0" dirty="0"/>
                        <a:t>Single</a:t>
                      </a:r>
                    </a:p>
                    <a:p>
                      <a:pPr algn="l"/>
                      <a:r>
                        <a:rPr lang="en-US" sz="1200" i="0" dirty="0"/>
                        <a:t>Double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FLOAT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829178"/>
                  </a:ext>
                </a:extLst>
              </a:tr>
              <a:tr h="480033">
                <a:tc>
                  <a:txBody>
                    <a:bodyPr/>
                    <a:lstStyle/>
                    <a:p>
                      <a:pPr algn="l"/>
                      <a:r>
                        <a:rPr lang="en-US" sz="1200" i="0" dirty="0"/>
                        <a:t>Boolean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i="0" dirty="0"/>
                        <a:t>logical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i="0" dirty="0"/>
                        <a:t>bool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i="0" dirty="0"/>
                        <a:t>Boolean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Bit </a:t>
                      </a:r>
                      <a:r>
                        <a:rPr lang="en-US" sz="1200" i="1" dirty="0"/>
                        <a:t>(Oracle and </a:t>
                      </a:r>
                      <a:r>
                        <a:rPr lang="en-US" sz="1200" i="1" dirty="0" err="1"/>
                        <a:t>MySql</a:t>
                      </a:r>
                      <a:r>
                        <a:rPr lang="en-US" sz="1200" i="1" dirty="0"/>
                        <a:t> have Boolean)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4399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200" i="0" dirty="0"/>
                        <a:t>Category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i="0" dirty="0"/>
                        <a:t>factor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321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0" dirty="0"/>
                        <a:t>category </a:t>
                      </a:r>
                    </a:p>
                    <a:p>
                      <a:pPr marL="0" marR="0" lvl="0" indent="0" algn="l" defTabSz="2321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/>
                        <a:t>(pandas library)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i="0" dirty="0"/>
                        <a:t>--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--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1719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7679100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417511" y="818118"/>
            <a:ext cx="320552" cy="76663"/>
            <a:chOff x="2330376" y="2927097"/>
            <a:chExt cx="240835" cy="76663"/>
          </a:xfrm>
        </p:grpSpPr>
        <p:sp>
          <p:nvSpPr>
            <p:cNvPr id="22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3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4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5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6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  <p:sp>
        <p:nvSpPr>
          <p:cNvPr id="20" name="Title 7">
            <a:extLst>
              <a:ext uri="{FF2B5EF4-FFF2-40B4-BE49-F238E27FC236}">
                <a16:creationId xmlns:a16="http://schemas.microsoft.com/office/drawing/2014/main" id="{358FD7AD-550B-4290-A2F9-BCDC86739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4" y="357188"/>
            <a:ext cx="7877175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DOCUMENTING YOUR CODE</a:t>
            </a:r>
            <a:br>
              <a:rPr lang="en-US" dirty="0"/>
            </a:br>
            <a:endParaRPr lang="en-US" sz="2000"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82E8716-D3BD-C340-D796-554E0538E670}"/>
              </a:ext>
            </a:extLst>
          </p:cNvPr>
          <p:cNvGraphicFramePr>
            <a:graphicFrameLocks noGrp="1"/>
          </p:cNvGraphicFramePr>
          <p:nvPr/>
        </p:nvGraphicFramePr>
        <p:xfrm>
          <a:off x="177800" y="1146616"/>
          <a:ext cx="8726714" cy="258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63357">
                  <a:extLst>
                    <a:ext uri="{9D8B030D-6E8A-4147-A177-3AD203B41FA5}">
                      <a16:colId xmlns:a16="http://schemas.microsoft.com/office/drawing/2014/main" val="2432221275"/>
                    </a:ext>
                  </a:extLst>
                </a:gridCol>
                <a:gridCol w="4363357">
                  <a:extLst>
                    <a:ext uri="{9D8B030D-6E8A-4147-A177-3AD203B41FA5}">
                      <a16:colId xmlns:a16="http://schemas.microsoft.com/office/drawing/2014/main" val="10273408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R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Python</a:t>
                      </a:r>
                      <a:endParaRPr lang="en-US" sz="16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75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Line is ‘#’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321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Line is ‘#’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252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# see https://www.programiz.com/r/comments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# this is a comment 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6044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2321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VBA (Excel)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SQL </a:t>
                      </a:r>
                      <a:r>
                        <a:rPr lang="en-US" sz="1600" i="1" dirty="0">
                          <a:solidFill>
                            <a:srgbClr val="FFFFFF"/>
                          </a:solidFill>
                        </a:rPr>
                        <a:t>(as MS SQL Server)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16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Line is “’” (single quote) or ‘Rem’</a:t>
                      </a:r>
                    </a:p>
                    <a:p>
                      <a:r>
                        <a:rPr lang="en-US" sz="1200" dirty="0"/>
                        <a:t>(typeface will turn green in VBA editor)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Line is ‘—” (two </a:t>
                      </a:r>
                      <a:r>
                        <a:rPr lang="en-US" sz="1200" dirty="0" err="1"/>
                        <a:t>hypens</a:t>
                      </a:r>
                      <a:r>
                        <a:rPr lang="en-US" sz="1200" dirty="0"/>
                        <a:t>), block is /*…*/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875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'</a:t>
                      </a:r>
                      <a:r>
                        <a:rPr lang="en-US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 VBA comment</a:t>
                      </a:r>
                    </a:p>
                    <a:p>
                      <a:pPr algn="l"/>
                      <a:r>
                        <a:rPr lang="en-US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Rem another </a:t>
                      </a:r>
                      <a:r>
                        <a:rPr lang="en-US" sz="12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vba</a:t>
                      </a:r>
                      <a:r>
                        <a:rPr lang="en-US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comment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--one-line comment</a:t>
                      </a:r>
                    </a:p>
                    <a:p>
                      <a:pPr algn="l"/>
                      <a:r>
                        <a:rPr lang="en-US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/* multiple-line</a:t>
                      </a:r>
                    </a:p>
                    <a:p>
                      <a:pPr algn="l"/>
                      <a:r>
                        <a:rPr lang="en-US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comment */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37561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DF93297-27F9-029F-380E-7711DD5D38B0}"/>
              </a:ext>
            </a:extLst>
          </p:cNvPr>
          <p:cNvSpPr txBox="1"/>
          <p:nvPr/>
        </p:nvSpPr>
        <p:spPr>
          <a:xfrm>
            <a:off x="352463" y="4021389"/>
            <a:ext cx="8496129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i="1" dirty="0">
                <a:solidFill>
                  <a:srgbClr val="0070C0"/>
                </a:solidFill>
              </a:rPr>
              <a:t>Note:  when you model your code after something you learn on the web, include the URL in a comment line!</a:t>
            </a:r>
            <a:endParaRPr kumimoji="0" lang="en-US" sz="1400" b="1" i="1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900012789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417511" y="818118"/>
            <a:ext cx="320552" cy="76663"/>
            <a:chOff x="2330376" y="2927097"/>
            <a:chExt cx="240835" cy="76663"/>
          </a:xfrm>
        </p:grpSpPr>
        <p:sp>
          <p:nvSpPr>
            <p:cNvPr id="22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3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4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5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6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  <p:sp>
        <p:nvSpPr>
          <p:cNvPr id="20" name="Title 7">
            <a:extLst>
              <a:ext uri="{FF2B5EF4-FFF2-40B4-BE49-F238E27FC236}">
                <a16:creationId xmlns:a16="http://schemas.microsoft.com/office/drawing/2014/main" id="{358FD7AD-550B-4290-A2F9-BCDC86739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4" y="357188"/>
            <a:ext cx="7877175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Variable declaration, ASSIGNMENT and type</a:t>
            </a:r>
            <a:br>
              <a:rPr lang="en-US" dirty="0"/>
            </a:br>
            <a:endParaRPr lang="en-US" sz="2000"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82E8716-D3BD-C340-D796-554E0538E670}"/>
              </a:ext>
            </a:extLst>
          </p:cNvPr>
          <p:cNvGraphicFramePr>
            <a:graphicFrameLocks noGrp="1"/>
          </p:cNvGraphicFramePr>
          <p:nvPr/>
        </p:nvGraphicFramePr>
        <p:xfrm>
          <a:off x="185056" y="986698"/>
          <a:ext cx="8755744" cy="385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77872">
                  <a:extLst>
                    <a:ext uri="{9D8B030D-6E8A-4147-A177-3AD203B41FA5}">
                      <a16:colId xmlns:a16="http://schemas.microsoft.com/office/drawing/2014/main" val="2432221275"/>
                    </a:ext>
                  </a:extLst>
                </a:gridCol>
                <a:gridCol w="4377872">
                  <a:extLst>
                    <a:ext uri="{9D8B030D-6E8A-4147-A177-3AD203B41FA5}">
                      <a16:colId xmlns:a16="http://schemas.microsoft.com/office/drawing/2014/main" val="10273408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R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Python</a:t>
                      </a:r>
                      <a:endParaRPr lang="en-US" sz="16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75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Declaration not required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Assignment by “&lt;-” or “=“ (with “&lt;-” preferred)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200" i="1" dirty="0"/>
                        <a:t>Note:  Equality tested by “==“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Declaration not required, but useful for arrays</a:t>
                      </a:r>
                    </a:p>
                    <a:p>
                      <a:pPr marL="171450" marR="0" lvl="0" indent="-171450" algn="l" defTabSz="2321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Assignment by “=“ </a:t>
                      </a:r>
                    </a:p>
                    <a:p>
                      <a:pPr marL="0" marR="0" lvl="0" indent="0" algn="l" defTabSz="2321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i="1" dirty="0"/>
                        <a:t>Note:  equality tested by “==“, with “is” testing pointer location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252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a&lt;-1 </a:t>
                      </a:r>
                      <a:r>
                        <a:rPr lang="en-US" sz="1200" dirty="0">
                          <a:solidFill>
                            <a:schemeClr val="accent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#for integer, a&lt;-</a:t>
                      </a:r>
                      <a:r>
                        <a:rPr lang="en-US" sz="1200" dirty="0" err="1">
                          <a:solidFill>
                            <a:schemeClr val="accent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as.integer</a:t>
                      </a:r>
                      <a:r>
                        <a:rPr lang="en-US" sz="1200" dirty="0">
                          <a:solidFill>
                            <a:schemeClr val="accent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(1) </a:t>
                      </a:r>
                    </a:p>
                    <a:p>
                      <a:pPr algn="l"/>
                      <a:r>
                        <a:rPr lang="en-US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class(a)</a:t>
                      </a:r>
                    </a:p>
                    <a:p>
                      <a:pPr algn="l"/>
                      <a:r>
                        <a:rPr lang="en-US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print(a==1)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a=1</a:t>
                      </a:r>
                    </a:p>
                    <a:p>
                      <a:pPr algn="l"/>
                      <a:r>
                        <a:rPr lang="en-US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type(a)</a:t>
                      </a:r>
                    </a:p>
                    <a:p>
                      <a:pPr algn="l"/>
                      <a:r>
                        <a:rPr lang="en-US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print(a==1)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6044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2321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VBA (Excel)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SQL </a:t>
                      </a:r>
                      <a:r>
                        <a:rPr lang="en-US" sz="1600" i="1" dirty="0">
                          <a:solidFill>
                            <a:srgbClr val="FFFFFF"/>
                          </a:solidFill>
                        </a:rPr>
                        <a:t>(as MS SQL Server)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16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Declaration is optional unless top of module statement is ‘Option Explicit’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Assignment by “=“, preceded by “Set” for objects (as opposed to numbers or strings)</a:t>
                      </a:r>
                    </a:p>
                    <a:p>
                      <a:pPr marL="0" marR="0" lvl="0" indent="0" algn="l" defTabSz="2321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/>
                        <a:t>Note:  Equality tested by “==“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Declaration is required, with variable name beginning with ‘@’ and followed by type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Assignment by “=“, preceded by “Set”</a:t>
                      </a:r>
                    </a:p>
                    <a:p>
                      <a:pPr marL="0" marR="0" lvl="0" indent="0" algn="l" defTabSz="2321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i="1" dirty="0"/>
                    </a:p>
                    <a:p>
                      <a:pPr marL="0" marR="0" lvl="0" indent="0" algn="l" defTabSz="2321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i="1" dirty="0"/>
                        <a:t>Note:  Equality tested by “==“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875588"/>
                  </a:ext>
                </a:extLst>
              </a:tr>
              <a:tr h="389982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Dim a as integer</a:t>
                      </a:r>
                    </a:p>
                    <a:p>
                      <a:pPr algn="l"/>
                      <a:r>
                        <a:rPr lang="en-US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a=1</a:t>
                      </a:r>
                    </a:p>
                    <a:p>
                      <a:pPr algn="l"/>
                      <a:r>
                        <a:rPr lang="en-US" sz="12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Debug.Print</a:t>
                      </a:r>
                      <a:r>
                        <a:rPr lang="en-US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(a = 1) </a:t>
                      </a:r>
                      <a:r>
                        <a:rPr lang="en-US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'see Immediate window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DECLARE @a INT</a:t>
                      </a:r>
                    </a:p>
                    <a:p>
                      <a:pPr algn="l"/>
                      <a:r>
                        <a:rPr lang="en-US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SET @a=1</a:t>
                      </a:r>
                    </a:p>
                    <a:p>
                      <a:pPr algn="l"/>
                      <a:r>
                        <a:rPr lang="en-US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if (@a=1) print(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'True') </a:t>
                      </a:r>
                      <a:r>
                        <a:rPr lang="en-US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else print(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'False'</a:t>
                      </a:r>
                      <a:r>
                        <a:rPr lang="en-US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)</a:t>
                      </a:r>
                    </a:p>
                    <a:p>
                      <a:pPr algn="l"/>
                      <a:r>
                        <a:rPr lang="en-US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--</a:t>
                      </a:r>
                      <a:r>
                        <a:rPr lang="en-US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see Messages window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37561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0654059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417511" y="741455"/>
            <a:ext cx="320552" cy="76663"/>
            <a:chOff x="2330376" y="2927097"/>
            <a:chExt cx="240835" cy="76663"/>
          </a:xfrm>
        </p:grpSpPr>
        <p:sp>
          <p:nvSpPr>
            <p:cNvPr id="22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3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4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5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6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  <p:sp>
        <p:nvSpPr>
          <p:cNvPr id="20" name="Title 7">
            <a:extLst>
              <a:ext uri="{FF2B5EF4-FFF2-40B4-BE49-F238E27FC236}">
                <a16:creationId xmlns:a16="http://schemas.microsoft.com/office/drawing/2014/main" id="{358FD7AD-550B-4290-A2F9-BCDC86739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4" y="165704"/>
            <a:ext cx="7877175" cy="857250"/>
          </a:xfrm>
        </p:spPr>
        <p:txBody>
          <a:bodyPr>
            <a:normAutofit/>
          </a:bodyPr>
          <a:lstStyle/>
          <a:p>
            <a:r>
              <a:rPr lang="en-US" dirty="0"/>
              <a:t>Vectors/1-dimensional Arrays</a:t>
            </a:r>
            <a:endParaRPr lang="en-US" sz="2000"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82E8716-D3BD-C340-D796-554E0538E670}"/>
              </a:ext>
            </a:extLst>
          </p:cNvPr>
          <p:cNvGraphicFramePr>
            <a:graphicFrameLocks noGrp="1"/>
          </p:cNvGraphicFramePr>
          <p:nvPr/>
        </p:nvGraphicFramePr>
        <p:xfrm>
          <a:off x="205694" y="895350"/>
          <a:ext cx="8866196" cy="385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33098">
                  <a:extLst>
                    <a:ext uri="{9D8B030D-6E8A-4147-A177-3AD203B41FA5}">
                      <a16:colId xmlns:a16="http://schemas.microsoft.com/office/drawing/2014/main" val="2432221275"/>
                    </a:ext>
                  </a:extLst>
                </a:gridCol>
                <a:gridCol w="4433098">
                  <a:extLst>
                    <a:ext uri="{9D8B030D-6E8A-4147-A177-3AD203B41FA5}">
                      <a16:colId xmlns:a16="http://schemas.microsoft.com/office/drawing/2014/main" val="10273408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R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Python</a:t>
                      </a:r>
                      <a:endParaRPr lang="en-US" sz="16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75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marR="0" lvl="0" indent="-171450" algn="l" defTabSz="2321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Generally 1-based (first element is [1])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Lists, types with subscript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(naming elements mimics key/value pairs)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2321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Generally 0-based (first element is [0])</a:t>
                      </a:r>
                    </a:p>
                    <a:p>
                      <a:pPr marL="171450" marR="0" lvl="0" indent="-171450" algn="l" defTabSz="2321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NumPy library: array; array module:  array;</a:t>
                      </a:r>
                    </a:p>
                    <a:p>
                      <a:pPr marL="171450" marR="0" lvl="0" indent="-171450" algn="l" defTabSz="2321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(also tuples, sets, list, dictionaries for key/value pairs)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252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myVec</a:t>
                      </a:r>
                      <a:r>
                        <a:rPr lang="en-US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&lt;-1:10</a:t>
                      </a:r>
                    </a:p>
                    <a:p>
                      <a:pPr algn="l"/>
                      <a:r>
                        <a:rPr lang="en-US" sz="12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myVec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import </a:t>
                      </a:r>
                      <a:r>
                        <a:rPr lang="en-US" sz="12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numpy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  <a:p>
                      <a:pPr algn="l"/>
                      <a:r>
                        <a:rPr lang="en-US" sz="12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myVec</a:t>
                      </a:r>
                      <a:r>
                        <a:rPr lang="en-US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=1+numpy.arange(9) </a:t>
                      </a:r>
                      <a:r>
                        <a:rPr lang="en-US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#range defaults to 0:9</a:t>
                      </a:r>
                    </a:p>
                    <a:p>
                      <a:pPr algn="l"/>
                      <a:r>
                        <a:rPr lang="en-US" sz="12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myVec</a:t>
                      </a:r>
                      <a:endPara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6044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2321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VBA (Excel)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SQL </a:t>
                      </a:r>
                      <a:r>
                        <a:rPr lang="en-US" sz="1600" i="1" dirty="0">
                          <a:solidFill>
                            <a:srgbClr val="FFFFFF"/>
                          </a:solidFill>
                        </a:rPr>
                        <a:t>(as MS SQL Server)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16327"/>
                  </a:ext>
                </a:extLst>
              </a:tr>
              <a:tr h="230104">
                <a:tc>
                  <a:txBody>
                    <a:bodyPr/>
                    <a:lstStyle/>
                    <a:p>
                      <a:pPr marL="171450" marR="0" lvl="0" indent="-171450" algn="l" defTabSz="2321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Generally 0-based (first element is [0] unless 1-based is specified)</a:t>
                      </a:r>
                    </a:p>
                    <a:p>
                      <a:pPr marL="171450" marR="0" lvl="0" indent="-171450" algn="l" defTabSz="2321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Declared by subscript with type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No array functionality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Work-arounds include temporary tables with automatic row # assignment, parsing of comma-delimited string within a loop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875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Dim i, </a:t>
                      </a:r>
                      <a:r>
                        <a:rPr lang="en-US" sz="12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myVec</a:t>
                      </a:r>
                      <a:r>
                        <a:rPr lang="en-US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(1 To 10) As Integer</a:t>
                      </a:r>
                    </a:p>
                    <a:p>
                      <a:pPr algn="l"/>
                      <a:r>
                        <a:rPr lang="en-US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For i = 1 To 10</a:t>
                      </a:r>
                    </a:p>
                    <a:p>
                      <a:pPr algn="l"/>
                      <a:r>
                        <a:rPr lang="en-US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  </a:t>
                      </a:r>
                      <a:r>
                        <a:rPr lang="en-US" sz="12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myVec</a:t>
                      </a:r>
                      <a:r>
                        <a:rPr lang="en-US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(i) = I</a:t>
                      </a:r>
                    </a:p>
                    <a:p>
                      <a:pPr algn="l"/>
                      <a:r>
                        <a:rPr lang="en-US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  </a:t>
                      </a:r>
                      <a:r>
                        <a:rPr lang="en-US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'assuming you want to populate column 1</a:t>
                      </a:r>
                    </a:p>
                    <a:p>
                      <a:pPr algn="l"/>
                      <a:r>
                        <a:rPr lang="en-US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  </a:t>
                      </a:r>
                      <a:r>
                        <a:rPr lang="en-US" sz="12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ActiveSheet.Cells</a:t>
                      </a:r>
                      <a:r>
                        <a:rPr lang="en-US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(i, 1) = </a:t>
                      </a:r>
                      <a:r>
                        <a:rPr lang="en-US" sz="12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myVec</a:t>
                      </a:r>
                      <a:r>
                        <a:rPr lang="en-US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(i)</a:t>
                      </a:r>
                    </a:p>
                    <a:p>
                      <a:pPr algn="l"/>
                      <a:r>
                        <a:rPr lang="en-US" sz="1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Next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 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37561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1846033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417511" y="818118"/>
            <a:ext cx="320552" cy="76663"/>
            <a:chOff x="2330376" y="2927097"/>
            <a:chExt cx="240835" cy="76663"/>
          </a:xfrm>
        </p:grpSpPr>
        <p:sp>
          <p:nvSpPr>
            <p:cNvPr id="22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3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4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5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6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  <p:sp>
        <p:nvSpPr>
          <p:cNvPr id="20" name="Title 7">
            <a:extLst>
              <a:ext uri="{FF2B5EF4-FFF2-40B4-BE49-F238E27FC236}">
                <a16:creationId xmlns:a16="http://schemas.microsoft.com/office/drawing/2014/main" id="{358FD7AD-550B-4290-A2F9-BCDC86739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4" y="357188"/>
            <a:ext cx="7877175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WORKING WITH/IMPORTING DATA</a:t>
            </a:r>
            <a:br>
              <a:rPr lang="en-US" dirty="0"/>
            </a:br>
            <a:endParaRPr lang="en-US" sz="2000"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82E8716-D3BD-C340-D796-554E0538E670}"/>
              </a:ext>
            </a:extLst>
          </p:cNvPr>
          <p:cNvGraphicFramePr>
            <a:graphicFrameLocks noGrp="1"/>
          </p:cNvGraphicFramePr>
          <p:nvPr/>
        </p:nvGraphicFramePr>
        <p:xfrm>
          <a:off x="1468782" y="1355711"/>
          <a:ext cx="6096000" cy="2204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432221275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0273408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R (from CSV)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Python (from CSV)</a:t>
                      </a:r>
                      <a:endParaRPr lang="en-US" sz="16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75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read.csv, read.csv2, </a:t>
                      </a:r>
                      <a:r>
                        <a:rPr lang="en-US" sz="1200" dirty="0" err="1"/>
                        <a:t>read.delim</a:t>
                      </a:r>
                      <a:r>
                        <a:rPr lang="en-US" sz="1200" dirty="0"/>
                        <a:t>, </a:t>
                      </a:r>
                      <a:r>
                        <a:rPr lang="en-US" sz="1200" dirty="0" err="1"/>
                        <a:t>read.table</a:t>
                      </a:r>
                      <a:endParaRPr lang="en-US" sz="1200" dirty="0"/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write.csv, write.csv2, write, </a:t>
                      </a:r>
                      <a:r>
                        <a:rPr lang="en-US" sz="1200" dirty="0" err="1"/>
                        <a:t>write.table</a:t>
                      </a:r>
                      <a:endParaRPr lang="en-US" sz="1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2321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csv module has </a:t>
                      </a:r>
                      <a:r>
                        <a:rPr lang="en-US" sz="1200" dirty="0" err="1"/>
                        <a:t>csv.reader</a:t>
                      </a:r>
                      <a:r>
                        <a:rPr lang="en-US" sz="1200" dirty="0"/>
                        <a:t>, </a:t>
                      </a:r>
                      <a:r>
                        <a:rPr lang="en-US" sz="1200" dirty="0" err="1"/>
                        <a:t>csv.writer</a:t>
                      </a:r>
                      <a:r>
                        <a:rPr lang="en-US" sz="1200" dirty="0"/>
                        <a:t> </a:t>
                      </a:r>
                    </a:p>
                    <a:p>
                      <a:pPr marL="171450" marR="0" lvl="0" indent="-171450" algn="l" defTabSz="2321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pandas library has </a:t>
                      </a:r>
                      <a:r>
                        <a:rPr lang="en-US" sz="1200" dirty="0" err="1"/>
                        <a:t>pandas.read_csv</a:t>
                      </a:r>
                      <a:r>
                        <a:rPr lang="en-US" sz="1200" dirty="0"/>
                        <a:t>, </a:t>
                      </a:r>
                      <a:r>
                        <a:rPr lang="en-US" sz="1200" dirty="0" err="1"/>
                        <a:t>pandas.DataFrame.to_csv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252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2321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VBA (Excel)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SQL </a:t>
                      </a:r>
                      <a:r>
                        <a:rPr lang="en-US" sz="1600" i="1" dirty="0">
                          <a:solidFill>
                            <a:srgbClr val="FFFFFF"/>
                          </a:solidFill>
                        </a:rPr>
                        <a:t>(as MS SQL Server)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16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err="1"/>
                        <a:t>Workbook.open</a:t>
                      </a:r>
                      <a:r>
                        <a:rPr lang="en-US" sz="1200" dirty="0"/>
                        <a:t> method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Define a “range” object and refer to cells as needed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Can read by defining table, truncate it, and apply BULK INSERT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Can use namespaces System.IO, </a:t>
                      </a:r>
                      <a:r>
                        <a:rPr lang="en-US" sz="1200" dirty="0" err="1"/>
                        <a:t>System.Data.SqlClient</a:t>
                      </a:r>
                      <a:endParaRPr lang="en-US" sz="12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8755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2216551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417511" y="818118"/>
            <a:ext cx="320552" cy="76663"/>
            <a:chOff x="2330376" y="2927097"/>
            <a:chExt cx="240835" cy="76663"/>
          </a:xfrm>
        </p:grpSpPr>
        <p:sp>
          <p:nvSpPr>
            <p:cNvPr id="22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3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4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5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6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  <p:sp>
        <p:nvSpPr>
          <p:cNvPr id="20" name="Title 7">
            <a:extLst>
              <a:ext uri="{FF2B5EF4-FFF2-40B4-BE49-F238E27FC236}">
                <a16:creationId xmlns:a16="http://schemas.microsoft.com/office/drawing/2014/main" id="{358FD7AD-550B-4290-A2F9-BCDC86739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459" y="254676"/>
            <a:ext cx="7877175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END OF LINE/Continuation of line</a:t>
            </a:r>
            <a:br>
              <a:rPr lang="en-US" dirty="0"/>
            </a:br>
            <a:endParaRPr lang="en-US" sz="2000"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82E8716-D3BD-C340-D796-554E0538E670}"/>
              </a:ext>
            </a:extLst>
          </p:cNvPr>
          <p:cNvGraphicFramePr>
            <a:graphicFrameLocks noGrp="1"/>
          </p:cNvGraphicFramePr>
          <p:nvPr/>
        </p:nvGraphicFramePr>
        <p:xfrm>
          <a:off x="172218" y="983304"/>
          <a:ext cx="8865170" cy="3667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32585">
                  <a:extLst>
                    <a:ext uri="{9D8B030D-6E8A-4147-A177-3AD203B41FA5}">
                      <a16:colId xmlns:a16="http://schemas.microsoft.com/office/drawing/2014/main" val="2432221275"/>
                    </a:ext>
                  </a:extLst>
                </a:gridCol>
                <a:gridCol w="4432585">
                  <a:extLst>
                    <a:ext uri="{9D8B030D-6E8A-4147-A177-3AD203B41FA5}">
                      <a16:colId xmlns:a16="http://schemas.microsoft.com/office/drawing/2014/main" val="10273408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R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Python</a:t>
                      </a:r>
                      <a:endParaRPr lang="en-US" sz="16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75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Logical completion of command (can span lines) OR ‘;’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321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Backslash (\) signals line continuation character, as do implicit signals of open parentheses, brackets, etc., with indentation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252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a=1 </a:t>
                      </a:r>
                    </a:p>
                    <a:p>
                      <a:pPr algn="l"/>
                      <a:r>
                        <a:rPr lang="en-US" sz="1200" dirty="0"/>
                        <a:t>if (a &gt; 0 &amp; a</a:t>
                      </a:r>
                    </a:p>
                    <a:p>
                      <a:pPr algn="l"/>
                      <a:r>
                        <a:rPr lang="en-US" sz="1200" dirty="0"/>
                        <a:t>  &lt;5) print(</a:t>
                      </a:r>
                    </a:p>
                    <a:p>
                      <a:pPr algn="l"/>
                      <a:r>
                        <a:rPr lang="en-US" sz="1200" dirty="0"/>
                        <a:t>  'aha')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If (a&gt;0 and a</a:t>
                      </a:r>
                    </a:p>
                    <a:p>
                      <a:pPr algn="l"/>
                      <a:r>
                        <a:rPr lang="en-US" sz="1200" dirty="0"/>
                        <a:t>   &gt;5):</a:t>
                      </a:r>
                    </a:p>
                    <a:p>
                      <a:pPr algn="l"/>
                      <a:r>
                        <a:rPr lang="en-US" sz="1200" dirty="0"/>
                        <a:t>   print(</a:t>
                      </a:r>
                    </a:p>
                    <a:p>
                      <a:pPr algn="l"/>
                      <a:r>
                        <a:rPr lang="en-US" sz="1200" dirty="0"/>
                        <a:t>   ‘aha’)</a:t>
                      </a:r>
                    </a:p>
                    <a:p>
                      <a:pPr algn="l"/>
                      <a:r>
                        <a:rPr lang="en-US" sz="1200" i="1" dirty="0">
                          <a:solidFill>
                            <a:schemeClr val="tx2"/>
                          </a:solidFill>
                        </a:rPr>
                        <a:t>#unindented line follows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6044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2321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VBA (Excel)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SQL </a:t>
                      </a:r>
                      <a:r>
                        <a:rPr lang="en-US" sz="1600" i="1" dirty="0">
                          <a:solidFill>
                            <a:srgbClr val="FFFFFF"/>
                          </a:solidFill>
                        </a:rPr>
                        <a:t>(as MS SQL Server)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16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Space and underscore (“ _”) signal line continuation; otherwise, code ends on line 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321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Logical completion of command (can span lines) OR ‘;’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875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a = 1</a:t>
                      </a:r>
                    </a:p>
                    <a:p>
                      <a:pPr algn="l"/>
                      <a:r>
                        <a:rPr lang="en-US" sz="1200" dirty="0"/>
                        <a:t>If (a &gt; 0 &amp; a _</a:t>
                      </a:r>
                    </a:p>
                    <a:p>
                      <a:pPr algn="l"/>
                      <a:r>
                        <a:rPr lang="en-US" sz="1200" dirty="0"/>
                        <a:t>  &lt; 5) Then </a:t>
                      </a:r>
                      <a:r>
                        <a:rPr lang="en-US" sz="1200" dirty="0" err="1"/>
                        <a:t>Debug.Print</a:t>
                      </a:r>
                      <a:r>
                        <a:rPr lang="en-US" sz="1200" dirty="0"/>
                        <a:t> ( _</a:t>
                      </a:r>
                    </a:p>
                    <a:p>
                      <a:pPr algn="l"/>
                      <a:r>
                        <a:rPr lang="en-US" sz="1200" dirty="0"/>
                        <a:t>  "aha")</a:t>
                      </a:r>
                    </a:p>
                    <a:p>
                      <a:pPr algn="l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DECLARE @a int</a:t>
                      </a:r>
                    </a:p>
                    <a:p>
                      <a:pPr algn="l"/>
                      <a:r>
                        <a:rPr lang="en-US" sz="1200" dirty="0"/>
                        <a:t>SET @a=1</a:t>
                      </a:r>
                    </a:p>
                    <a:p>
                      <a:pPr algn="l"/>
                      <a:r>
                        <a:rPr lang="en-US" sz="1200" dirty="0"/>
                        <a:t>if @a &gt; 0 and @a</a:t>
                      </a:r>
                    </a:p>
                    <a:p>
                      <a:pPr algn="l"/>
                      <a:r>
                        <a:rPr lang="en-US" sz="1200" dirty="0"/>
                        <a:t>  &lt;5 print(</a:t>
                      </a:r>
                    </a:p>
                    <a:p>
                      <a:pPr algn="l"/>
                      <a:r>
                        <a:rPr lang="en-US" sz="1200" dirty="0"/>
                        <a:t>  'aha')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37561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6285233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417511" y="818118"/>
            <a:ext cx="320552" cy="76663"/>
            <a:chOff x="2330376" y="2927097"/>
            <a:chExt cx="240835" cy="76663"/>
          </a:xfrm>
        </p:grpSpPr>
        <p:sp>
          <p:nvSpPr>
            <p:cNvPr id="22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3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4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5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6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  <p:sp>
        <p:nvSpPr>
          <p:cNvPr id="20" name="Title 7">
            <a:extLst>
              <a:ext uri="{FF2B5EF4-FFF2-40B4-BE49-F238E27FC236}">
                <a16:creationId xmlns:a16="http://schemas.microsoft.com/office/drawing/2014/main" id="{358FD7AD-550B-4290-A2F9-BCDC86739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4" y="38549"/>
            <a:ext cx="7877175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Loop through A RANGE OF VALUES</a:t>
            </a:r>
            <a:br>
              <a:rPr lang="en-US" dirty="0"/>
            </a:br>
            <a:r>
              <a:rPr lang="en-US" sz="2200" dirty="0"/>
              <a:t>(e.g., do a TASK 10 TIMES)</a:t>
            </a:r>
            <a:br>
              <a:rPr lang="en-US" dirty="0"/>
            </a:br>
            <a:endParaRPr lang="en-US" sz="2000"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82E8716-D3BD-C340-D796-554E0538E670}"/>
              </a:ext>
            </a:extLst>
          </p:cNvPr>
          <p:cNvGraphicFramePr>
            <a:graphicFrameLocks noGrp="1"/>
          </p:cNvGraphicFramePr>
          <p:nvPr/>
        </p:nvGraphicFramePr>
        <p:xfrm>
          <a:off x="114637" y="1022566"/>
          <a:ext cx="8971782" cy="39774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85891">
                  <a:extLst>
                    <a:ext uri="{9D8B030D-6E8A-4147-A177-3AD203B41FA5}">
                      <a16:colId xmlns:a16="http://schemas.microsoft.com/office/drawing/2014/main" val="2432221275"/>
                    </a:ext>
                  </a:extLst>
                </a:gridCol>
                <a:gridCol w="4485891">
                  <a:extLst>
                    <a:ext uri="{9D8B030D-6E8A-4147-A177-3AD203B41FA5}">
                      <a16:colId xmlns:a16="http://schemas.microsoft.com/office/drawing/2014/main" val="1027340864"/>
                    </a:ext>
                  </a:extLst>
                </a:gridCol>
              </a:tblGrid>
              <a:tr h="31503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R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Python</a:t>
                      </a:r>
                      <a:endParaRPr lang="en-US" sz="16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75592"/>
                  </a:ext>
                </a:extLst>
              </a:tr>
              <a:tr h="655128"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Note position of “k”, with “in” to denote its range of values and colon (</a:t>
                      </a:r>
                      <a:r>
                        <a:rPr lang="en-US" sz="1200" dirty="0">
                          <a:sym typeface="Wingdings" panose="05000000000000000000" pitchFamily="2" charset="2"/>
                        </a:rPr>
                        <a:t>“:”) to separate its limits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ym typeface="Wingdings" panose="05000000000000000000" pitchFamily="2" charset="2"/>
                        </a:rPr>
                        <a:t>Code to execute is within braces {…}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Note position of k, with “range” to indicate that a range follows, with a comma (“,”) to separate its limits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ym typeface="Wingdings" panose="05000000000000000000" pitchFamily="2" charset="2"/>
                        </a:rPr>
                        <a:t>Code to execute is defined by indentation (by spaces, not tab)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252086"/>
                  </a:ext>
                </a:extLst>
              </a:tr>
              <a:tr h="807789">
                <a:tc>
                  <a:txBody>
                    <a:bodyPr/>
                    <a:lstStyle/>
                    <a:p>
                      <a:pPr algn="l"/>
                      <a:r>
                        <a:rPr lang="en-US" sz="1200" i="0" dirty="0"/>
                        <a:t>for (k in 1:10) {</a:t>
                      </a:r>
                    </a:p>
                    <a:p>
                      <a:pPr algn="l"/>
                      <a:r>
                        <a:rPr lang="en-US" sz="1200" i="0" dirty="0"/>
                        <a:t>   </a:t>
                      </a:r>
                      <a:r>
                        <a:rPr lang="en-US" sz="1200" i="1" dirty="0"/>
                        <a:t>code lines or </a:t>
                      </a:r>
                    </a:p>
                    <a:p>
                      <a:pPr algn="l"/>
                      <a:r>
                        <a:rPr lang="en-US" sz="1200" i="1" dirty="0"/>
                        <a:t>   commands ending in “;”</a:t>
                      </a:r>
                    </a:p>
                    <a:p>
                      <a:pPr algn="l"/>
                      <a:r>
                        <a:rPr lang="en-US" sz="1200" i="0" dirty="0"/>
                        <a:t>}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i="0" dirty="0">
                          <a:solidFill>
                            <a:srgbClr val="000000"/>
                          </a:solidFill>
                        </a:rPr>
                        <a:t>for k in range(1,10):</a:t>
                      </a:r>
                    </a:p>
                    <a:p>
                      <a:pPr algn="l"/>
                      <a:r>
                        <a:rPr lang="en-US" sz="1200" i="0" dirty="0">
                          <a:solidFill>
                            <a:srgbClr val="000000"/>
                          </a:solidFill>
                        </a:rPr>
                        <a:t>    </a:t>
                      </a:r>
                      <a:r>
                        <a:rPr lang="en-US" sz="1200" i="1" dirty="0">
                          <a:solidFill>
                            <a:srgbClr val="000000"/>
                          </a:solidFill>
                        </a:rPr>
                        <a:t>space-indented line 1</a:t>
                      </a:r>
                    </a:p>
                    <a:p>
                      <a:pPr algn="l"/>
                      <a:r>
                        <a:rPr lang="en-US" sz="1200" i="1" dirty="0">
                          <a:solidFill>
                            <a:srgbClr val="000000"/>
                          </a:solidFill>
                        </a:rPr>
                        <a:t>    space-indented line 2</a:t>
                      </a:r>
                    </a:p>
                    <a:p>
                      <a:pPr algn="l"/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6044262"/>
                  </a:ext>
                </a:extLst>
              </a:tr>
              <a:tr h="314060">
                <a:tc>
                  <a:txBody>
                    <a:bodyPr/>
                    <a:lstStyle/>
                    <a:p>
                      <a:pPr marL="0" marR="0" lvl="0" indent="0" algn="ctr" defTabSz="2321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VBA (Excel)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SQL </a:t>
                      </a:r>
                      <a:r>
                        <a:rPr lang="en-US" sz="1600" i="1" dirty="0">
                          <a:solidFill>
                            <a:srgbClr val="FFFFFF"/>
                          </a:solidFill>
                        </a:rPr>
                        <a:t>(as __)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16327"/>
                  </a:ext>
                </a:extLst>
              </a:tr>
              <a:tr h="394587"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Note the lack of parentheses with “k”, with “=“ indicating that a range follows, and “to” separating its limits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Code to execute is within “for” and “next” lines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Initialize k before execution of loop, then increment within the loop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Code to execute is within “begin” and “end” statements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875588"/>
                  </a:ext>
                </a:extLst>
              </a:tr>
              <a:tr h="394587">
                <a:tc>
                  <a:txBody>
                    <a:bodyPr/>
                    <a:lstStyle/>
                    <a:p>
                      <a:pPr algn="l"/>
                      <a:r>
                        <a:rPr lang="en-US" sz="1200" i="0" dirty="0"/>
                        <a:t>For k = 1 to 10</a:t>
                      </a:r>
                    </a:p>
                    <a:p>
                      <a:pPr algn="l"/>
                      <a:r>
                        <a:rPr lang="en-US" sz="1200" i="0" dirty="0"/>
                        <a:t>    code line 1</a:t>
                      </a:r>
                    </a:p>
                    <a:p>
                      <a:pPr algn="l"/>
                      <a:r>
                        <a:rPr lang="en-US" sz="1200" i="0" dirty="0"/>
                        <a:t>    code line 2</a:t>
                      </a:r>
                    </a:p>
                    <a:p>
                      <a:pPr algn="l"/>
                      <a:r>
                        <a:rPr lang="en-US" sz="1200" i="0" dirty="0"/>
                        <a:t>Next k</a:t>
                      </a:r>
                    </a:p>
                    <a:p>
                      <a:pPr algn="l"/>
                      <a:endParaRPr lang="en-US" sz="120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DECLARE @K as INT =1</a:t>
                      </a:r>
                    </a:p>
                    <a:p>
                      <a:pPr algn="l"/>
                      <a:r>
                        <a:rPr lang="en-US" sz="1200" dirty="0"/>
                        <a:t>While K &lt;=10</a:t>
                      </a:r>
                    </a:p>
                    <a:p>
                      <a:pPr algn="l"/>
                      <a:r>
                        <a:rPr lang="en-US" sz="1200" dirty="0"/>
                        <a:t>BEGIN</a:t>
                      </a:r>
                    </a:p>
                    <a:p>
                      <a:pPr algn="l"/>
                      <a:r>
                        <a:rPr lang="en-US" sz="1200" dirty="0"/>
                        <a:t>     code lines</a:t>
                      </a:r>
                    </a:p>
                    <a:p>
                      <a:pPr algn="l"/>
                      <a:r>
                        <a:rPr lang="en-US" sz="1200" dirty="0"/>
                        <a:t>     K=K+1</a:t>
                      </a:r>
                    </a:p>
                    <a:p>
                      <a:pPr algn="l"/>
                      <a:r>
                        <a:rPr lang="en-US" sz="1200" dirty="0"/>
                        <a:t>END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37561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5018528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417511" y="818118"/>
            <a:ext cx="320552" cy="76663"/>
            <a:chOff x="2330376" y="2927097"/>
            <a:chExt cx="240835" cy="76663"/>
          </a:xfrm>
        </p:grpSpPr>
        <p:sp>
          <p:nvSpPr>
            <p:cNvPr id="22" name="Shape 136"/>
            <p:cNvSpPr/>
            <p:nvPr userDrawn="1"/>
          </p:nvSpPr>
          <p:spPr>
            <a:xfrm>
              <a:off x="2330376" y="2927097"/>
              <a:ext cx="57497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3" name="Shape 137"/>
            <p:cNvSpPr/>
            <p:nvPr userDrawn="1"/>
          </p:nvSpPr>
          <p:spPr>
            <a:xfrm>
              <a:off x="2376211" y="2927097"/>
              <a:ext cx="57497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4" name="Shape 138"/>
            <p:cNvSpPr/>
            <p:nvPr userDrawn="1"/>
          </p:nvSpPr>
          <p:spPr>
            <a:xfrm>
              <a:off x="2422045" y="2927097"/>
              <a:ext cx="57497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5" name="Shape 139"/>
            <p:cNvSpPr/>
            <p:nvPr userDrawn="1"/>
          </p:nvSpPr>
          <p:spPr>
            <a:xfrm>
              <a:off x="2467879" y="2927097"/>
              <a:ext cx="57497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6" name="Shape 140"/>
            <p:cNvSpPr/>
            <p:nvPr userDrawn="1"/>
          </p:nvSpPr>
          <p:spPr>
            <a:xfrm>
              <a:off x="2513714" y="2927097"/>
              <a:ext cx="57497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  <p:sp>
        <p:nvSpPr>
          <p:cNvPr id="20" name="Title 7">
            <a:extLst>
              <a:ext uri="{FF2B5EF4-FFF2-40B4-BE49-F238E27FC236}">
                <a16:creationId xmlns:a16="http://schemas.microsoft.com/office/drawing/2014/main" id="{358FD7AD-550B-4290-A2F9-BCDC86739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4" y="38549"/>
            <a:ext cx="7877175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IF-THEN LOGIC</a:t>
            </a:r>
            <a:br>
              <a:rPr lang="en-US" dirty="0"/>
            </a:br>
            <a:r>
              <a:rPr lang="en-US" sz="2200" dirty="0"/>
              <a:t>(CONDITIONAL EXECUTION OF a block of code)</a:t>
            </a:r>
            <a:br>
              <a:rPr lang="en-US" dirty="0"/>
            </a:br>
            <a:endParaRPr lang="en-US" sz="2000"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82E8716-D3BD-C340-D796-554E0538E670}"/>
              </a:ext>
            </a:extLst>
          </p:cNvPr>
          <p:cNvGraphicFramePr>
            <a:graphicFrameLocks noGrp="1"/>
          </p:cNvGraphicFramePr>
          <p:nvPr/>
        </p:nvGraphicFramePr>
        <p:xfrm>
          <a:off x="538012" y="929761"/>
          <a:ext cx="8110688" cy="3667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55344">
                  <a:extLst>
                    <a:ext uri="{9D8B030D-6E8A-4147-A177-3AD203B41FA5}">
                      <a16:colId xmlns:a16="http://schemas.microsoft.com/office/drawing/2014/main" val="2432221275"/>
                    </a:ext>
                  </a:extLst>
                </a:gridCol>
                <a:gridCol w="4055344">
                  <a:extLst>
                    <a:ext uri="{9D8B030D-6E8A-4147-A177-3AD203B41FA5}">
                      <a16:colId xmlns:a16="http://schemas.microsoft.com/office/drawing/2014/main" val="10273408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R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Python</a:t>
                      </a:r>
                      <a:endParaRPr lang="en-US" sz="16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75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Parenthesized condition to test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Conditionally executed code in braces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Parenthesized condition to test, followed by colon (“:”)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Conditionally executed code, space-indented uniformly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252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if (condition) {</a:t>
                      </a:r>
                    </a:p>
                    <a:p>
                      <a:pPr algn="l"/>
                      <a:r>
                        <a:rPr lang="en-US" sz="1200" dirty="0"/>
                        <a:t>    code line 1</a:t>
                      </a:r>
                    </a:p>
                    <a:p>
                      <a:pPr algn="l"/>
                      <a:r>
                        <a:rPr lang="en-US" sz="1200" dirty="0"/>
                        <a:t>    code line 2</a:t>
                      </a:r>
                    </a:p>
                    <a:p>
                      <a:pPr algn="l"/>
                      <a:r>
                        <a:rPr lang="en-US" sz="1200" dirty="0"/>
                        <a:t>}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2321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if (condition):</a:t>
                      </a:r>
                    </a:p>
                    <a:p>
                      <a:pPr marL="0" marR="0" lvl="0" indent="0" algn="l" defTabSz="2321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   space-indented code line 1</a:t>
                      </a:r>
                    </a:p>
                    <a:p>
                      <a:pPr marL="0" marR="0" lvl="0" indent="0" algn="l" defTabSz="2321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   space-indented code line 2</a:t>
                      </a:r>
                    </a:p>
                    <a:p>
                      <a:pPr algn="l"/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6044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2321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VBA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SQL </a:t>
                      </a:r>
                      <a:r>
                        <a:rPr lang="en-US" sz="1600" i="1" dirty="0">
                          <a:solidFill>
                            <a:srgbClr val="FFFFFF"/>
                          </a:solidFill>
                        </a:rPr>
                        <a:t>(as MS SQL Server)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16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Parenthesized condition to test, followed by “Then”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Conditionally executed code concludes with “End If”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2321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Parentheses are optional for condition to test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Conditionally executed code between “BEGIN” and “END”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875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If (condition) Then </a:t>
                      </a:r>
                    </a:p>
                    <a:p>
                      <a:pPr algn="l"/>
                      <a:r>
                        <a:rPr lang="en-US" sz="1200" dirty="0"/>
                        <a:t>    code line 1</a:t>
                      </a:r>
                    </a:p>
                    <a:p>
                      <a:pPr algn="l"/>
                      <a:r>
                        <a:rPr lang="en-US" sz="1200" dirty="0"/>
                        <a:t>    code line 2</a:t>
                      </a:r>
                    </a:p>
                    <a:p>
                      <a:pPr algn="l"/>
                      <a:r>
                        <a:rPr lang="en-US" sz="1200" dirty="0"/>
                        <a:t>End If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If condition</a:t>
                      </a:r>
                    </a:p>
                    <a:p>
                      <a:pPr algn="l"/>
                      <a:r>
                        <a:rPr lang="en-US" sz="1200" dirty="0"/>
                        <a:t>BEGIN</a:t>
                      </a:r>
                    </a:p>
                    <a:p>
                      <a:pPr algn="l"/>
                      <a:r>
                        <a:rPr lang="en-US" sz="1200" dirty="0"/>
                        <a:t>    code line 1</a:t>
                      </a:r>
                    </a:p>
                    <a:p>
                      <a:pPr algn="l"/>
                      <a:r>
                        <a:rPr lang="en-US" sz="1200" dirty="0"/>
                        <a:t>    code line 2</a:t>
                      </a:r>
                    </a:p>
                    <a:p>
                      <a:pPr algn="l"/>
                      <a:r>
                        <a:rPr lang="en-US" sz="1200" dirty="0"/>
                        <a:t>END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37561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5170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16704-9F3D-4CAD-BFF7-2ABACF5FF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369" y="207851"/>
            <a:ext cx="5915025" cy="7619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Cross-disciplinary applications</a:t>
            </a:r>
            <a:br>
              <a:rPr lang="en-US" dirty="0"/>
            </a:br>
            <a:r>
              <a:rPr lang="en-US" sz="2200" dirty="0"/>
              <a:t>Example: regression analysis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B7FDB9C-4990-45D4-9D5D-563DBE3651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107289"/>
              </p:ext>
            </p:extLst>
          </p:nvPr>
        </p:nvGraphicFramePr>
        <p:xfrm>
          <a:off x="313225" y="1170845"/>
          <a:ext cx="8337667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4417">
                  <a:extLst>
                    <a:ext uri="{9D8B030D-6E8A-4147-A177-3AD203B41FA5}">
                      <a16:colId xmlns:a16="http://schemas.microsoft.com/office/drawing/2014/main" val="105957366"/>
                    </a:ext>
                  </a:extLst>
                </a:gridCol>
                <a:gridCol w="2084417">
                  <a:extLst>
                    <a:ext uri="{9D8B030D-6E8A-4147-A177-3AD203B41FA5}">
                      <a16:colId xmlns:a16="http://schemas.microsoft.com/office/drawing/2014/main" val="251548242"/>
                    </a:ext>
                  </a:extLst>
                </a:gridCol>
                <a:gridCol w="2098311">
                  <a:extLst>
                    <a:ext uri="{9D8B030D-6E8A-4147-A177-3AD203B41FA5}">
                      <a16:colId xmlns:a16="http://schemas.microsoft.com/office/drawing/2014/main" val="1842029107"/>
                    </a:ext>
                  </a:extLst>
                </a:gridCol>
                <a:gridCol w="2070522">
                  <a:extLst>
                    <a:ext uri="{9D8B030D-6E8A-4147-A177-3AD203B41FA5}">
                      <a16:colId xmlns:a16="http://schemas.microsoft.com/office/drawing/2014/main" val="2530710270"/>
                    </a:ext>
                  </a:extLst>
                </a:gridCol>
              </a:tblGrid>
              <a:tr h="370866"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Forecasting</a:t>
                      </a:r>
                    </a:p>
                    <a:p>
                      <a:r>
                        <a:rPr lang="en-US" sz="1600" b="1" i="1" dirty="0">
                          <a:solidFill>
                            <a:srgbClr val="FFFFFF"/>
                          </a:solidFill>
                        </a:rPr>
                        <a:t>Linear regression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Marketing</a:t>
                      </a:r>
                    </a:p>
                    <a:p>
                      <a:r>
                        <a:rPr lang="en-US" sz="1600" b="1" i="1" dirty="0">
                          <a:solidFill>
                            <a:srgbClr val="FFFFFF"/>
                          </a:solidFill>
                        </a:rPr>
                        <a:t>Logistic regression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Market Research</a:t>
                      </a:r>
                    </a:p>
                    <a:p>
                      <a:r>
                        <a:rPr lang="en-US" sz="1600" b="1" i="1" dirty="0">
                          <a:solidFill>
                            <a:srgbClr val="FFFFFF"/>
                          </a:solidFill>
                        </a:rPr>
                        <a:t>Conjoint Analysis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272235"/>
                  </a:ext>
                </a:extLst>
              </a:tr>
              <a:tr h="370866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Type of dependent variable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Continuous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Yes/No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Category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Category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Rank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6836109"/>
                  </a:ext>
                </a:extLst>
              </a:tr>
              <a:tr h="995483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Dependent variable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lvl="2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Sales</a:t>
                      </a:r>
                    </a:p>
                    <a:p>
                      <a:pPr marL="285750" lvl="2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Orders</a:t>
                      </a:r>
                    </a:p>
                    <a:p>
                      <a:pPr marL="285750" lvl="2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Shipments</a:t>
                      </a:r>
                    </a:p>
                    <a:p>
                      <a:pPr marL="285750" lvl="2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Revenues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Promotion response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Customer attrition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Rating scale (linear)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Discrete choice 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      (logistic)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1006464"/>
                  </a:ext>
                </a:extLst>
              </a:tr>
              <a:tr h="995483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Predictors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Prior sales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Economic drivers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Promotions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From transactions, “RFM”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Customer Attributes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Product attributes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65577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621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Shape 1120"/>
          <p:cNvSpPr>
            <a:spLocks noGrp="1"/>
          </p:cNvSpPr>
          <p:nvPr>
            <p:ph type="body" sz="quarter" idx="1"/>
          </p:nvPr>
        </p:nvSpPr>
        <p:spPr>
          <a:xfrm>
            <a:off x="1700005" y="2505575"/>
            <a:ext cx="2244646" cy="5953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endParaRPr lang="en-US" dirty="0"/>
          </a:p>
          <a:p>
            <a:endParaRPr dirty="0"/>
          </a:p>
        </p:txBody>
      </p:sp>
      <p:sp>
        <p:nvSpPr>
          <p:cNvPr id="1134" name="Shape 1134"/>
          <p:cNvSpPr>
            <a:spLocks noGrp="1"/>
          </p:cNvSpPr>
          <p:nvPr>
            <p:ph type="title"/>
          </p:nvPr>
        </p:nvSpPr>
        <p:spPr>
          <a:xfrm>
            <a:off x="361661" y="1346021"/>
            <a:ext cx="2244646" cy="128781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60000"/>
              </a:lnSpc>
              <a:defRPr>
                <a:solidFill>
                  <a:srgbClr val="8D959D"/>
                </a:solidFill>
              </a:defRPr>
            </a:pPr>
            <a:r>
              <a:rPr lang="en-US" dirty="0">
                <a:solidFill>
                  <a:srgbClr val="575D63"/>
                </a:solidFill>
              </a:rPr>
              <a:t>overall</a:t>
            </a:r>
            <a:endParaRPr dirty="0">
              <a:solidFill>
                <a:srgbClr val="575D63"/>
              </a:solidFill>
            </a:endParaRPr>
          </a:p>
          <a:p>
            <a:pPr>
              <a:lnSpc>
                <a:spcPct val="70000"/>
              </a:lnSpc>
              <a:defRPr>
                <a:solidFill>
                  <a:srgbClr val="FFFFFF"/>
                </a:solidFill>
              </a:defRPr>
            </a:pPr>
            <a:r>
              <a:rPr lang="en-US" sz="4725" dirty="0">
                <a:solidFill>
                  <a:srgbClr val="212830"/>
                </a:solidFill>
              </a:rPr>
              <a:t>Agenda</a:t>
            </a:r>
            <a:endParaRPr sz="3900" dirty="0">
              <a:solidFill>
                <a:srgbClr val="575D63"/>
              </a:solidFill>
            </a:endParaRPr>
          </a:p>
        </p:txBody>
      </p:sp>
      <p:sp>
        <p:nvSpPr>
          <p:cNvPr id="1156" name="Shape 1156"/>
          <p:cNvSpPr/>
          <p:nvPr/>
        </p:nvSpPr>
        <p:spPr>
          <a:xfrm>
            <a:off x="721434" y="2554681"/>
            <a:ext cx="1737360" cy="57497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1136" name="Shape 1136"/>
          <p:cNvSpPr/>
          <p:nvPr/>
        </p:nvSpPr>
        <p:spPr>
          <a:xfrm>
            <a:off x="5156116" y="1364902"/>
            <a:ext cx="2414870" cy="230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4288" tIns="14288" rIns="14288" bIns="14288">
            <a:spAutoFit/>
          </a:bodyPr>
          <a:lstStyle/>
          <a:p>
            <a:pPr algn="l">
              <a:lnSpc>
                <a:spcPct val="120000"/>
              </a:lnSpc>
              <a:defRPr sz="3000">
                <a:solidFill>
                  <a:srgbClr val="0082C3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n-US" sz="1200" dirty="0">
                <a:solidFill>
                  <a:schemeClr val="bg1"/>
                </a:solidFill>
              </a:rPr>
              <a:t>The Quantitative Skill Set</a:t>
            </a:r>
            <a:endParaRPr sz="1200" dirty="0">
              <a:solidFill>
                <a:schemeClr val="bg1"/>
              </a:solidFill>
            </a:endParaRPr>
          </a:p>
        </p:txBody>
      </p:sp>
      <p:grpSp>
        <p:nvGrpSpPr>
          <p:cNvPr id="1149" name="Group 1149"/>
          <p:cNvGrpSpPr/>
          <p:nvPr/>
        </p:nvGrpSpPr>
        <p:grpSpPr>
          <a:xfrm>
            <a:off x="2811865" y="289546"/>
            <a:ext cx="2215477" cy="1408175"/>
            <a:chOff x="-6678282" y="-3768668"/>
            <a:chExt cx="7877255" cy="5006847"/>
          </a:xfrm>
        </p:grpSpPr>
        <p:sp>
          <p:nvSpPr>
            <p:cNvPr id="1147" name="Shape 1147"/>
            <p:cNvSpPr/>
            <p:nvPr/>
          </p:nvSpPr>
          <p:spPr>
            <a:xfrm>
              <a:off x="0" y="39206"/>
              <a:ext cx="1198973" cy="119897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88900" sx="75000" sy="75000" rotWithShape="0">
                <a:srgbClr val="000000"/>
              </a:outerShdw>
            </a:effectLst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r>
                <a:rPr lang="en-US" sz="900" dirty="0"/>
                <a:t>1</a:t>
              </a:r>
              <a:endParaRPr sz="900" dirty="0"/>
            </a:p>
          </p:txBody>
        </p:sp>
        <p:sp>
          <p:nvSpPr>
            <p:cNvPr id="1148" name="Shape 1148"/>
            <p:cNvSpPr/>
            <p:nvPr/>
          </p:nvSpPr>
          <p:spPr>
            <a:xfrm>
              <a:off x="-6678282" y="-3768668"/>
              <a:ext cx="675407" cy="547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8" extrusionOk="0">
                  <a:moveTo>
                    <a:pt x="9978" y="1"/>
                  </a:moveTo>
                  <a:cubicBezTo>
                    <a:pt x="9798" y="1"/>
                    <a:pt x="9618" y="97"/>
                    <a:pt x="9501" y="266"/>
                  </a:cubicBezTo>
                  <a:lnTo>
                    <a:pt x="7222" y="3577"/>
                  </a:lnTo>
                  <a:lnTo>
                    <a:pt x="4933" y="266"/>
                  </a:lnTo>
                  <a:cubicBezTo>
                    <a:pt x="4766" y="24"/>
                    <a:pt x="4493" y="-62"/>
                    <a:pt x="4251" y="47"/>
                  </a:cubicBezTo>
                  <a:cubicBezTo>
                    <a:pt x="4008" y="156"/>
                    <a:pt x="3849" y="442"/>
                    <a:pt x="3849" y="760"/>
                  </a:cubicBezTo>
                  <a:lnTo>
                    <a:pt x="3849" y="17996"/>
                  </a:lnTo>
                  <a:cubicBezTo>
                    <a:pt x="3849" y="19114"/>
                    <a:pt x="3262" y="20020"/>
                    <a:pt x="2541" y="20020"/>
                  </a:cubicBezTo>
                  <a:cubicBezTo>
                    <a:pt x="1820" y="20020"/>
                    <a:pt x="1233" y="19114"/>
                    <a:pt x="1233" y="17996"/>
                  </a:cubicBezTo>
                  <a:lnTo>
                    <a:pt x="1233" y="3554"/>
                  </a:lnTo>
                  <a:cubicBezTo>
                    <a:pt x="1233" y="3136"/>
                    <a:pt x="957" y="2795"/>
                    <a:pt x="617" y="2795"/>
                  </a:cubicBezTo>
                  <a:cubicBezTo>
                    <a:pt x="277" y="2795"/>
                    <a:pt x="0" y="3136"/>
                    <a:pt x="0" y="3554"/>
                  </a:cubicBezTo>
                  <a:lnTo>
                    <a:pt x="0" y="17996"/>
                  </a:lnTo>
                  <a:cubicBezTo>
                    <a:pt x="0" y="19951"/>
                    <a:pt x="1141" y="21538"/>
                    <a:pt x="2541" y="21538"/>
                  </a:cubicBezTo>
                  <a:lnTo>
                    <a:pt x="19059" y="21538"/>
                  </a:lnTo>
                  <a:cubicBezTo>
                    <a:pt x="20460" y="21538"/>
                    <a:pt x="21600" y="19951"/>
                    <a:pt x="21600" y="17996"/>
                  </a:cubicBezTo>
                  <a:lnTo>
                    <a:pt x="21600" y="760"/>
                  </a:lnTo>
                  <a:cubicBezTo>
                    <a:pt x="21600" y="442"/>
                    <a:pt x="21441" y="156"/>
                    <a:pt x="21198" y="47"/>
                  </a:cubicBezTo>
                  <a:cubicBezTo>
                    <a:pt x="20955" y="-62"/>
                    <a:pt x="20683" y="24"/>
                    <a:pt x="20516" y="266"/>
                  </a:cubicBezTo>
                  <a:lnTo>
                    <a:pt x="18237" y="3577"/>
                  </a:lnTo>
                  <a:lnTo>
                    <a:pt x="15948" y="266"/>
                  </a:lnTo>
                  <a:cubicBezTo>
                    <a:pt x="15831" y="97"/>
                    <a:pt x="15662" y="1"/>
                    <a:pt x="15481" y="1"/>
                  </a:cubicBezTo>
                  <a:cubicBezTo>
                    <a:pt x="15300" y="1"/>
                    <a:pt x="15130" y="97"/>
                    <a:pt x="15013" y="266"/>
                  </a:cubicBezTo>
                  <a:lnTo>
                    <a:pt x="12725" y="3577"/>
                  </a:lnTo>
                  <a:lnTo>
                    <a:pt x="10445" y="266"/>
                  </a:lnTo>
                  <a:cubicBezTo>
                    <a:pt x="10327" y="97"/>
                    <a:pt x="10159" y="1"/>
                    <a:pt x="9978" y="1"/>
                  </a:cubicBezTo>
                  <a:close/>
                  <a:moveTo>
                    <a:pt x="9978" y="1921"/>
                  </a:moveTo>
                  <a:lnTo>
                    <a:pt x="12257" y="5233"/>
                  </a:lnTo>
                  <a:cubicBezTo>
                    <a:pt x="12374" y="5402"/>
                    <a:pt x="12544" y="5498"/>
                    <a:pt x="12725" y="5498"/>
                  </a:cubicBezTo>
                  <a:cubicBezTo>
                    <a:pt x="12905" y="5498"/>
                    <a:pt x="13084" y="5402"/>
                    <a:pt x="13201" y="5233"/>
                  </a:cubicBezTo>
                  <a:lnTo>
                    <a:pt x="15481" y="1921"/>
                  </a:lnTo>
                  <a:lnTo>
                    <a:pt x="17770" y="5233"/>
                  </a:lnTo>
                  <a:cubicBezTo>
                    <a:pt x="17887" y="5402"/>
                    <a:pt x="18056" y="5498"/>
                    <a:pt x="18237" y="5498"/>
                  </a:cubicBezTo>
                  <a:cubicBezTo>
                    <a:pt x="18417" y="5498"/>
                    <a:pt x="18587" y="5402"/>
                    <a:pt x="18704" y="5233"/>
                  </a:cubicBezTo>
                  <a:lnTo>
                    <a:pt x="20376" y="2818"/>
                  </a:lnTo>
                  <a:lnTo>
                    <a:pt x="20376" y="17996"/>
                  </a:lnTo>
                  <a:cubicBezTo>
                    <a:pt x="20376" y="19114"/>
                    <a:pt x="19780" y="20020"/>
                    <a:pt x="19059" y="20020"/>
                  </a:cubicBezTo>
                  <a:lnTo>
                    <a:pt x="4625" y="20020"/>
                  </a:lnTo>
                  <a:cubicBezTo>
                    <a:pt x="4913" y="19445"/>
                    <a:pt x="5082" y="18750"/>
                    <a:pt x="5082" y="17996"/>
                  </a:cubicBezTo>
                  <a:lnTo>
                    <a:pt x="5082" y="2818"/>
                  </a:lnTo>
                  <a:lnTo>
                    <a:pt x="6755" y="5233"/>
                  </a:lnTo>
                  <a:cubicBezTo>
                    <a:pt x="6871" y="5402"/>
                    <a:pt x="7040" y="5498"/>
                    <a:pt x="7222" y="5498"/>
                  </a:cubicBezTo>
                  <a:cubicBezTo>
                    <a:pt x="7403" y="5498"/>
                    <a:pt x="7572" y="5402"/>
                    <a:pt x="7689" y="5233"/>
                  </a:cubicBezTo>
                  <a:lnTo>
                    <a:pt x="9978" y="1921"/>
                  </a:lnTo>
                  <a:close/>
                  <a:moveTo>
                    <a:pt x="2709" y="5521"/>
                  </a:moveTo>
                  <a:cubicBezTo>
                    <a:pt x="2369" y="5521"/>
                    <a:pt x="2093" y="5861"/>
                    <a:pt x="2093" y="6279"/>
                  </a:cubicBezTo>
                  <a:lnTo>
                    <a:pt x="2093" y="18134"/>
                  </a:lnTo>
                  <a:cubicBezTo>
                    <a:pt x="2093" y="18554"/>
                    <a:pt x="2369" y="18893"/>
                    <a:pt x="2709" y="18893"/>
                  </a:cubicBezTo>
                  <a:cubicBezTo>
                    <a:pt x="3050" y="18893"/>
                    <a:pt x="3326" y="18554"/>
                    <a:pt x="3326" y="18134"/>
                  </a:cubicBezTo>
                  <a:lnTo>
                    <a:pt x="3326" y="6279"/>
                  </a:lnTo>
                  <a:cubicBezTo>
                    <a:pt x="3326" y="5861"/>
                    <a:pt x="3050" y="5521"/>
                    <a:pt x="2709" y="5521"/>
                  </a:cubicBezTo>
                  <a:close/>
                  <a:moveTo>
                    <a:pt x="7194" y="8464"/>
                  </a:moveTo>
                  <a:cubicBezTo>
                    <a:pt x="6854" y="8464"/>
                    <a:pt x="6577" y="8804"/>
                    <a:pt x="6577" y="9223"/>
                  </a:cubicBezTo>
                  <a:cubicBezTo>
                    <a:pt x="6577" y="9641"/>
                    <a:pt x="6854" y="9982"/>
                    <a:pt x="7194" y="9982"/>
                  </a:cubicBezTo>
                  <a:lnTo>
                    <a:pt x="18321" y="9982"/>
                  </a:lnTo>
                  <a:cubicBezTo>
                    <a:pt x="18661" y="9982"/>
                    <a:pt x="18937" y="9641"/>
                    <a:pt x="18937" y="9223"/>
                  </a:cubicBezTo>
                  <a:cubicBezTo>
                    <a:pt x="18937" y="8804"/>
                    <a:pt x="18661" y="8464"/>
                    <a:pt x="18321" y="8464"/>
                  </a:cubicBezTo>
                  <a:lnTo>
                    <a:pt x="7194" y="8464"/>
                  </a:lnTo>
                  <a:close/>
                  <a:moveTo>
                    <a:pt x="7194" y="10672"/>
                  </a:moveTo>
                  <a:cubicBezTo>
                    <a:pt x="6854" y="10672"/>
                    <a:pt x="6577" y="11011"/>
                    <a:pt x="6577" y="11431"/>
                  </a:cubicBezTo>
                  <a:cubicBezTo>
                    <a:pt x="6577" y="11850"/>
                    <a:pt x="6854" y="12190"/>
                    <a:pt x="7194" y="12190"/>
                  </a:cubicBezTo>
                  <a:lnTo>
                    <a:pt x="12818" y="12190"/>
                  </a:lnTo>
                  <a:cubicBezTo>
                    <a:pt x="13158" y="12190"/>
                    <a:pt x="13425" y="11850"/>
                    <a:pt x="13425" y="11431"/>
                  </a:cubicBezTo>
                  <a:cubicBezTo>
                    <a:pt x="13425" y="11011"/>
                    <a:pt x="13158" y="10672"/>
                    <a:pt x="12818" y="10672"/>
                  </a:cubicBezTo>
                  <a:lnTo>
                    <a:pt x="7194" y="10672"/>
                  </a:lnTo>
                  <a:close/>
                  <a:moveTo>
                    <a:pt x="14369" y="10672"/>
                  </a:moveTo>
                  <a:cubicBezTo>
                    <a:pt x="14029" y="10672"/>
                    <a:pt x="13752" y="11011"/>
                    <a:pt x="13752" y="11431"/>
                  </a:cubicBezTo>
                  <a:lnTo>
                    <a:pt x="13752" y="16237"/>
                  </a:lnTo>
                  <a:cubicBezTo>
                    <a:pt x="13752" y="16657"/>
                    <a:pt x="14029" y="16996"/>
                    <a:pt x="14369" y="16996"/>
                  </a:cubicBezTo>
                  <a:lnTo>
                    <a:pt x="18283" y="16996"/>
                  </a:lnTo>
                  <a:cubicBezTo>
                    <a:pt x="18624" y="16996"/>
                    <a:pt x="18900" y="16657"/>
                    <a:pt x="18900" y="16237"/>
                  </a:cubicBezTo>
                  <a:lnTo>
                    <a:pt x="18900" y="11431"/>
                  </a:lnTo>
                  <a:cubicBezTo>
                    <a:pt x="18900" y="11011"/>
                    <a:pt x="18624" y="10672"/>
                    <a:pt x="18283" y="10672"/>
                  </a:cubicBezTo>
                  <a:lnTo>
                    <a:pt x="14369" y="10672"/>
                  </a:lnTo>
                  <a:close/>
                  <a:moveTo>
                    <a:pt x="7194" y="12880"/>
                  </a:moveTo>
                  <a:cubicBezTo>
                    <a:pt x="6854" y="12880"/>
                    <a:pt x="6577" y="13221"/>
                    <a:pt x="6577" y="13639"/>
                  </a:cubicBezTo>
                  <a:cubicBezTo>
                    <a:pt x="6577" y="14056"/>
                    <a:pt x="6854" y="14386"/>
                    <a:pt x="7194" y="14386"/>
                  </a:cubicBezTo>
                  <a:lnTo>
                    <a:pt x="12818" y="14386"/>
                  </a:lnTo>
                  <a:cubicBezTo>
                    <a:pt x="13158" y="14386"/>
                    <a:pt x="13425" y="14056"/>
                    <a:pt x="13425" y="13639"/>
                  </a:cubicBezTo>
                  <a:cubicBezTo>
                    <a:pt x="13425" y="13221"/>
                    <a:pt x="13158" y="12880"/>
                    <a:pt x="12818" y="12880"/>
                  </a:cubicBezTo>
                  <a:lnTo>
                    <a:pt x="7194" y="12880"/>
                  </a:lnTo>
                  <a:close/>
                  <a:moveTo>
                    <a:pt x="7194" y="15087"/>
                  </a:moveTo>
                  <a:cubicBezTo>
                    <a:pt x="6854" y="15087"/>
                    <a:pt x="6577" y="15427"/>
                    <a:pt x="6577" y="15846"/>
                  </a:cubicBezTo>
                  <a:cubicBezTo>
                    <a:pt x="6577" y="16264"/>
                    <a:pt x="6854" y="16605"/>
                    <a:pt x="7194" y="16605"/>
                  </a:cubicBezTo>
                  <a:lnTo>
                    <a:pt x="12818" y="16605"/>
                  </a:lnTo>
                  <a:cubicBezTo>
                    <a:pt x="13158" y="16605"/>
                    <a:pt x="13425" y="16264"/>
                    <a:pt x="13425" y="15846"/>
                  </a:cubicBezTo>
                  <a:cubicBezTo>
                    <a:pt x="13425" y="15427"/>
                    <a:pt x="13158" y="15087"/>
                    <a:pt x="12818" y="15087"/>
                  </a:cubicBezTo>
                  <a:lnTo>
                    <a:pt x="7194" y="15087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0716" tIns="10716" rIns="10716" bIns="10716" numCol="1" anchor="ctr">
              <a:noAutofit/>
            </a:bodyPr>
            <a:lstStyle/>
            <a:p>
              <a:pPr defTabSz="128588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844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69548" y="270447"/>
            <a:ext cx="7273466" cy="1983664"/>
            <a:chOff x="-57123" y="270446"/>
            <a:chExt cx="7273466" cy="1983664"/>
          </a:xfrm>
        </p:grpSpPr>
        <p:sp>
          <p:nvSpPr>
            <p:cNvPr id="1137" name="Shape 1137"/>
            <p:cNvSpPr/>
            <p:nvPr/>
          </p:nvSpPr>
          <p:spPr>
            <a:xfrm>
              <a:off x="4013117" y="1941169"/>
              <a:ext cx="3203226" cy="2301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14288" tIns="14288" rIns="14288" bIns="14288">
              <a:spAutoFit/>
            </a:bodyPr>
            <a:lstStyle/>
            <a:p>
              <a:pPr lvl="0" algn="l">
                <a:lnSpc>
                  <a:spcPct val="120000"/>
                </a:lnSpc>
                <a:defRPr sz="3000">
                  <a:solidFill>
                    <a:srgbClr val="0082C3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r>
                <a:rPr lang="en-US" sz="1200" dirty="0">
                  <a:solidFill>
                    <a:schemeClr val="bg1"/>
                  </a:solidFill>
                  <a:latin typeface="Roboto Black"/>
                  <a:sym typeface="Roboto Black"/>
                </a:rPr>
                <a:t>Databases, Data Extraction &amp; Data Assembly</a:t>
              </a:r>
              <a:endParaRPr sz="1200" dirty="0">
                <a:solidFill>
                  <a:schemeClr val="bg1"/>
                </a:solidFill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-57123" y="270446"/>
              <a:ext cx="3957793" cy="1983664"/>
              <a:chOff x="-57123" y="270446"/>
              <a:chExt cx="3957793" cy="1983664"/>
            </a:xfrm>
          </p:grpSpPr>
          <p:sp>
            <p:nvSpPr>
              <p:cNvPr id="1150" name="Shape 1150"/>
              <p:cNvSpPr/>
              <p:nvPr/>
            </p:nvSpPr>
            <p:spPr>
              <a:xfrm>
                <a:off x="3563459" y="1916899"/>
                <a:ext cx="337211" cy="337211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>
                <a:outerShdw blurRad="88900" sx="75000" sy="75000" rotWithShape="0">
                  <a:srgbClr val="000000"/>
                </a:outerShdw>
              </a:effectLst>
            </p:spPr>
            <p:txBody>
              <a:bodyPr wrap="square" lIns="14288" tIns="14288" rIns="14288" bIns="14288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r>
                  <a:rPr lang="en-US" sz="900" dirty="0"/>
                  <a:t>2</a:t>
                </a:r>
                <a:endParaRPr sz="900" dirty="0"/>
              </a:p>
            </p:txBody>
          </p:sp>
          <p:sp>
            <p:nvSpPr>
              <p:cNvPr id="31" name="Freeform 16"/>
              <p:cNvSpPr>
                <a:spLocks noChangeAspect="1" noEditPoints="1"/>
              </p:cNvSpPr>
              <p:nvPr/>
            </p:nvSpPr>
            <p:spPr bwMode="auto">
              <a:xfrm>
                <a:off x="-57123" y="270446"/>
                <a:ext cx="149382" cy="182880"/>
              </a:xfrm>
              <a:custGeom>
                <a:avLst/>
                <a:gdLst>
                  <a:gd name="T0" fmla="*/ 72 w 144"/>
                  <a:gd name="T1" fmla="*/ 72 h 176"/>
                  <a:gd name="T2" fmla="*/ 72 w 144"/>
                  <a:gd name="T3" fmla="*/ 64 h 176"/>
                  <a:gd name="T4" fmla="*/ 20 w 144"/>
                  <a:gd name="T5" fmla="*/ 68 h 176"/>
                  <a:gd name="T6" fmla="*/ 136 w 144"/>
                  <a:gd name="T7" fmla="*/ 16 h 176"/>
                  <a:gd name="T8" fmla="*/ 116 w 144"/>
                  <a:gd name="T9" fmla="*/ 4 h 176"/>
                  <a:gd name="T10" fmla="*/ 108 w 144"/>
                  <a:gd name="T11" fmla="*/ 4 h 176"/>
                  <a:gd name="T12" fmla="*/ 100 w 144"/>
                  <a:gd name="T13" fmla="*/ 16 h 176"/>
                  <a:gd name="T14" fmla="*/ 96 w 144"/>
                  <a:gd name="T15" fmla="*/ 0 h 176"/>
                  <a:gd name="T16" fmla="*/ 92 w 144"/>
                  <a:gd name="T17" fmla="*/ 16 h 176"/>
                  <a:gd name="T18" fmla="*/ 84 w 144"/>
                  <a:gd name="T19" fmla="*/ 4 h 176"/>
                  <a:gd name="T20" fmla="*/ 76 w 144"/>
                  <a:gd name="T21" fmla="*/ 4 h 176"/>
                  <a:gd name="T22" fmla="*/ 68 w 144"/>
                  <a:gd name="T23" fmla="*/ 16 h 176"/>
                  <a:gd name="T24" fmla="*/ 64 w 144"/>
                  <a:gd name="T25" fmla="*/ 0 h 176"/>
                  <a:gd name="T26" fmla="*/ 60 w 144"/>
                  <a:gd name="T27" fmla="*/ 16 h 176"/>
                  <a:gd name="T28" fmla="*/ 52 w 144"/>
                  <a:gd name="T29" fmla="*/ 4 h 176"/>
                  <a:gd name="T30" fmla="*/ 44 w 144"/>
                  <a:gd name="T31" fmla="*/ 4 h 176"/>
                  <a:gd name="T32" fmla="*/ 36 w 144"/>
                  <a:gd name="T33" fmla="*/ 16 h 176"/>
                  <a:gd name="T34" fmla="*/ 32 w 144"/>
                  <a:gd name="T35" fmla="*/ 0 h 176"/>
                  <a:gd name="T36" fmla="*/ 28 w 144"/>
                  <a:gd name="T37" fmla="*/ 16 h 176"/>
                  <a:gd name="T38" fmla="*/ 0 w 144"/>
                  <a:gd name="T39" fmla="*/ 24 h 176"/>
                  <a:gd name="T40" fmla="*/ 8 w 144"/>
                  <a:gd name="T41" fmla="*/ 176 h 176"/>
                  <a:gd name="T42" fmla="*/ 144 w 144"/>
                  <a:gd name="T43" fmla="*/ 168 h 176"/>
                  <a:gd name="T44" fmla="*/ 136 w 144"/>
                  <a:gd name="T45" fmla="*/ 16 h 176"/>
                  <a:gd name="T46" fmla="*/ 8 w 144"/>
                  <a:gd name="T47" fmla="*/ 144 h 176"/>
                  <a:gd name="T48" fmla="*/ 8 w 144"/>
                  <a:gd name="T49" fmla="*/ 168 h 176"/>
                  <a:gd name="T50" fmla="*/ 44 w 144"/>
                  <a:gd name="T51" fmla="*/ 168 h 176"/>
                  <a:gd name="T52" fmla="*/ 8 w 144"/>
                  <a:gd name="T53" fmla="*/ 24 h 176"/>
                  <a:gd name="T54" fmla="*/ 28 w 144"/>
                  <a:gd name="T55" fmla="*/ 36 h 176"/>
                  <a:gd name="T56" fmla="*/ 36 w 144"/>
                  <a:gd name="T57" fmla="*/ 36 h 176"/>
                  <a:gd name="T58" fmla="*/ 44 w 144"/>
                  <a:gd name="T59" fmla="*/ 24 h 176"/>
                  <a:gd name="T60" fmla="*/ 48 w 144"/>
                  <a:gd name="T61" fmla="*/ 40 h 176"/>
                  <a:gd name="T62" fmla="*/ 52 w 144"/>
                  <a:gd name="T63" fmla="*/ 24 h 176"/>
                  <a:gd name="T64" fmla="*/ 60 w 144"/>
                  <a:gd name="T65" fmla="*/ 36 h 176"/>
                  <a:gd name="T66" fmla="*/ 68 w 144"/>
                  <a:gd name="T67" fmla="*/ 36 h 176"/>
                  <a:gd name="T68" fmla="*/ 76 w 144"/>
                  <a:gd name="T69" fmla="*/ 24 h 176"/>
                  <a:gd name="T70" fmla="*/ 80 w 144"/>
                  <a:gd name="T71" fmla="*/ 40 h 176"/>
                  <a:gd name="T72" fmla="*/ 84 w 144"/>
                  <a:gd name="T73" fmla="*/ 24 h 176"/>
                  <a:gd name="T74" fmla="*/ 92 w 144"/>
                  <a:gd name="T75" fmla="*/ 36 h 176"/>
                  <a:gd name="T76" fmla="*/ 100 w 144"/>
                  <a:gd name="T77" fmla="*/ 36 h 176"/>
                  <a:gd name="T78" fmla="*/ 108 w 144"/>
                  <a:gd name="T79" fmla="*/ 24 h 176"/>
                  <a:gd name="T80" fmla="*/ 112 w 144"/>
                  <a:gd name="T81" fmla="*/ 40 h 176"/>
                  <a:gd name="T82" fmla="*/ 116 w 144"/>
                  <a:gd name="T83" fmla="*/ 24 h 176"/>
                  <a:gd name="T84" fmla="*/ 136 w 144"/>
                  <a:gd name="T85" fmla="*/ 168 h 176"/>
                  <a:gd name="T86" fmla="*/ 24 w 144"/>
                  <a:gd name="T87" fmla="*/ 96 h 176"/>
                  <a:gd name="T88" fmla="*/ 124 w 144"/>
                  <a:gd name="T89" fmla="*/ 92 h 176"/>
                  <a:gd name="T90" fmla="*/ 24 w 144"/>
                  <a:gd name="T91" fmla="*/ 88 h 176"/>
                  <a:gd name="T92" fmla="*/ 96 w 144"/>
                  <a:gd name="T93" fmla="*/ 112 h 176"/>
                  <a:gd name="T94" fmla="*/ 20 w 144"/>
                  <a:gd name="T95" fmla="*/ 116 h 176"/>
                  <a:gd name="T96" fmla="*/ 96 w 144"/>
                  <a:gd name="T97" fmla="*/ 120 h 176"/>
                  <a:gd name="T98" fmla="*/ 96 w 144"/>
                  <a:gd name="T99" fmla="*/ 112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4" h="176">
                    <a:moveTo>
                      <a:pt x="24" y="72"/>
                    </a:moveTo>
                    <a:cubicBezTo>
                      <a:pt x="72" y="72"/>
                      <a:pt x="72" y="72"/>
                      <a:pt x="72" y="72"/>
                    </a:cubicBezTo>
                    <a:cubicBezTo>
                      <a:pt x="74" y="72"/>
                      <a:pt x="76" y="70"/>
                      <a:pt x="76" y="68"/>
                    </a:cubicBezTo>
                    <a:cubicBezTo>
                      <a:pt x="76" y="66"/>
                      <a:pt x="74" y="64"/>
                      <a:pt x="72" y="64"/>
                    </a:cubicBezTo>
                    <a:cubicBezTo>
                      <a:pt x="24" y="64"/>
                      <a:pt x="24" y="64"/>
                      <a:pt x="24" y="64"/>
                    </a:cubicBezTo>
                    <a:cubicBezTo>
                      <a:pt x="22" y="64"/>
                      <a:pt x="20" y="66"/>
                      <a:pt x="20" y="68"/>
                    </a:cubicBezTo>
                    <a:cubicBezTo>
                      <a:pt x="20" y="70"/>
                      <a:pt x="22" y="72"/>
                      <a:pt x="24" y="72"/>
                    </a:cubicBezTo>
                    <a:moveTo>
                      <a:pt x="136" y="16"/>
                    </a:moveTo>
                    <a:cubicBezTo>
                      <a:pt x="116" y="16"/>
                      <a:pt x="116" y="16"/>
                      <a:pt x="116" y="16"/>
                    </a:cubicBezTo>
                    <a:cubicBezTo>
                      <a:pt x="116" y="4"/>
                      <a:pt x="116" y="4"/>
                      <a:pt x="116" y="4"/>
                    </a:cubicBezTo>
                    <a:cubicBezTo>
                      <a:pt x="116" y="2"/>
                      <a:pt x="114" y="0"/>
                      <a:pt x="112" y="0"/>
                    </a:cubicBezTo>
                    <a:cubicBezTo>
                      <a:pt x="110" y="0"/>
                      <a:pt x="108" y="2"/>
                      <a:pt x="108" y="4"/>
                    </a:cubicBezTo>
                    <a:cubicBezTo>
                      <a:pt x="108" y="16"/>
                      <a:pt x="108" y="16"/>
                      <a:pt x="108" y="16"/>
                    </a:cubicBezTo>
                    <a:cubicBezTo>
                      <a:pt x="100" y="16"/>
                      <a:pt x="100" y="16"/>
                      <a:pt x="100" y="16"/>
                    </a:cubicBezTo>
                    <a:cubicBezTo>
                      <a:pt x="100" y="4"/>
                      <a:pt x="100" y="4"/>
                      <a:pt x="100" y="4"/>
                    </a:cubicBezTo>
                    <a:cubicBezTo>
                      <a:pt x="100" y="2"/>
                      <a:pt x="98" y="0"/>
                      <a:pt x="96" y="0"/>
                    </a:cubicBezTo>
                    <a:cubicBezTo>
                      <a:pt x="94" y="0"/>
                      <a:pt x="92" y="2"/>
                      <a:pt x="92" y="4"/>
                    </a:cubicBezTo>
                    <a:cubicBezTo>
                      <a:pt x="92" y="16"/>
                      <a:pt x="92" y="16"/>
                      <a:pt x="92" y="16"/>
                    </a:cubicBezTo>
                    <a:cubicBezTo>
                      <a:pt x="84" y="16"/>
                      <a:pt x="84" y="16"/>
                      <a:pt x="84" y="16"/>
                    </a:cubicBezTo>
                    <a:cubicBezTo>
                      <a:pt x="84" y="4"/>
                      <a:pt x="84" y="4"/>
                      <a:pt x="84" y="4"/>
                    </a:cubicBezTo>
                    <a:cubicBezTo>
                      <a:pt x="84" y="2"/>
                      <a:pt x="82" y="0"/>
                      <a:pt x="80" y="0"/>
                    </a:cubicBezTo>
                    <a:cubicBezTo>
                      <a:pt x="78" y="0"/>
                      <a:pt x="76" y="2"/>
                      <a:pt x="76" y="4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68" y="16"/>
                      <a:pt x="68" y="16"/>
                      <a:pt x="68" y="16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68" y="2"/>
                      <a:pt x="66" y="0"/>
                      <a:pt x="64" y="0"/>
                    </a:cubicBezTo>
                    <a:cubicBezTo>
                      <a:pt x="62" y="0"/>
                      <a:pt x="60" y="2"/>
                      <a:pt x="60" y="4"/>
                    </a:cubicBezTo>
                    <a:cubicBezTo>
                      <a:pt x="60" y="16"/>
                      <a:pt x="60" y="16"/>
                      <a:pt x="60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4"/>
                      <a:pt x="52" y="4"/>
                      <a:pt x="52" y="4"/>
                    </a:cubicBezTo>
                    <a:cubicBezTo>
                      <a:pt x="52" y="2"/>
                      <a:pt x="50" y="0"/>
                      <a:pt x="48" y="0"/>
                    </a:cubicBezTo>
                    <a:cubicBezTo>
                      <a:pt x="46" y="0"/>
                      <a:pt x="44" y="2"/>
                      <a:pt x="44" y="4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2"/>
                      <a:pt x="34" y="0"/>
                      <a:pt x="32" y="0"/>
                    </a:cubicBezTo>
                    <a:cubicBezTo>
                      <a:pt x="30" y="0"/>
                      <a:pt x="28" y="2"/>
                      <a:pt x="28" y="4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4" y="16"/>
                      <a:pt x="0" y="20"/>
                      <a:pt x="0" y="24"/>
                    </a:cubicBezTo>
                    <a:cubicBezTo>
                      <a:pt x="0" y="168"/>
                      <a:pt x="0" y="168"/>
                      <a:pt x="0" y="168"/>
                    </a:cubicBezTo>
                    <a:cubicBezTo>
                      <a:pt x="0" y="172"/>
                      <a:pt x="4" y="176"/>
                      <a:pt x="8" y="176"/>
                    </a:cubicBezTo>
                    <a:cubicBezTo>
                      <a:pt x="136" y="176"/>
                      <a:pt x="136" y="176"/>
                      <a:pt x="136" y="176"/>
                    </a:cubicBezTo>
                    <a:cubicBezTo>
                      <a:pt x="140" y="176"/>
                      <a:pt x="144" y="172"/>
                      <a:pt x="144" y="168"/>
                    </a:cubicBezTo>
                    <a:cubicBezTo>
                      <a:pt x="144" y="24"/>
                      <a:pt x="144" y="24"/>
                      <a:pt x="144" y="24"/>
                    </a:cubicBezTo>
                    <a:cubicBezTo>
                      <a:pt x="144" y="20"/>
                      <a:pt x="140" y="16"/>
                      <a:pt x="136" y="16"/>
                    </a:cubicBezTo>
                    <a:moveTo>
                      <a:pt x="8" y="168"/>
                    </a:moveTo>
                    <a:cubicBezTo>
                      <a:pt x="8" y="144"/>
                      <a:pt x="8" y="144"/>
                      <a:pt x="8" y="144"/>
                    </a:cubicBezTo>
                    <a:cubicBezTo>
                      <a:pt x="32" y="168"/>
                      <a:pt x="32" y="168"/>
                      <a:pt x="32" y="168"/>
                    </a:cubicBezTo>
                    <a:lnTo>
                      <a:pt x="8" y="168"/>
                    </a:lnTo>
                    <a:close/>
                    <a:moveTo>
                      <a:pt x="136" y="168"/>
                    </a:moveTo>
                    <a:cubicBezTo>
                      <a:pt x="44" y="168"/>
                      <a:pt x="44" y="168"/>
                      <a:pt x="44" y="168"/>
                    </a:cubicBezTo>
                    <a:cubicBezTo>
                      <a:pt x="8" y="132"/>
                      <a:pt x="8" y="132"/>
                      <a:pt x="8" y="132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8" y="36"/>
                      <a:pt x="28" y="36"/>
                      <a:pt x="28" y="36"/>
                    </a:cubicBezTo>
                    <a:cubicBezTo>
                      <a:pt x="28" y="38"/>
                      <a:pt x="30" y="40"/>
                      <a:pt x="32" y="40"/>
                    </a:cubicBezTo>
                    <a:cubicBezTo>
                      <a:pt x="34" y="40"/>
                      <a:pt x="36" y="38"/>
                      <a:pt x="36" y="36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44" y="38"/>
                      <a:pt x="46" y="40"/>
                      <a:pt x="48" y="40"/>
                    </a:cubicBezTo>
                    <a:cubicBezTo>
                      <a:pt x="50" y="40"/>
                      <a:pt x="52" y="38"/>
                      <a:pt x="52" y="36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60" y="24"/>
                      <a:pt x="60" y="24"/>
                      <a:pt x="60" y="24"/>
                    </a:cubicBezTo>
                    <a:cubicBezTo>
                      <a:pt x="60" y="36"/>
                      <a:pt x="60" y="36"/>
                      <a:pt x="60" y="36"/>
                    </a:cubicBezTo>
                    <a:cubicBezTo>
                      <a:pt x="60" y="38"/>
                      <a:pt x="62" y="40"/>
                      <a:pt x="64" y="40"/>
                    </a:cubicBezTo>
                    <a:cubicBezTo>
                      <a:pt x="66" y="40"/>
                      <a:pt x="68" y="38"/>
                      <a:pt x="68" y="36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76" y="24"/>
                      <a:pt x="76" y="24"/>
                      <a:pt x="76" y="24"/>
                    </a:cubicBezTo>
                    <a:cubicBezTo>
                      <a:pt x="76" y="36"/>
                      <a:pt x="76" y="36"/>
                      <a:pt x="76" y="36"/>
                    </a:cubicBezTo>
                    <a:cubicBezTo>
                      <a:pt x="76" y="38"/>
                      <a:pt x="78" y="40"/>
                      <a:pt x="80" y="40"/>
                    </a:cubicBezTo>
                    <a:cubicBezTo>
                      <a:pt x="82" y="40"/>
                      <a:pt x="84" y="38"/>
                      <a:pt x="84" y="36"/>
                    </a:cubicBezTo>
                    <a:cubicBezTo>
                      <a:pt x="84" y="24"/>
                      <a:pt x="84" y="24"/>
                      <a:pt x="84" y="24"/>
                    </a:cubicBezTo>
                    <a:cubicBezTo>
                      <a:pt x="92" y="24"/>
                      <a:pt x="92" y="24"/>
                      <a:pt x="92" y="24"/>
                    </a:cubicBezTo>
                    <a:cubicBezTo>
                      <a:pt x="92" y="36"/>
                      <a:pt x="92" y="36"/>
                      <a:pt x="92" y="36"/>
                    </a:cubicBezTo>
                    <a:cubicBezTo>
                      <a:pt x="92" y="38"/>
                      <a:pt x="94" y="40"/>
                      <a:pt x="96" y="40"/>
                    </a:cubicBezTo>
                    <a:cubicBezTo>
                      <a:pt x="98" y="40"/>
                      <a:pt x="100" y="38"/>
                      <a:pt x="100" y="36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8" y="24"/>
                      <a:pt x="108" y="24"/>
                      <a:pt x="108" y="24"/>
                    </a:cubicBezTo>
                    <a:cubicBezTo>
                      <a:pt x="108" y="36"/>
                      <a:pt x="108" y="36"/>
                      <a:pt x="108" y="36"/>
                    </a:cubicBezTo>
                    <a:cubicBezTo>
                      <a:pt x="108" y="38"/>
                      <a:pt x="110" y="40"/>
                      <a:pt x="112" y="40"/>
                    </a:cubicBezTo>
                    <a:cubicBezTo>
                      <a:pt x="114" y="40"/>
                      <a:pt x="116" y="38"/>
                      <a:pt x="116" y="36"/>
                    </a:cubicBezTo>
                    <a:cubicBezTo>
                      <a:pt x="116" y="24"/>
                      <a:pt x="116" y="24"/>
                      <a:pt x="116" y="24"/>
                    </a:cubicBezTo>
                    <a:cubicBezTo>
                      <a:pt x="136" y="24"/>
                      <a:pt x="136" y="24"/>
                      <a:pt x="136" y="24"/>
                    </a:cubicBezTo>
                    <a:lnTo>
                      <a:pt x="136" y="168"/>
                    </a:lnTo>
                    <a:close/>
                    <a:moveTo>
                      <a:pt x="20" y="92"/>
                    </a:moveTo>
                    <a:cubicBezTo>
                      <a:pt x="20" y="94"/>
                      <a:pt x="22" y="96"/>
                      <a:pt x="24" y="96"/>
                    </a:cubicBezTo>
                    <a:cubicBezTo>
                      <a:pt x="120" y="96"/>
                      <a:pt x="120" y="96"/>
                      <a:pt x="120" y="96"/>
                    </a:cubicBezTo>
                    <a:cubicBezTo>
                      <a:pt x="122" y="96"/>
                      <a:pt x="124" y="94"/>
                      <a:pt x="124" y="92"/>
                    </a:cubicBezTo>
                    <a:cubicBezTo>
                      <a:pt x="124" y="90"/>
                      <a:pt x="122" y="88"/>
                      <a:pt x="120" y="88"/>
                    </a:cubicBezTo>
                    <a:cubicBezTo>
                      <a:pt x="24" y="88"/>
                      <a:pt x="24" y="88"/>
                      <a:pt x="24" y="88"/>
                    </a:cubicBezTo>
                    <a:cubicBezTo>
                      <a:pt x="22" y="88"/>
                      <a:pt x="20" y="90"/>
                      <a:pt x="20" y="92"/>
                    </a:cubicBezTo>
                    <a:moveTo>
                      <a:pt x="96" y="112"/>
                    </a:moveTo>
                    <a:cubicBezTo>
                      <a:pt x="24" y="112"/>
                      <a:pt x="24" y="112"/>
                      <a:pt x="24" y="112"/>
                    </a:cubicBezTo>
                    <a:cubicBezTo>
                      <a:pt x="22" y="112"/>
                      <a:pt x="20" y="114"/>
                      <a:pt x="20" y="116"/>
                    </a:cubicBezTo>
                    <a:cubicBezTo>
                      <a:pt x="20" y="118"/>
                      <a:pt x="22" y="120"/>
                      <a:pt x="24" y="120"/>
                    </a:cubicBezTo>
                    <a:cubicBezTo>
                      <a:pt x="96" y="120"/>
                      <a:pt x="96" y="120"/>
                      <a:pt x="96" y="120"/>
                    </a:cubicBezTo>
                    <a:cubicBezTo>
                      <a:pt x="98" y="120"/>
                      <a:pt x="100" y="118"/>
                      <a:pt x="100" y="116"/>
                    </a:cubicBezTo>
                    <a:cubicBezTo>
                      <a:pt x="100" y="114"/>
                      <a:pt x="98" y="112"/>
                      <a:pt x="96" y="1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noFill/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1526018" y="178109"/>
            <a:ext cx="6360682" cy="3795922"/>
            <a:chOff x="383019" y="156645"/>
            <a:chExt cx="6360682" cy="3795922"/>
          </a:xfrm>
        </p:grpSpPr>
        <p:sp>
          <p:nvSpPr>
            <p:cNvPr id="1138" name="Shape 1138"/>
            <p:cNvSpPr/>
            <p:nvPr/>
          </p:nvSpPr>
          <p:spPr>
            <a:xfrm>
              <a:off x="4013117" y="3719041"/>
              <a:ext cx="2730584" cy="2335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14288" tIns="14288" rIns="14288" bIns="14288">
              <a:spAutoFit/>
            </a:bodyPr>
            <a:lstStyle/>
            <a:p>
              <a:pPr algn="l">
                <a:lnSpc>
                  <a:spcPct val="120000"/>
                </a:lnSpc>
                <a:defRPr sz="3000">
                  <a:solidFill>
                    <a:srgbClr val="8FC321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r>
                <a:rPr lang="en-US" sz="1200" dirty="0">
                  <a:solidFill>
                    <a:schemeClr val="bg1"/>
                  </a:solidFill>
                </a:rPr>
                <a:t>Bonus: Scripting (time permitting)</a:t>
              </a:r>
              <a:endParaRPr sz="1200" dirty="0">
                <a:solidFill>
                  <a:schemeClr val="bg1"/>
                </a:solidFill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383019" y="156645"/>
              <a:ext cx="3501323" cy="2664590"/>
              <a:chOff x="383019" y="156645"/>
              <a:chExt cx="3501323" cy="2664590"/>
            </a:xfrm>
          </p:grpSpPr>
          <p:sp>
            <p:nvSpPr>
              <p:cNvPr id="1141" name="Shape 1141"/>
              <p:cNvSpPr/>
              <p:nvPr/>
            </p:nvSpPr>
            <p:spPr>
              <a:xfrm>
                <a:off x="3547131" y="2484024"/>
                <a:ext cx="337211" cy="337211"/>
              </a:xfrm>
              <a:prstGeom prst="ellipse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>
                <a:outerShdw blurRad="88900" sx="75000" sy="75000" rotWithShape="0">
                  <a:srgbClr val="000000"/>
                </a:outerShdw>
              </a:effectLst>
            </p:spPr>
            <p:txBody>
              <a:bodyPr wrap="square" lIns="14288" tIns="14288" rIns="14288" bIns="14288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r>
                  <a:rPr lang="en-US" sz="900" dirty="0"/>
                  <a:t>3</a:t>
                </a:r>
                <a:endParaRPr sz="900" dirty="0"/>
              </a:p>
            </p:txBody>
          </p:sp>
          <p:sp>
            <p:nvSpPr>
              <p:cNvPr id="37" name="Freeform 49"/>
              <p:cNvSpPr>
                <a:spLocks noChangeAspect="1" noEditPoints="1"/>
              </p:cNvSpPr>
              <p:nvPr/>
            </p:nvSpPr>
            <p:spPr bwMode="auto">
              <a:xfrm>
                <a:off x="383019" y="156645"/>
                <a:ext cx="184708" cy="182880"/>
              </a:xfrm>
              <a:custGeom>
                <a:avLst/>
                <a:gdLst>
                  <a:gd name="T0" fmla="*/ 112 w 176"/>
                  <a:gd name="T1" fmla="*/ 118 h 174"/>
                  <a:gd name="T2" fmla="*/ 120 w 176"/>
                  <a:gd name="T3" fmla="*/ 102 h 174"/>
                  <a:gd name="T4" fmla="*/ 64 w 176"/>
                  <a:gd name="T5" fmla="*/ 94 h 174"/>
                  <a:gd name="T6" fmla="*/ 56 w 176"/>
                  <a:gd name="T7" fmla="*/ 110 h 174"/>
                  <a:gd name="T8" fmla="*/ 64 w 176"/>
                  <a:gd name="T9" fmla="*/ 102 h 174"/>
                  <a:gd name="T10" fmla="*/ 112 w 176"/>
                  <a:gd name="T11" fmla="*/ 110 h 174"/>
                  <a:gd name="T12" fmla="*/ 64 w 176"/>
                  <a:gd name="T13" fmla="*/ 102 h 174"/>
                  <a:gd name="T14" fmla="*/ 152 w 176"/>
                  <a:gd name="T15" fmla="*/ 46 h 174"/>
                  <a:gd name="T16" fmla="*/ 128 w 176"/>
                  <a:gd name="T17" fmla="*/ 17 h 174"/>
                  <a:gd name="T18" fmla="*/ 70 w 176"/>
                  <a:gd name="T19" fmla="*/ 4 h 174"/>
                  <a:gd name="T20" fmla="*/ 28 w 176"/>
                  <a:gd name="T21" fmla="*/ 46 h 174"/>
                  <a:gd name="T22" fmla="*/ 0 w 176"/>
                  <a:gd name="T23" fmla="*/ 54 h 174"/>
                  <a:gd name="T24" fmla="*/ 8 w 176"/>
                  <a:gd name="T25" fmla="*/ 78 h 174"/>
                  <a:gd name="T26" fmla="*/ 16 w 176"/>
                  <a:gd name="T27" fmla="*/ 166 h 174"/>
                  <a:gd name="T28" fmla="*/ 152 w 176"/>
                  <a:gd name="T29" fmla="*/ 174 h 174"/>
                  <a:gd name="T30" fmla="*/ 160 w 176"/>
                  <a:gd name="T31" fmla="*/ 78 h 174"/>
                  <a:gd name="T32" fmla="*/ 176 w 176"/>
                  <a:gd name="T33" fmla="*/ 70 h 174"/>
                  <a:gd name="T34" fmla="*/ 168 w 176"/>
                  <a:gd name="T35" fmla="*/ 46 h 174"/>
                  <a:gd name="T36" fmla="*/ 140 w 176"/>
                  <a:gd name="T37" fmla="*/ 30 h 174"/>
                  <a:gd name="T38" fmla="*/ 143 w 176"/>
                  <a:gd name="T39" fmla="*/ 46 h 174"/>
                  <a:gd name="T40" fmla="*/ 134 w 176"/>
                  <a:gd name="T41" fmla="*/ 40 h 174"/>
                  <a:gd name="T42" fmla="*/ 124 w 176"/>
                  <a:gd name="T43" fmla="*/ 34 h 174"/>
                  <a:gd name="T44" fmla="*/ 115 w 176"/>
                  <a:gd name="T45" fmla="*/ 30 h 174"/>
                  <a:gd name="T46" fmla="*/ 130 w 176"/>
                  <a:gd name="T47" fmla="*/ 24 h 174"/>
                  <a:gd name="T48" fmla="*/ 74 w 176"/>
                  <a:gd name="T49" fmla="*/ 46 h 174"/>
                  <a:gd name="T50" fmla="*/ 127 w 176"/>
                  <a:gd name="T51" fmla="*/ 46 h 174"/>
                  <a:gd name="T52" fmla="*/ 66 w 176"/>
                  <a:gd name="T53" fmla="*/ 11 h 174"/>
                  <a:gd name="T54" fmla="*/ 65 w 176"/>
                  <a:gd name="T55" fmla="*/ 46 h 174"/>
                  <a:gd name="T56" fmla="*/ 46 w 176"/>
                  <a:gd name="T57" fmla="*/ 46 h 174"/>
                  <a:gd name="T58" fmla="*/ 37 w 176"/>
                  <a:gd name="T59" fmla="*/ 46 h 174"/>
                  <a:gd name="T60" fmla="*/ 152 w 176"/>
                  <a:gd name="T61" fmla="*/ 166 h 174"/>
                  <a:gd name="T62" fmla="*/ 24 w 176"/>
                  <a:gd name="T63" fmla="*/ 78 h 174"/>
                  <a:gd name="T64" fmla="*/ 152 w 176"/>
                  <a:gd name="T65" fmla="*/ 166 h 174"/>
                  <a:gd name="T66" fmla="*/ 8 w 176"/>
                  <a:gd name="T67" fmla="*/ 70 h 174"/>
                  <a:gd name="T68" fmla="*/ 168 w 176"/>
                  <a:gd name="T69" fmla="*/ 54 h 174"/>
                  <a:gd name="T70" fmla="*/ 69 w 176"/>
                  <a:gd name="T71" fmla="*/ 22 h 174"/>
                  <a:gd name="T72" fmla="*/ 58 w 176"/>
                  <a:gd name="T73" fmla="*/ 25 h 174"/>
                  <a:gd name="T74" fmla="*/ 69 w 176"/>
                  <a:gd name="T75" fmla="*/ 22 h 174"/>
                  <a:gd name="T76" fmla="*/ 54 w 176"/>
                  <a:gd name="T77" fmla="*/ 32 h 174"/>
                  <a:gd name="T78" fmla="*/ 57 w 176"/>
                  <a:gd name="T79" fmla="*/ 43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76" h="174">
                    <a:moveTo>
                      <a:pt x="64" y="118"/>
                    </a:moveTo>
                    <a:cubicBezTo>
                      <a:pt x="112" y="118"/>
                      <a:pt x="112" y="118"/>
                      <a:pt x="112" y="118"/>
                    </a:cubicBezTo>
                    <a:cubicBezTo>
                      <a:pt x="116" y="118"/>
                      <a:pt x="120" y="114"/>
                      <a:pt x="120" y="110"/>
                    </a:cubicBezTo>
                    <a:cubicBezTo>
                      <a:pt x="120" y="102"/>
                      <a:pt x="120" y="102"/>
                      <a:pt x="120" y="102"/>
                    </a:cubicBezTo>
                    <a:cubicBezTo>
                      <a:pt x="120" y="98"/>
                      <a:pt x="116" y="94"/>
                      <a:pt x="112" y="94"/>
                    </a:cubicBezTo>
                    <a:cubicBezTo>
                      <a:pt x="64" y="94"/>
                      <a:pt x="64" y="94"/>
                      <a:pt x="64" y="94"/>
                    </a:cubicBezTo>
                    <a:cubicBezTo>
                      <a:pt x="60" y="94"/>
                      <a:pt x="56" y="98"/>
                      <a:pt x="56" y="102"/>
                    </a:cubicBezTo>
                    <a:cubicBezTo>
                      <a:pt x="56" y="110"/>
                      <a:pt x="56" y="110"/>
                      <a:pt x="56" y="110"/>
                    </a:cubicBezTo>
                    <a:cubicBezTo>
                      <a:pt x="56" y="114"/>
                      <a:pt x="60" y="118"/>
                      <a:pt x="64" y="118"/>
                    </a:cubicBezTo>
                    <a:moveTo>
                      <a:pt x="64" y="102"/>
                    </a:moveTo>
                    <a:cubicBezTo>
                      <a:pt x="112" y="102"/>
                      <a:pt x="112" y="102"/>
                      <a:pt x="112" y="102"/>
                    </a:cubicBezTo>
                    <a:cubicBezTo>
                      <a:pt x="112" y="110"/>
                      <a:pt x="112" y="110"/>
                      <a:pt x="112" y="110"/>
                    </a:cubicBezTo>
                    <a:cubicBezTo>
                      <a:pt x="64" y="110"/>
                      <a:pt x="64" y="110"/>
                      <a:pt x="64" y="110"/>
                    </a:cubicBezTo>
                    <a:lnTo>
                      <a:pt x="64" y="102"/>
                    </a:lnTo>
                    <a:close/>
                    <a:moveTo>
                      <a:pt x="168" y="46"/>
                    </a:moveTo>
                    <a:cubicBezTo>
                      <a:pt x="152" y="46"/>
                      <a:pt x="152" y="46"/>
                      <a:pt x="152" y="46"/>
                    </a:cubicBezTo>
                    <a:cubicBezTo>
                      <a:pt x="147" y="28"/>
                      <a:pt x="147" y="28"/>
                      <a:pt x="147" y="28"/>
                    </a:cubicBezTo>
                    <a:cubicBezTo>
                      <a:pt x="145" y="19"/>
                      <a:pt x="136" y="14"/>
                      <a:pt x="128" y="17"/>
                    </a:cubicBezTo>
                    <a:cubicBezTo>
                      <a:pt x="103" y="23"/>
                      <a:pt x="103" y="23"/>
                      <a:pt x="103" y="23"/>
                    </a:cubicBezTo>
                    <a:cubicBezTo>
                      <a:pt x="70" y="4"/>
                      <a:pt x="70" y="4"/>
                      <a:pt x="70" y="4"/>
                    </a:cubicBezTo>
                    <a:cubicBezTo>
                      <a:pt x="63" y="0"/>
                      <a:pt x="53" y="2"/>
                      <a:pt x="49" y="10"/>
                    </a:cubicBezTo>
                    <a:cubicBezTo>
                      <a:pt x="28" y="46"/>
                      <a:pt x="28" y="46"/>
                      <a:pt x="28" y="46"/>
                    </a:cubicBezTo>
                    <a:cubicBezTo>
                      <a:pt x="8" y="46"/>
                      <a:pt x="8" y="46"/>
                      <a:pt x="8" y="46"/>
                    </a:cubicBezTo>
                    <a:cubicBezTo>
                      <a:pt x="4" y="46"/>
                      <a:pt x="0" y="50"/>
                      <a:pt x="0" y="54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4"/>
                      <a:pt x="4" y="78"/>
                      <a:pt x="8" y="78"/>
                    </a:cubicBezTo>
                    <a:cubicBezTo>
                      <a:pt x="16" y="78"/>
                      <a:pt x="16" y="78"/>
                      <a:pt x="16" y="78"/>
                    </a:cubicBezTo>
                    <a:cubicBezTo>
                      <a:pt x="16" y="166"/>
                      <a:pt x="16" y="166"/>
                      <a:pt x="16" y="166"/>
                    </a:cubicBezTo>
                    <a:cubicBezTo>
                      <a:pt x="16" y="170"/>
                      <a:pt x="20" y="174"/>
                      <a:pt x="24" y="174"/>
                    </a:cubicBezTo>
                    <a:cubicBezTo>
                      <a:pt x="152" y="174"/>
                      <a:pt x="152" y="174"/>
                      <a:pt x="152" y="174"/>
                    </a:cubicBezTo>
                    <a:cubicBezTo>
                      <a:pt x="156" y="174"/>
                      <a:pt x="160" y="170"/>
                      <a:pt x="160" y="166"/>
                    </a:cubicBezTo>
                    <a:cubicBezTo>
                      <a:pt x="160" y="78"/>
                      <a:pt x="160" y="78"/>
                      <a:pt x="160" y="78"/>
                    </a:cubicBezTo>
                    <a:cubicBezTo>
                      <a:pt x="168" y="78"/>
                      <a:pt x="168" y="78"/>
                      <a:pt x="168" y="78"/>
                    </a:cubicBezTo>
                    <a:cubicBezTo>
                      <a:pt x="172" y="78"/>
                      <a:pt x="176" y="74"/>
                      <a:pt x="176" y="70"/>
                    </a:cubicBezTo>
                    <a:cubicBezTo>
                      <a:pt x="176" y="54"/>
                      <a:pt x="176" y="54"/>
                      <a:pt x="176" y="54"/>
                    </a:cubicBezTo>
                    <a:cubicBezTo>
                      <a:pt x="176" y="50"/>
                      <a:pt x="172" y="46"/>
                      <a:pt x="168" y="46"/>
                    </a:cubicBezTo>
                    <a:moveTo>
                      <a:pt x="130" y="24"/>
                    </a:moveTo>
                    <a:cubicBezTo>
                      <a:pt x="134" y="23"/>
                      <a:pt x="138" y="26"/>
                      <a:pt x="140" y="30"/>
                    </a:cubicBezTo>
                    <a:cubicBezTo>
                      <a:pt x="144" y="46"/>
                      <a:pt x="144" y="46"/>
                      <a:pt x="144" y="46"/>
                    </a:cubicBezTo>
                    <a:cubicBezTo>
                      <a:pt x="143" y="46"/>
                      <a:pt x="143" y="46"/>
                      <a:pt x="143" y="46"/>
                    </a:cubicBezTo>
                    <a:cubicBezTo>
                      <a:pt x="133" y="40"/>
                      <a:pt x="133" y="40"/>
                      <a:pt x="133" y="40"/>
                    </a:cubicBezTo>
                    <a:cubicBezTo>
                      <a:pt x="134" y="40"/>
                      <a:pt x="134" y="40"/>
                      <a:pt x="134" y="40"/>
                    </a:cubicBezTo>
                    <a:cubicBezTo>
                      <a:pt x="132" y="32"/>
                      <a:pt x="132" y="32"/>
                      <a:pt x="132" y="32"/>
                    </a:cubicBezTo>
                    <a:cubicBezTo>
                      <a:pt x="124" y="34"/>
                      <a:pt x="124" y="34"/>
                      <a:pt x="124" y="34"/>
                    </a:cubicBezTo>
                    <a:cubicBezTo>
                      <a:pt x="124" y="35"/>
                      <a:pt x="124" y="35"/>
                      <a:pt x="124" y="35"/>
                    </a:cubicBezTo>
                    <a:cubicBezTo>
                      <a:pt x="115" y="30"/>
                      <a:pt x="115" y="30"/>
                      <a:pt x="115" y="30"/>
                    </a:cubicBezTo>
                    <a:cubicBezTo>
                      <a:pt x="114" y="28"/>
                      <a:pt x="114" y="28"/>
                      <a:pt x="114" y="28"/>
                    </a:cubicBezTo>
                    <a:lnTo>
                      <a:pt x="130" y="24"/>
                    </a:lnTo>
                    <a:close/>
                    <a:moveTo>
                      <a:pt x="127" y="46"/>
                    </a:moveTo>
                    <a:cubicBezTo>
                      <a:pt x="74" y="46"/>
                      <a:pt x="74" y="46"/>
                      <a:pt x="74" y="46"/>
                    </a:cubicBezTo>
                    <a:cubicBezTo>
                      <a:pt x="87" y="23"/>
                      <a:pt x="87" y="23"/>
                      <a:pt x="87" y="23"/>
                    </a:cubicBezTo>
                    <a:lnTo>
                      <a:pt x="127" y="46"/>
                    </a:lnTo>
                    <a:close/>
                    <a:moveTo>
                      <a:pt x="56" y="14"/>
                    </a:moveTo>
                    <a:cubicBezTo>
                      <a:pt x="58" y="10"/>
                      <a:pt x="63" y="9"/>
                      <a:pt x="66" y="11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65" y="46"/>
                      <a:pt x="65" y="46"/>
                      <a:pt x="65" y="46"/>
                    </a:cubicBezTo>
                    <a:cubicBezTo>
                      <a:pt x="47" y="46"/>
                      <a:pt x="47" y="46"/>
                      <a:pt x="47" y="46"/>
                    </a:cubicBezTo>
                    <a:cubicBezTo>
                      <a:pt x="46" y="46"/>
                      <a:pt x="46" y="46"/>
                      <a:pt x="46" y="46"/>
                    </a:cubicBezTo>
                    <a:cubicBezTo>
                      <a:pt x="46" y="46"/>
                      <a:pt x="46" y="46"/>
                      <a:pt x="46" y="46"/>
                    </a:cubicBezTo>
                    <a:cubicBezTo>
                      <a:pt x="37" y="46"/>
                      <a:pt x="37" y="46"/>
                      <a:pt x="37" y="46"/>
                    </a:cubicBezTo>
                    <a:lnTo>
                      <a:pt x="56" y="14"/>
                    </a:lnTo>
                    <a:close/>
                    <a:moveTo>
                      <a:pt x="152" y="166"/>
                    </a:moveTo>
                    <a:cubicBezTo>
                      <a:pt x="24" y="166"/>
                      <a:pt x="24" y="166"/>
                      <a:pt x="24" y="166"/>
                    </a:cubicBezTo>
                    <a:cubicBezTo>
                      <a:pt x="24" y="78"/>
                      <a:pt x="24" y="78"/>
                      <a:pt x="24" y="78"/>
                    </a:cubicBezTo>
                    <a:cubicBezTo>
                      <a:pt x="152" y="78"/>
                      <a:pt x="152" y="78"/>
                      <a:pt x="152" y="78"/>
                    </a:cubicBezTo>
                    <a:lnTo>
                      <a:pt x="152" y="166"/>
                    </a:lnTo>
                    <a:close/>
                    <a:moveTo>
                      <a:pt x="168" y="70"/>
                    </a:moveTo>
                    <a:cubicBezTo>
                      <a:pt x="8" y="70"/>
                      <a:pt x="8" y="70"/>
                      <a:pt x="8" y="70"/>
                    </a:cubicBezTo>
                    <a:cubicBezTo>
                      <a:pt x="8" y="54"/>
                      <a:pt x="8" y="54"/>
                      <a:pt x="8" y="54"/>
                    </a:cubicBezTo>
                    <a:cubicBezTo>
                      <a:pt x="168" y="54"/>
                      <a:pt x="168" y="54"/>
                      <a:pt x="168" y="54"/>
                    </a:cubicBezTo>
                    <a:lnTo>
                      <a:pt x="168" y="70"/>
                    </a:lnTo>
                    <a:close/>
                    <a:moveTo>
                      <a:pt x="69" y="22"/>
                    </a:moveTo>
                    <a:cubicBezTo>
                      <a:pt x="62" y="18"/>
                      <a:pt x="62" y="18"/>
                      <a:pt x="62" y="18"/>
                    </a:cubicBezTo>
                    <a:cubicBezTo>
                      <a:pt x="58" y="25"/>
                      <a:pt x="58" y="25"/>
                      <a:pt x="58" y="25"/>
                    </a:cubicBezTo>
                    <a:cubicBezTo>
                      <a:pt x="65" y="29"/>
                      <a:pt x="65" y="29"/>
                      <a:pt x="65" y="29"/>
                    </a:cubicBezTo>
                    <a:lnTo>
                      <a:pt x="69" y="22"/>
                    </a:lnTo>
                    <a:close/>
                    <a:moveTo>
                      <a:pt x="61" y="36"/>
                    </a:moveTo>
                    <a:cubicBezTo>
                      <a:pt x="54" y="32"/>
                      <a:pt x="54" y="32"/>
                      <a:pt x="54" y="32"/>
                    </a:cubicBezTo>
                    <a:cubicBezTo>
                      <a:pt x="50" y="39"/>
                      <a:pt x="50" y="39"/>
                      <a:pt x="50" y="39"/>
                    </a:cubicBezTo>
                    <a:cubicBezTo>
                      <a:pt x="57" y="43"/>
                      <a:pt x="57" y="43"/>
                      <a:pt x="57" y="43"/>
                    </a:cubicBezTo>
                    <a:lnTo>
                      <a:pt x="61" y="3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noFill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1710726" y="496026"/>
            <a:ext cx="5847133" cy="2902593"/>
            <a:chOff x="567725" y="496026"/>
            <a:chExt cx="5847133" cy="2902593"/>
          </a:xfrm>
        </p:grpSpPr>
        <p:sp>
          <p:nvSpPr>
            <p:cNvPr id="1139" name="Shape 1139"/>
            <p:cNvSpPr/>
            <p:nvPr/>
          </p:nvSpPr>
          <p:spPr>
            <a:xfrm>
              <a:off x="3999988" y="2518768"/>
              <a:ext cx="2414870" cy="2301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14288" tIns="14288" rIns="14288" bIns="14288">
              <a:spAutoFit/>
            </a:bodyPr>
            <a:lstStyle/>
            <a:p>
              <a:pPr algn="l">
                <a:lnSpc>
                  <a:spcPct val="120000"/>
                </a:lnSpc>
                <a:defRPr sz="3000">
                  <a:solidFill>
                    <a:srgbClr val="FF9F00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r>
                <a:rPr lang="en-US" sz="1200" dirty="0">
                  <a:solidFill>
                    <a:schemeClr val="bg1"/>
                  </a:solidFill>
                </a:rPr>
                <a:t>Descriptive Techniques 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567725" y="496026"/>
              <a:ext cx="3317733" cy="2902593"/>
              <a:chOff x="567725" y="496026"/>
              <a:chExt cx="3317733" cy="2902593"/>
            </a:xfrm>
          </p:grpSpPr>
          <p:sp>
            <p:nvSpPr>
              <p:cNvPr id="1153" name="Shape 1153"/>
              <p:cNvSpPr>
                <a:spLocks noChangeAspect="1"/>
              </p:cNvSpPr>
              <p:nvPr/>
            </p:nvSpPr>
            <p:spPr>
              <a:xfrm>
                <a:off x="3547130" y="3060291"/>
                <a:ext cx="338328" cy="338328"/>
              </a:xfrm>
              <a:prstGeom prst="ellipse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>
                <a:outerShdw blurRad="88900" sx="75000" sy="75000" rotWithShape="0">
                  <a:srgbClr val="000000"/>
                </a:outerShdw>
              </a:effectLst>
            </p:spPr>
            <p:txBody>
              <a:bodyPr wrap="square" lIns="14288" tIns="14288" rIns="14288" bIns="14288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r>
                  <a:rPr lang="en-US" sz="900" dirty="0"/>
                  <a:t>4</a:t>
                </a:r>
                <a:endParaRPr sz="900" dirty="0"/>
              </a:p>
            </p:txBody>
          </p:sp>
          <p:sp>
            <p:nvSpPr>
              <p:cNvPr id="38" name="Freeform 29"/>
              <p:cNvSpPr>
                <a:spLocks noChangeAspect="1" noEditPoints="1"/>
              </p:cNvSpPr>
              <p:nvPr/>
            </p:nvSpPr>
            <p:spPr bwMode="auto">
              <a:xfrm>
                <a:off x="567725" y="496026"/>
                <a:ext cx="182880" cy="182880"/>
              </a:xfrm>
              <a:custGeom>
                <a:avLst/>
                <a:gdLst>
                  <a:gd name="T0" fmla="*/ 44 w 176"/>
                  <a:gd name="T1" fmla="*/ 132 h 176"/>
                  <a:gd name="T2" fmla="*/ 78 w 176"/>
                  <a:gd name="T3" fmla="*/ 126 h 176"/>
                  <a:gd name="T4" fmla="*/ 170 w 176"/>
                  <a:gd name="T5" fmla="*/ 34 h 176"/>
                  <a:gd name="T6" fmla="*/ 176 w 176"/>
                  <a:gd name="T7" fmla="*/ 20 h 176"/>
                  <a:gd name="T8" fmla="*/ 156 w 176"/>
                  <a:gd name="T9" fmla="*/ 0 h 176"/>
                  <a:gd name="T10" fmla="*/ 142 w 176"/>
                  <a:gd name="T11" fmla="*/ 6 h 176"/>
                  <a:gd name="T12" fmla="*/ 50 w 176"/>
                  <a:gd name="T13" fmla="*/ 98 h 176"/>
                  <a:gd name="T14" fmla="*/ 44 w 176"/>
                  <a:gd name="T15" fmla="*/ 132 h 176"/>
                  <a:gd name="T16" fmla="*/ 148 w 176"/>
                  <a:gd name="T17" fmla="*/ 12 h 176"/>
                  <a:gd name="T18" fmla="*/ 156 w 176"/>
                  <a:gd name="T19" fmla="*/ 8 h 176"/>
                  <a:gd name="T20" fmla="*/ 168 w 176"/>
                  <a:gd name="T21" fmla="*/ 20 h 176"/>
                  <a:gd name="T22" fmla="*/ 164 w 176"/>
                  <a:gd name="T23" fmla="*/ 28 h 176"/>
                  <a:gd name="T24" fmla="*/ 159 w 176"/>
                  <a:gd name="T25" fmla="*/ 34 h 176"/>
                  <a:gd name="T26" fmla="*/ 142 w 176"/>
                  <a:gd name="T27" fmla="*/ 17 h 176"/>
                  <a:gd name="T28" fmla="*/ 148 w 176"/>
                  <a:gd name="T29" fmla="*/ 12 h 176"/>
                  <a:gd name="T30" fmla="*/ 137 w 176"/>
                  <a:gd name="T31" fmla="*/ 22 h 176"/>
                  <a:gd name="T32" fmla="*/ 154 w 176"/>
                  <a:gd name="T33" fmla="*/ 39 h 176"/>
                  <a:gd name="T34" fmla="*/ 80 w 176"/>
                  <a:gd name="T35" fmla="*/ 113 h 176"/>
                  <a:gd name="T36" fmla="*/ 80 w 176"/>
                  <a:gd name="T37" fmla="*/ 96 h 176"/>
                  <a:gd name="T38" fmla="*/ 63 w 176"/>
                  <a:gd name="T39" fmla="*/ 96 h 176"/>
                  <a:gd name="T40" fmla="*/ 137 w 176"/>
                  <a:gd name="T41" fmla="*/ 22 h 176"/>
                  <a:gd name="T42" fmla="*/ 57 w 176"/>
                  <a:gd name="T43" fmla="*/ 104 h 176"/>
                  <a:gd name="T44" fmla="*/ 72 w 176"/>
                  <a:gd name="T45" fmla="*/ 104 h 176"/>
                  <a:gd name="T46" fmla="*/ 72 w 176"/>
                  <a:gd name="T47" fmla="*/ 119 h 176"/>
                  <a:gd name="T48" fmla="*/ 54 w 176"/>
                  <a:gd name="T49" fmla="*/ 122 h 176"/>
                  <a:gd name="T50" fmla="*/ 57 w 176"/>
                  <a:gd name="T51" fmla="*/ 104 h 176"/>
                  <a:gd name="T52" fmla="*/ 172 w 176"/>
                  <a:gd name="T53" fmla="*/ 60 h 176"/>
                  <a:gd name="T54" fmla="*/ 168 w 176"/>
                  <a:gd name="T55" fmla="*/ 64 h 176"/>
                  <a:gd name="T56" fmla="*/ 168 w 176"/>
                  <a:gd name="T57" fmla="*/ 152 h 176"/>
                  <a:gd name="T58" fmla="*/ 152 w 176"/>
                  <a:gd name="T59" fmla="*/ 168 h 176"/>
                  <a:gd name="T60" fmla="*/ 24 w 176"/>
                  <a:gd name="T61" fmla="*/ 168 h 176"/>
                  <a:gd name="T62" fmla="*/ 8 w 176"/>
                  <a:gd name="T63" fmla="*/ 152 h 176"/>
                  <a:gd name="T64" fmla="*/ 8 w 176"/>
                  <a:gd name="T65" fmla="*/ 24 h 176"/>
                  <a:gd name="T66" fmla="*/ 24 w 176"/>
                  <a:gd name="T67" fmla="*/ 8 h 176"/>
                  <a:gd name="T68" fmla="*/ 112 w 176"/>
                  <a:gd name="T69" fmla="*/ 8 h 176"/>
                  <a:gd name="T70" fmla="*/ 116 w 176"/>
                  <a:gd name="T71" fmla="*/ 4 h 176"/>
                  <a:gd name="T72" fmla="*/ 112 w 176"/>
                  <a:gd name="T73" fmla="*/ 0 h 176"/>
                  <a:gd name="T74" fmla="*/ 24 w 176"/>
                  <a:gd name="T75" fmla="*/ 0 h 176"/>
                  <a:gd name="T76" fmla="*/ 0 w 176"/>
                  <a:gd name="T77" fmla="*/ 24 h 176"/>
                  <a:gd name="T78" fmla="*/ 0 w 176"/>
                  <a:gd name="T79" fmla="*/ 152 h 176"/>
                  <a:gd name="T80" fmla="*/ 24 w 176"/>
                  <a:gd name="T81" fmla="*/ 176 h 176"/>
                  <a:gd name="T82" fmla="*/ 152 w 176"/>
                  <a:gd name="T83" fmla="*/ 176 h 176"/>
                  <a:gd name="T84" fmla="*/ 176 w 176"/>
                  <a:gd name="T85" fmla="*/ 152 h 176"/>
                  <a:gd name="T86" fmla="*/ 176 w 176"/>
                  <a:gd name="T87" fmla="*/ 64 h 176"/>
                  <a:gd name="T88" fmla="*/ 172 w 176"/>
                  <a:gd name="T89" fmla="*/ 6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76" h="176">
                    <a:moveTo>
                      <a:pt x="44" y="132"/>
                    </a:moveTo>
                    <a:cubicBezTo>
                      <a:pt x="78" y="126"/>
                      <a:pt x="78" y="126"/>
                      <a:pt x="78" y="126"/>
                    </a:cubicBezTo>
                    <a:cubicBezTo>
                      <a:pt x="170" y="34"/>
                      <a:pt x="170" y="34"/>
                      <a:pt x="170" y="34"/>
                    </a:cubicBezTo>
                    <a:cubicBezTo>
                      <a:pt x="174" y="31"/>
                      <a:pt x="176" y="26"/>
                      <a:pt x="176" y="20"/>
                    </a:cubicBezTo>
                    <a:cubicBezTo>
                      <a:pt x="176" y="9"/>
                      <a:pt x="167" y="0"/>
                      <a:pt x="156" y="0"/>
                    </a:cubicBezTo>
                    <a:cubicBezTo>
                      <a:pt x="150" y="0"/>
                      <a:pt x="145" y="2"/>
                      <a:pt x="142" y="6"/>
                    </a:cubicBezTo>
                    <a:cubicBezTo>
                      <a:pt x="50" y="98"/>
                      <a:pt x="50" y="98"/>
                      <a:pt x="50" y="98"/>
                    </a:cubicBezTo>
                    <a:lnTo>
                      <a:pt x="44" y="132"/>
                    </a:lnTo>
                    <a:close/>
                    <a:moveTo>
                      <a:pt x="148" y="12"/>
                    </a:moveTo>
                    <a:cubicBezTo>
                      <a:pt x="150" y="9"/>
                      <a:pt x="153" y="8"/>
                      <a:pt x="156" y="8"/>
                    </a:cubicBezTo>
                    <a:cubicBezTo>
                      <a:pt x="163" y="8"/>
                      <a:pt x="168" y="13"/>
                      <a:pt x="168" y="20"/>
                    </a:cubicBezTo>
                    <a:cubicBezTo>
                      <a:pt x="168" y="23"/>
                      <a:pt x="167" y="26"/>
                      <a:pt x="164" y="28"/>
                    </a:cubicBezTo>
                    <a:cubicBezTo>
                      <a:pt x="159" y="34"/>
                      <a:pt x="159" y="34"/>
                      <a:pt x="159" y="34"/>
                    </a:cubicBezTo>
                    <a:cubicBezTo>
                      <a:pt x="142" y="17"/>
                      <a:pt x="142" y="17"/>
                      <a:pt x="142" y="17"/>
                    </a:cubicBezTo>
                    <a:lnTo>
                      <a:pt x="148" y="12"/>
                    </a:lnTo>
                    <a:close/>
                    <a:moveTo>
                      <a:pt x="137" y="22"/>
                    </a:moveTo>
                    <a:cubicBezTo>
                      <a:pt x="154" y="39"/>
                      <a:pt x="154" y="39"/>
                      <a:pt x="154" y="39"/>
                    </a:cubicBezTo>
                    <a:cubicBezTo>
                      <a:pt x="80" y="113"/>
                      <a:pt x="80" y="113"/>
                      <a:pt x="80" y="113"/>
                    </a:cubicBezTo>
                    <a:cubicBezTo>
                      <a:pt x="80" y="96"/>
                      <a:pt x="80" y="96"/>
                      <a:pt x="80" y="96"/>
                    </a:cubicBezTo>
                    <a:cubicBezTo>
                      <a:pt x="63" y="96"/>
                      <a:pt x="63" y="96"/>
                      <a:pt x="63" y="96"/>
                    </a:cubicBezTo>
                    <a:lnTo>
                      <a:pt x="137" y="22"/>
                    </a:lnTo>
                    <a:close/>
                    <a:moveTo>
                      <a:pt x="57" y="104"/>
                    </a:moveTo>
                    <a:cubicBezTo>
                      <a:pt x="72" y="104"/>
                      <a:pt x="72" y="104"/>
                      <a:pt x="72" y="104"/>
                    </a:cubicBezTo>
                    <a:cubicBezTo>
                      <a:pt x="72" y="119"/>
                      <a:pt x="72" y="119"/>
                      <a:pt x="72" y="119"/>
                    </a:cubicBezTo>
                    <a:cubicBezTo>
                      <a:pt x="54" y="122"/>
                      <a:pt x="54" y="122"/>
                      <a:pt x="54" y="122"/>
                    </a:cubicBezTo>
                    <a:lnTo>
                      <a:pt x="57" y="104"/>
                    </a:lnTo>
                    <a:close/>
                    <a:moveTo>
                      <a:pt x="172" y="60"/>
                    </a:moveTo>
                    <a:cubicBezTo>
                      <a:pt x="170" y="60"/>
                      <a:pt x="168" y="62"/>
                      <a:pt x="168" y="64"/>
                    </a:cubicBezTo>
                    <a:cubicBezTo>
                      <a:pt x="168" y="152"/>
                      <a:pt x="168" y="152"/>
                      <a:pt x="168" y="152"/>
                    </a:cubicBezTo>
                    <a:cubicBezTo>
                      <a:pt x="168" y="161"/>
                      <a:pt x="161" y="168"/>
                      <a:pt x="152" y="168"/>
                    </a:cubicBezTo>
                    <a:cubicBezTo>
                      <a:pt x="24" y="168"/>
                      <a:pt x="24" y="168"/>
                      <a:pt x="24" y="168"/>
                    </a:cubicBezTo>
                    <a:cubicBezTo>
                      <a:pt x="15" y="168"/>
                      <a:pt x="8" y="161"/>
                      <a:pt x="8" y="152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15"/>
                      <a:pt x="15" y="8"/>
                      <a:pt x="24" y="8"/>
                    </a:cubicBezTo>
                    <a:cubicBezTo>
                      <a:pt x="112" y="8"/>
                      <a:pt x="112" y="8"/>
                      <a:pt x="112" y="8"/>
                    </a:cubicBezTo>
                    <a:cubicBezTo>
                      <a:pt x="114" y="8"/>
                      <a:pt x="116" y="6"/>
                      <a:pt x="116" y="4"/>
                    </a:cubicBezTo>
                    <a:cubicBezTo>
                      <a:pt x="116" y="2"/>
                      <a:pt x="114" y="0"/>
                      <a:pt x="112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0" y="165"/>
                      <a:pt x="11" y="176"/>
                      <a:pt x="24" y="176"/>
                    </a:cubicBezTo>
                    <a:cubicBezTo>
                      <a:pt x="152" y="176"/>
                      <a:pt x="152" y="176"/>
                      <a:pt x="152" y="176"/>
                    </a:cubicBezTo>
                    <a:cubicBezTo>
                      <a:pt x="165" y="176"/>
                      <a:pt x="176" y="165"/>
                      <a:pt x="176" y="152"/>
                    </a:cubicBezTo>
                    <a:cubicBezTo>
                      <a:pt x="176" y="64"/>
                      <a:pt x="176" y="64"/>
                      <a:pt x="176" y="64"/>
                    </a:cubicBezTo>
                    <a:cubicBezTo>
                      <a:pt x="176" y="62"/>
                      <a:pt x="174" y="60"/>
                      <a:pt x="172" y="6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noFill/>
                </a:endParaRP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2850130" y="3059141"/>
            <a:ext cx="912396" cy="595035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endParaRPr lang="en-US" sz="3200">
              <a:solidFill>
                <a:srgbClr val="FFFFF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301765" y="2810281"/>
            <a:ext cx="706100" cy="161922"/>
            <a:chOff x="2640938" y="2829028"/>
            <a:chExt cx="320552" cy="76663"/>
          </a:xfrm>
        </p:grpSpPr>
        <p:sp>
          <p:nvSpPr>
            <p:cNvPr id="27" name="Shape 136"/>
            <p:cNvSpPr/>
            <p:nvPr userDrawn="1"/>
          </p:nvSpPr>
          <p:spPr>
            <a:xfrm>
              <a:off x="2640938" y="2829028"/>
              <a:ext cx="76529" cy="76663"/>
            </a:xfrm>
            <a:prstGeom prst="ellipse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8" name="Shape 137"/>
            <p:cNvSpPr/>
            <p:nvPr userDrawn="1"/>
          </p:nvSpPr>
          <p:spPr>
            <a:xfrm>
              <a:off x="2701945" y="2829028"/>
              <a:ext cx="76529" cy="76663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9" name="Shape 138"/>
            <p:cNvSpPr/>
            <p:nvPr userDrawn="1"/>
          </p:nvSpPr>
          <p:spPr>
            <a:xfrm>
              <a:off x="2762950" y="2829028"/>
              <a:ext cx="76529" cy="76663"/>
            </a:xfrm>
            <a:prstGeom prst="ellipse">
              <a:avLst/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0" name="Shape 139"/>
            <p:cNvSpPr/>
            <p:nvPr userDrawn="1"/>
          </p:nvSpPr>
          <p:spPr>
            <a:xfrm>
              <a:off x="2823955" y="2829028"/>
              <a:ext cx="76529" cy="76663"/>
            </a:xfrm>
            <a:prstGeom prst="ellipse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2" name="Shape 140"/>
            <p:cNvSpPr/>
            <p:nvPr userDrawn="1"/>
          </p:nvSpPr>
          <p:spPr>
            <a:xfrm>
              <a:off x="2884961" y="2829028"/>
              <a:ext cx="76529" cy="76663"/>
            </a:xfrm>
            <a:prstGeom prst="ellipse">
              <a:avLst/>
            </a:prstGeom>
            <a:solidFill>
              <a:schemeClr val="accent5"/>
            </a:solidFill>
            <a:ln w="12700">
              <a:miter lim="400000"/>
            </a:ln>
          </p:spPr>
          <p:txBody>
            <a:bodyPr lIns="14288" tIns="14288" rIns="14288" bIns="14288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4815025-D268-4C2E-894E-4C59405480DE}"/>
              </a:ext>
            </a:extLst>
          </p:cNvPr>
          <p:cNvGrpSpPr/>
          <p:nvPr/>
        </p:nvGrpSpPr>
        <p:grpSpPr>
          <a:xfrm>
            <a:off x="507076" y="198106"/>
            <a:ext cx="7363296" cy="3865149"/>
            <a:chOff x="-642127" y="-1043914"/>
            <a:chExt cx="7363296" cy="3865149"/>
          </a:xfrm>
        </p:grpSpPr>
        <p:sp>
          <p:nvSpPr>
            <p:cNvPr id="41" name="Shape 1138">
              <a:extLst>
                <a:ext uri="{FF2B5EF4-FFF2-40B4-BE49-F238E27FC236}">
                  <a16:creationId xmlns:a16="http://schemas.microsoft.com/office/drawing/2014/main" id="{E5F96BE2-B453-49C0-B456-56BBE2718287}"/>
                </a:ext>
              </a:extLst>
            </p:cNvPr>
            <p:cNvSpPr/>
            <p:nvPr/>
          </p:nvSpPr>
          <p:spPr>
            <a:xfrm>
              <a:off x="3990585" y="1706145"/>
              <a:ext cx="2730584" cy="4517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14288" tIns="14288" rIns="14288" bIns="14288">
              <a:spAutoFit/>
            </a:bodyPr>
            <a:lstStyle/>
            <a:p>
              <a:pPr algn="l">
                <a:lnSpc>
                  <a:spcPct val="120000"/>
                </a:lnSpc>
                <a:defRPr sz="3000">
                  <a:solidFill>
                    <a:srgbClr val="8FC321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r>
                <a:rPr lang="en-US" sz="1200" dirty="0">
                  <a:solidFill>
                    <a:schemeClr val="bg1"/>
                  </a:solidFill>
                </a:rPr>
                <a:t>Predictive Techniques</a:t>
              </a:r>
            </a:p>
            <a:p>
              <a:pPr algn="l">
                <a:lnSpc>
                  <a:spcPct val="120000"/>
                </a:lnSpc>
                <a:defRPr sz="3000">
                  <a:solidFill>
                    <a:srgbClr val="8FC321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r>
                <a:rPr lang="en-US" sz="1200" dirty="0">
                  <a:solidFill>
                    <a:schemeClr val="bg1"/>
                  </a:solidFill>
                </a:rPr>
                <a:t>(including Association Rules)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FB2807F-8B75-4027-B0B6-D1963551D370}"/>
                </a:ext>
              </a:extLst>
            </p:cNvPr>
            <p:cNvGrpSpPr/>
            <p:nvPr/>
          </p:nvGrpSpPr>
          <p:grpSpPr>
            <a:xfrm>
              <a:off x="-642127" y="-1043914"/>
              <a:ext cx="4526469" cy="3865149"/>
              <a:chOff x="-642127" y="-1043914"/>
              <a:chExt cx="4526469" cy="3865149"/>
            </a:xfrm>
          </p:grpSpPr>
          <p:sp>
            <p:nvSpPr>
              <p:cNvPr id="43" name="Shape 1141">
                <a:extLst>
                  <a:ext uri="{FF2B5EF4-FFF2-40B4-BE49-F238E27FC236}">
                    <a16:creationId xmlns:a16="http://schemas.microsoft.com/office/drawing/2014/main" id="{5F8FF432-C5B2-41B9-84D4-6A0102AC8876}"/>
                  </a:ext>
                </a:extLst>
              </p:cNvPr>
              <p:cNvSpPr/>
              <p:nvPr/>
            </p:nvSpPr>
            <p:spPr>
              <a:xfrm>
                <a:off x="3547131" y="2484024"/>
                <a:ext cx="337211" cy="337211"/>
              </a:xfrm>
              <a:prstGeom prst="ellipse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>
                <a:outerShdw blurRad="88900" sx="75000" sy="75000" rotWithShape="0">
                  <a:srgbClr val="000000"/>
                </a:outerShdw>
              </a:effectLst>
            </p:spPr>
            <p:txBody>
              <a:bodyPr wrap="square" lIns="14288" tIns="14288" rIns="14288" bIns="14288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r>
                  <a:rPr lang="en-US" sz="900" dirty="0"/>
                  <a:t>5</a:t>
                </a:r>
                <a:endParaRPr sz="900" dirty="0"/>
              </a:p>
            </p:txBody>
          </p:sp>
          <p:sp>
            <p:nvSpPr>
              <p:cNvPr id="44" name="Freeform 49">
                <a:extLst>
                  <a:ext uri="{FF2B5EF4-FFF2-40B4-BE49-F238E27FC236}">
                    <a16:creationId xmlns:a16="http://schemas.microsoft.com/office/drawing/2014/main" id="{6AD56469-06B5-46B3-99F1-6A92C0FD811B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-642127" y="-1043914"/>
                <a:ext cx="184708" cy="182880"/>
              </a:xfrm>
              <a:custGeom>
                <a:avLst/>
                <a:gdLst>
                  <a:gd name="T0" fmla="*/ 112 w 176"/>
                  <a:gd name="T1" fmla="*/ 118 h 174"/>
                  <a:gd name="T2" fmla="*/ 120 w 176"/>
                  <a:gd name="T3" fmla="*/ 102 h 174"/>
                  <a:gd name="T4" fmla="*/ 64 w 176"/>
                  <a:gd name="T5" fmla="*/ 94 h 174"/>
                  <a:gd name="T6" fmla="*/ 56 w 176"/>
                  <a:gd name="T7" fmla="*/ 110 h 174"/>
                  <a:gd name="T8" fmla="*/ 64 w 176"/>
                  <a:gd name="T9" fmla="*/ 102 h 174"/>
                  <a:gd name="T10" fmla="*/ 112 w 176"/>
                  <a:gd name="T11" fmla="*/ 110 h 174"/>
                  <a:gd name="T12" fmla="*/ 64 w 176"/>
                  <a:gd name="T13" fmla="*/ 102 h 174"/>
                  <a:gd name="T14" fmla="*/ 152 w 176"/>
                  <a:gd name="T15" fmla="*/ 46 h 174"/>
                  <a:gd name="T16" fmla="*/ 128 w 176"/>
                  <a:gd name="T17" fmla="*/ 17 h 174"/>
                  <a:gd name="T18" fmla="*/ 70 w 176"/>
                  <a:gd name="T19" fmla="*/ 4 h 174"/>
                  <a:gd name="T20" fmla="*/ 28 w 176"/>
                  <a:gd name="T21" fmla="*/ 46 h 174"/>
                  <a:gd name="T22" fmla="*/ 0 w 176"/>
                  <a:gd name="T23" fmla="*/ 54 h 174"/>
                  <a:gd name="T24" fmla="*/ 8 w 176"/>
                  <a:gd name="T25" fmla="*/ 78 h 174"/>
                  <a:gd name="T26" fmla="*/ 16 w 176"/>
                  <a:gd name="T27" fmla="*/ 166 h 174"/>
                  <a:gd name="T28" fmla="*/ 152 w 176"/>
                  <a:gd name="T29" fmla="*/ 174 h 174"/>
                  <a:gd name="T30" fmla="*/ 160 w 176"/>
                  <a:gd name="T31" fmla="*/ 78 h 174"/>
                  <a:gd name="T32" fmla="*/ 176 w 176"/>
                  <a:gd name="T33" fmla="*/ 70 h 174"/>
                  <a:gd name="T34" fmla="*/ 168 w 176"/>
                  <a:gd name="T35" fmla="*/ 46 h 174"/>
                  <a:gd name="T36" fmla="*/ 140 w 176"/>
                  <a:gd name="T37" fmla="*/ 30 h 174"/>
                  <a:gd name="T38" fmla="*/ 143 w 176"/>
                  <a:gd name="T39" fmla="*/ 46 h 174"/>
                  <a:gd name="T40" fmla="*/ 134 w 176"/>
                  <a:gd name="T41" fmla="*/ 40 h 174"/>
                  <a:gd name="T42" fmla="*/ 124 w 176"/>
                  <a:gd name="T43" fmla="*/ 34 h 174"/>
                  <a:gd name="T44" fmla="*/ 115 w 176"/>
                  <a:gd name="T45" fmla="*/ 30 h 174"/>
                  <a:gd name="T46" fmla="*/ 130 w 176"/>
                  <a:gd name="T47" fmla="*/ 24 h 174"/>
                  <a:gd name="T48" fmla="*/ 74 w 176"/>
                  <a:gd name="T49" fmla="*/ 46 h 174"/>
                  <a:gd name="T50" fmla="*/ 127 w 176"/>
                  <a:gd name="T51" fmla="*/ 46 h 174"/>
                  <a:gd name="T52" fmla="*/ 66 w 176"/>
                  <a:gd name="T53" fmla="*/ 11 h 174"/>
                  <a:gd name="T54" fmla="*/ 65 w 176"/>
                  <a:gd name="T55" fmla="*/ 46 h 174"/>
                  <a:gd name="T56" fmla="*/ 46 w 176"/>
                  <a:gd name="T57" fmla="*/ 46 h 174"/>
                  <a:gd name="T58" fmla="*/ 37 w 176"/>
                  <a:gd name="T59" fmla="*/ 46 h 174"/>
                  <a:gd name="T60" fmla="*/ 152 w 176"/>
                  <a:gd name="T61" fmla="*/ 166 h 174"/>
                  <a:gd name="T62" fmla="*/ 24 w 176"/>
                  <a:gd name="T63" fmla="*/ 78 h 174"/>
                  <a:gd name="T64" fmla="*/ 152 w 176"/>
                  <a:gd name="T65" fmla="*/ 166 h 174"/>
                  <a:gd name="T66" fmla="*/ 8 w 176"/>
                  <a:gd name="T67" fmla="*/ 70 h 174"/>
                  <a:gd name="T68" fmla="*/ 168 w 176"/>
                  <a:gd name="T69" fmla="*/ 54 h 174"/>
                  <a:gd name="T70" fmla="*/ 69 w 176"/>
                  <a:gd name="T71" fmla="*/ 22 h 174"/>
                  <a:gd name="T72" fmla="*/ 58 w 176"/>
                  <a:gd name="T73" fmla="*/ 25 h 174"/>
                  <a:gd name="T74" fmla="*/ 69 w 176"/>
                  <a:gd name="T75" fmla="*/ 22 h 174"/>
                  <a:gd name="T76" fmla="*/ 54 w 176"/>
                  <a:gd name="T77" fmla="*/ 32 h 174"/>
                  <a:gd name="T78" fmla="*/ 57 w 176"/>
                  <a:gd name="T79" fmla="*/ 43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76" h="174">
                    <a:moveTo>
                      <a:pt x="64" y="118"/>
                    </a:moveTo>
                    <a:cubicBezTo>
                      <a:pt x="112" y="118"/>
                      <a:pt x="112" y="118"/>
                      <a:pt x="112" y="118"/>
                    </a:cubicBezTo>
                    <a:cubicBezTo>
                      <a:pt x="116" y="118"/>
                      <a:pt x="120" y="114"/>
                      <a:pt x="120" y="110"/>
                    </a:cubicBezTo>
                    <a:cubicBezTo>
                      <a:pt x="120" y="102"/>
                      <a:pt x="120" y="102"/>
                      <a:pt x="120" y="102"/>
                    </a:cubicBezTo>
                    <a:cubicBezTo>
                      <a:pt x="120" y="98"/>
                      <a:pt x="116" y="94"/>
                      <a:pt x="112" y="94"/>
                    </a:cubicBezTo>
                    <a:cubicBezTo>
                      <a:pt x="64" y="94"/>
                      <a:pt x="64" y="94"/>
                      <a:pt x="64" y="94"/>
                    </a:cubicBezTo>
                    <a:cubicBezTo>
                      <a:pt x="60" y="94"/>
                      <a:pt x="56" y="98"/>
                      <a:pt x="56" y="102"/>
                    </a:cubicBezTo>
                    <a:cubicBezTo>
                      <a:pt x="56" y="110"/>
                      <a:pt x="56" y="110"/>
                      <a:pt x="56" y="110"/>
                    </a:cubicBezTo>
                    <a:cubicBezTo>
                      <a:pt x="56" y="114"/>
                      <a:pt x="60" y="118"/>
                      <a:pt x="64" y="118"/>
                    </a:cubicBezTo>
                    <a:moveTo>
                      <a:pt x="64" y="102"/>
                    </a:moveTo>
                    <a:cubicBezTo>
                      <a:pt x="112" y="102"/>
                      <a:pt x="112" y="102"/>
                      <a:pt x="112" y="102"/>
                    </a:cubicBezTo>
                    <a:cubicBezTo>
                      <a:pt x="112" y="110"/>
                      <a:pt x="112" y="110"/>
                      <a:pt x="112" y="110"/>
                    </a:cubicBezTo>
                    <a:cubicBezTo>
                      <a:pt x="64" y="110"/>
                      <a:pt x="64" y="110"/>
                      <a:pt x="64" y="110"/>
                    </a:cubicBezTo>
                    <a:lnTo>
                      <a:pt x="64" y="102"/>
                    </a:lnTo>
                    <a:close/>
                    <a:moveTo>
                      <a:pt x="168" y="46"/>
                    </a:moveTo>
                    <a:cubicBezTo>
                      <a:pt x="152" y="46"/>
                      <a:pt x="152" y="46"/>
                      <a:pt x="152" y="46"/>
                    </a:cubicBezTo>
                    <a:cubicBezTo>
                      <a:pt x="147" y="28"/>
                      <a:pt x="147" y="28"/>
                      <a:pt x="147" y="28"/>
                    </a:cubicBezTo>
                    <a:cubicBezTo>
                      <a:pt x="145" y="19"/>
                      <a:pt x="136" y="14"/>
                      <a:pt x="128" y="17"/>
                    </a:cubicBezTo>
                    <a:cubicBezTo>
                      <a:pt x="103" y="23"/>
                      <a:pt x="103" y="23"/>
                      <a:pt x="103" y="23"/>
                    </a:cubicBezTo>
                    <a:cubicBezTo>
                      <a:pt x="70" y="4"/>
                      <a:pt x="70" y="4"/>
                      <a:pt x="70" y="4"/>
                    </a:cubicBezTo>
                    <a:cubicBezTo>
                      <a:pt x="63" y="0"/>
                      <a:pt x="53" y="2"/>
                      <a:pt x="49" y="10"/>
                    </a:cubicBezTo>
                    <a:cubicBezTo>
                      <a:pt x="28" y="46"/>
                      <a:pt x="28" y="46"/>
                      <a:pt x="28" y="46"/>
                    </a:cubicBezTo>
                    <a:cubicBezTo>
                      <a:pt x="8" y="46"/>
                      <a:pt x="8" y="46"/>
                      <a:pt x="8" y="46"/>
                    </a:cubicBezTo>
                    <a:cubicBezTo>
                      <a:pt x="4" y="46"/>
                      <a:pt x="0" y="50"/>
                      <a:pt x="0" y="54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4"/>
                      <a:pt x="4" y="78"/>
                      <a:pt x="8" y="78"/>
                    </a:cubicBezTo>
                    <a:cubicBezTo>
                      <a:pt x="16" y="78"/>
                      <a:pt x="16" y="78"/>
                      <a:pt x="16" y="78"/>
                    </a:cubicBezTo>
                    <a:cubicBezTo>
                      <a:pt x="16" y="166"/>
                      <a:pt x="16" y="166"/>
                      <a:pt x="16" y="166"/>
                    </a:cubicBezTo>
                    <a:cubicBezTo>
                      <a:pt x="16" y="170"/>
                      <a:pt x="20" y="174"/>
                      <a:pt x="24" y="174"/>
                    </a:cubicBezTo>
                    <a:cubicBezTo>
                      <a:pt x="152" y="174"/>
                      <a:pt x="152" y="174"/>
                      <a:pt x="152" y="174"/>
                    </a:cubicBezTo>
                    <a:cubicBezTo>
                      <a:pt x="156" y="174"/>
                      <a:pt x="160" y="170"/>
                      <a:pt x="160" y="166"/>
                    </a:cubicBezTo>
                    <a:cubicBezTo>
                      <a:pt x="160" y="78"/>
                      <a:pt x="160" y="78"/>
                      <a:pt x="160" y="78"/>
                    </a:cubicBezTo>
                    <a:cubicBezTo>
                      <a:pt x="168" y="78"/>
                      <a:pt x="168" y="78"/>
                      <a:pt x="168" y="78"/>
                    </a:cubicBezTo>
                    <a:cubicBezTo>
                      <a:pt x="172" y="78"/>
                      <a:pt x="176" y="74"/>
                      <a:pt x="176" y="70"/>
                    </a:cubicBezTo>
                    <a:cubicBezTo>
                      <a:pt x="176" y="54"/>
                      <a:pt x="176" y="54"/>
                      <a:pt x="176" y="54"/>
                    </a:cubicBezTo>
                    <a:cubicBezTo>
                      <a:pt x="176" y="50"/>
                      <a:pt x="172" y="46"/>
                      <a:pt x="168" y="46"/>
                    </a:cubicBezTo>
                    <a:moveTo>
                      <a:pt x="130" y="24"/>
                    </a:moveTo>
                    <a:cubicBezTo>
                      <a:pt x="134" y="23"/>
                      <a:pt x="138" y="26"/>
                      <a:pt x="140" y="30"/>
                    </a:cubicBezTo>
                    <a:cubicBezTo>
                      <a:pt x="144" y="46"/>
                      <a:pt x="144" y="46"/>
                      <a:pt x="144" y="46"/>
                    </a:cubicBezTo>
                    <a:cubicBezTo>
                      <a:pt x="143" y="46"/>
                      <a:pt x="143" y="46"/>
                      <a:pt x="143" y="46"/>
                    </a:cubicBezTo>
                    <a:cubicBezTo>
                      <a:pt x="133" y="40"/>
                      <a:pt x="133" y="40"/>
                      <a:pt x="133" y="40"/>
                    </a:cubicBezTo>
                    <a:cubicBezTo>
                      <a:pt x="134" y="40"/>
                      <a:pt x="134" y="40"/>
                      <a:pt x="134" y="40"/>
                    </a:cubicBezTo>
                    <a:cubicBezTo>
                      <a:pt x="132" y="32"/>
                      <a:pt x="132" y="32"/>
                      <a:pt x="132" y="32"/>
                    </a:cubicBezTo>
                    <a:cubicBezTo>
                      <a:pt x="124" y="34"/>
                      <a:pt x="124" y="34"/>
                      <a:pt x="124" y="34"/>
                    </a:cubicBezTo>
                    <a:cubicBezTo>
                      <a:pt x="124" y="35"/>
                      <a:pt x="124" y="35"/>
                      <a:pt x="124" y="35"/>
                    </a:cubicBezTo>
                    <a:cubicBezTo>
                      <a:pt x="115" y="30"/>
                      <a:pt x="115" y="30"/>
                      <a:pt x="115" y="30"/>
                    </a:cubicBezTo>
                    <a:cubicBezTo>
                      <a:pt x="114" y="28"/>
                      <a:pt x="114" y="28"/>
                      <a:pt x="114" y="28"/>
                    </a:cubicBezTo>
                    <a:lnTo>
                      <a:pt x="130" y="24"/>
                    </a:lnTo>
                    <a:close/>
                    <a:moveTo>
                      <a:pt x="127" y="46"/>
                    </a:moveTo>
                    <a:cubicBezTo>
                      <a:pt x="74" y="46"/>
                      <a:pt x="74" y="46"/>
                      <a:pt x="74" y="46"/>
                    </a:cubicBezTo>
                    <a:cubicBezTo>
                      <a:pt x="87" y="23"/>
                      <a:pt x="87" y="23"/>
                      <a:pt x="87" y="23"/>
                    </a:cubicBezTo>
                    <a:lnTo>
                      <a:pt x="127" y="46"/>
                    </a:lnTo>
                    <a:close/>
                    <a:moveTo>
                      <a:pt x="56" y="14"/>
                    </a:moveTo>
                    <a:cubicBezTo>
                      <a:pt x="58" y="10"/>
                      <a:pt x="63" y="9"/>
                      <a:pt x="66" y="11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65" y="46"/>
                      <a:pt x="65" y="46"/>
                      <a:pt x="65" y="46"/>
                    </a:cubicBezTo>
                    <a:cubicBezTo>
                      <a:pt x="47" y="46"/>
                      <a:pt x="47" y="46"/>
                      <a:pt x="47" y="46"/>
                    </a:cubicBezTo>
                    <a:cubicBezTo>
                      <a:pt x="46" y="46"/>
                      <a:pt x="46" y="46"/>
                      <a:pt x="46" y="46"/>
                    </a:cubicBezTo>
                    <a:cubicBezTo>
                      <a:pt x="46" y="46"/>
                      <a:pt x="46" y="46"/>
                      <a:pt x="46" y="46"/>
                    </a:cubicBezTo>
                    <a:cubicBezTo>
                      <a:pt x="37" y="46"/>
                      <a:pt x="37" y="46"/>
                      <a:pt x="37" y="46"/>
                    </a:cubicBezTo>
                    <a:lnTo>
                      <a:pt x="56" y="14"/>
                    </a:lnTo>
                    <a:close/>
                    <a:moveTo>
                      <a:pt x="152" y="166"/>
                    </a:moveTo>
                    <a:cubicBezTo>
                      <a:pt x="24" y="166"/>
                      <a:pt x="24" y="166"/>
                      <a:pt x="24" y="166"/>
                    </a:cubicBezTo>
                    <a:cubicBezTo>
                      <a:pt x="24" y="78"/>
                      <a:pt x="24" y="78"/>
                      <a:pt x="24" y="78"/>
                    </a:cubicBezTo>
                    <a:cubicBezTo>
                      <a:pt x="152" y="78"/>
                      <a:pt x="152" y="78"/>
                      <a:pt x="152" y="78"/>
                    </a:cubicBezTo>
                    <a:lnTo>
                      <a:pt x="152" y="166"/>
                    </a:lnTo>
                    <a:close/>
                    <a:moveTo>
                      <a:pt x="168" y="70"/>
                    </a:moveTo>
                    <a:cubicBezTo>
                      <a:pt x="8" y="70"/>
                      <a:pt x="8" y="70"/>
                      <a:pt x="8" y="70"/>
                    </a:cubicBezTo>
                    <a:cubicBezTo>
                      <a:pt x="8" y="54"/>
                      <a:pt x="8" y="54"/>
                      <a:pt x="8" y="54"/>
                    </a:cubicBezTo>
                    <a:cubicBezTo>
                      <a:pt x="168" y="54"/>
                      <a:pt x="168" y="54"/>
                      <a:pt x="168" y="54"/>
                    </a:cubicBezTo>
                    <a:lnTo>
                      <a:pt x="168" y="70"/>
                    </a:lnTo>
                    <a:close/>
                    <a:moveTo>
                      <a:pt x="69" y="22"/>
                    </a:moveTo>
                    <a:cubicBezTo>
                      <a:pt x="62" y="18"/>
                      <a:pt x="62" y="18"/>
                      <a:pt x="62" y="18"/>
                    </a:cubicBezTo>
                    <a:cubicBezTo>
                      <a:pt x="58" y="25"/>
                      <a:pt x="58" y="25"/>
                      <a:pt x="58" y="25"/>
                    </a:cubicBezTo>
                    <a:cubicBezTo>
                      <a:pt x="65" y="29"/>
                      <a:pt x="65" y="29"/>
                      <a:pt x="65" y="29"/>
                    </a:cubicBezTo>
                    <a:lnTo>
                      <a:pt x="69" y="22"/>
                    </a:lnTo>
                    <a:close/>
                    <a:moveTo>
                      <a:pt x="61" y="36"/>
                    </a:moveTo>
                    <a:cubicBezTo>
                      <a:pt x="54" y="32"/>
                      <a:pt x="54" y="32"/>
                      <a:pt x="54" y="32"/>
                    </a:cubicBezTo>
                    <a:cubicBezTo>
                      <a:pt x="50" y="39"/>
                      <a:pt x="50" y="39"/>
                      <a:pt x="50" y="39"/>
                    </a:cubicBezTo>
                    <a:cubicBezTo>
                      <a:pt x="57" y="43"/>
                      <a:pt x="57" y="43"/>
                      <a:pt x="57" y="43"/>
                    </a:cubicBezTo>
                    <a:lnTo>
                      <a:pt x="61" y="3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noFill/>
                </a:endParaRPr>
              </a:p>
            </p:txBody>
          </p:sp>
        </p:grpSp>
      </p:grpSp>
      <p:sp>
        <p:nvSpPr>
          <p:cNvPr id="52" name="Freeform 49">
            <a:extLst>
              <a:ext uri="{FF2B5EF4-FFF2-40B4-BE49-F238E27FC236}">
                <a16:creationId xmlns:a16="http://schemas.microsoft.com/office/drawing/2014/main" id="{608948EE-5619-4750-982B-C97F35708FC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314688" y="285829"/>
            <a:ext cx="184708" cy="182880"/>
          </a:xfrm>
          <a:custGeom>
            <a:avLst/>
            <a:gdLst>
              <a:gd name="T0" fmla="*/ 112 w 176"/>
              <a:gd name="T1" fmla="*/ 118 h 174"/>
              <a:gd name="T2" fmla="*/ 120 w 176"/>
              <a:gd name="T3" fmla="*/ 102 h 174"/>
              <a:gd name="T4" fmla="*/ 64 w 176"/>
              <a:gd name="T5" fmla="*/ 94 h 174"/>
              <a:gd name="T6" fmla="*/ 56 w 176"/>
              <a:gd name="T7" fmla="*/ 110 h 174"/>
              <a:gd name="T8" fmla="*/ 64 w 176"/>
              <a:gd name="T9" fmla="*/ 102 h 174"/>
              <a:gd name="T10" fmla="*/ 112 w 176"/>
              <a:gd name="T11" fmla="*/ 110 h 174"/>
              <a:gd name="T12" fmla="*/ 64 w 176"/>
              <a:gd name="T13" fmla="*/ 102 h 174"/>
              <a:gd name="T14" fmla="*/ 152 w 176"/>
              <a:gd name="T15" fmla="*/ 46 h 174"/>
              <a:gd name="T16" fmla="*/ 128 w 176"/>
              <a:gd name="T17" fmla="*/ 17 h 174"/>
              <a:gd name="T18" fmla="*/ 70 w 176"/>
              <a:gd name="T19" fmla="*/ 4 h 174"/>
              <a:gd name="T20" fmla="*/ 28 w 176"/>
              <a:gd name="T21" fmla="*/ 46 h 174"/>
              <a:gd name="T22" fmla="*/ 0 w 176"/>
              <a:gd name="T23" fmla="*/ 54 h 174"/>
              <a:gd name="T24" fmla="*/ 8 w 176"/>
              <a:gd name="T25" fmla="*/ 78 h 174"/>
              <a:gd name="T26" fmla="*/ 16 w 176"/>
              <a:gd name="T27" fmla="*/ 166 h 174"/>
              <a:gd name="T28" fmla="*/ 152 w 176"/>
              <a:gd name="T29" fmla="*/ 174 h 174"/>
              <a:gd name="T30" fmla="*/ 160 w 176"/>
              <a:gd name="T31" fmla="*/ 78 h 174"/>
              <a:gd name="T32" fmla="*/ 176 w 176"/>
              <a:gd name="T33" fmla="*/ 70 h 174"/>
              <a:gd name="T34" fmla="*/ 168 w 176"/>
              <a:gd name="T35" fmla="*/ 46 h 174"/>
              <a:gd name="T36" fmla="*/ 140 w 176"/>
              <a:gd name="T37" fmla="*/ 30 h 174"/>
              <a:gd name="T38" fmla="*/ 143 w 176"/>
              <a:gd name="T39" fmla="*/ 46 h 174"/>
              <a:gd name="T40" fmla="*/ 134 w 176"/>
              <a:gd name="T41" fmla="*/ 40 h 174"/>
              <a:gd name="T42" fmla="*/ 124 w 176"/>
              <a:gd name="T43" fmla="*/ 34 h 174"/>
              <a:gd name="T44" fmla="*/ 115 w 176"/>
              <a:gd name="T45" fmla="*/ 30 h 174"/>
              <a:gd name="T46" fmla="*/ 130 w 176"/>
              <a:gd name="T47" fmla="*/ 24 h 174"/>
              <a:gd name="T48" fmla="*/ 74 w 176"/>
              <a:gd name="T49" fmla="*/ 46 h 174"/>
              <a:gd name="T50" fmla="*/ 127 w 176"/>
              <a:gd name="T51" fmla="*/ 46 h 174"/>
              <a:gd name="T52" fmla="*/ 66 w 176"/>
              <a:gd name="T53" fmla="*/ 11 h 174"/>
              <a:gd name="T54" fmla="*/ 65 w 176"/>
              <a:gd name="T55" fmla="*/ 46 h 174"/>
              <a:gd name="T56" fmla="*/ 46 w 176"/>
              <a:gd name="T57" fmla="*/ 46 h 174"/>
              <a:gd name="T58" fmla="*/ 37 w 176"/>
              <a:gd name="T59" fmla="*/ 46 h 174"/>
              <a:gd name="T60" fmla="*/ 152 w 176"/>
              <a:gd name="T61" fmla="*/ 166 h 174"/>
              <a:gd name="T62" fmla="*/ 24 w 176"/>
              <a:gd name="T63" fmla="*/ 78 h 174"/>
              <a:gd name="T64" fmla="*/ 152 w 176"/>
              <a:gd name="T65" fmla="*/ 166 h 174"/>
              <a:gd name="T66" fmla="*/ 8 w 176"/>
              <a:gd name="T67" fmla="*/ 70 h 174"/>
              <a:gd name="T68" fmla="*/ 168 w 176"/>
              <a:gd name="T69" fmla="*/ 54 h 174"/>
              <a:gd name="T70" fmla="*/ 69 w 176"/>
              <a:gd name="T71" fmla="*/ 22 h 174"/>
              <a:gd name="T72" fmla="*/ 58 w 176"/>
              <a:gd name="T73" fmla="*/ 25 h 174"/>
              <a:gd name="T74" fmla="*/ 69 w 176"/>
              <a:gd name="T75" fmla="*/ 22 h 174"/>
              <a:gd name="T76" fmla="*/ 54 w 176"/>
              <a:gd name="T77" fmla="*/ 32 h 174"/>
              <a:gd name="T78" fmla="*/ 57 w 176"/>
              <a:gd name="T79" fmla="*/ 43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76" h="174">
                <a:moveTo>
                  <a:pt x="64" y="118"/>
                </a:moveTo>
                <a:cubicBezTo>
                  <a:pt x="112" y="118"/>
                  <a:pt x="112" y="118"/>
                  <a:pt x="112" y="118"/>
                </a:cubicBezTo>
                <a:cubicBezTo>
                  <a:pt x="116" y="118"/>
                  <a:pt x="120" y="114"/>
                  <a:pt x="120" y="110"/>
                </a:cubicBezTo>
                <a:cubicBezTo>
                  <a:pt x="120" y="102"/>
                  <a:pt x="120" y="102"/>
                  <a:pt x="120" y="102"/>
                </a:cubicBezTo>
                <a:cubicBezTo>
                  <a:pt x="120" y="98"/>
                  <a:pt x="116" y="94"/>
                  <a:pt x="112" y="94"/>
                </a:cubicBezTo>
                <a:cubicBezTo>
                  <a:pt x="64" y="94"/>
                  <a:pt x="64" y="94"/>
                  <a:pt x="64" y="94"/>
                </a:cubicBezTo>
                <a:cubicBezTo>
                  <a:pt x="60" y="94"/>
                  <a:pt x="56" y="98"/>
                  <a:pt x="56" y="102"/>
                </a:cubicBezTo>
                <a:cubicBezTo>
                  <a:pt x="56" y="110"/>
                  <a:pt x="56" y="110"/>
                  <a:pt x="56" y="110"/>
                </a:cubicBezTo>
                <a:cubicBezTo>
                  <a:pt x="56" y="114"/>
                  <a:pt x="60" y="118"/>
                  <a:pt x="64" y="118"/>
                </a:cubicBezTo>
                <a:moveTo>
                  <a:pt x="64" y="102"/>
                </a:moveTo>
                <a:cubicBezTo>
                  <a:pt x="112" y="102"/>
                  <a:pt x="112" y="102"/>
                  <a:pt x="112" y="102"/>
                </a:cubicBezTo>
                <a:cubicBezTo>
                  <a:pt x="112" y="110"/>
                  <a:pt x="112" y="110"/>
                  <a:pt x="112" y="110"/>
                </a:cubicBezTo>
                <a:cubicBezTo>
                  <a:pt x="64" y="110"/>
                  <a:pt x="64" y="110"/>
                  <a:pt x="64" y="110"/>
                </a:cubicBezTo>
                <a:lnTo>
                  <a:pt x="64" y="102"/>
                </a:lnTo>
                <a:close/>
                <a:moveTo>
                  <a:pt x="168" y="46"/>
                </a:moveTo>
                <a:cubicBezTo>
                  <a:pt x="152" y="46"/>
                  <a:pt x="152" y="46"/>
                  <a:pt x="152" y="46"/>
                </a:cubicBezTo>
                <a:cubicBezTo>
                  <a:pt x="147" y="28"/>
                  <a:pt x="147" y="28"/>
                  <a:pt x="147" y="28"/>
                </a:cubicBezTo>
                <a:cubicBezTo>
                  <a:pt x="145" y="19"/>
                  <a:pt x="136" y="14"/>
                  <a:pt x="128" y="17"/>
                </a:cubicBezTo>
                <a:cubicBezTo>
                  <a:pt x="103" y="23"/>
                  <a:pt x="103" y="23"/>
                  <a:pt x="103" y="23"/>
                </a:cubicBezTo>
                <a:cubicBezTo>
                  <a:pt x="70" y="4"/>
                  <a:pt x="70" y="4"/>
                  <a:pt x="70" y="4"/>
                </a:cubicBezTo>
                <a:cubicBezTo>
                  <a:pt x="63" y="0"/>
                  <a:pt x="53" y="2"/>
                  <a:pt x="49" y="10"/>
                </a:cubicBezTo>
                <a:cubicBezTo>
                  <a:pt x="28" y="46"/>
                  <a:pt x="28" y="46"/>
                  <a:pt x="28" y="46"/>
                </a:cubicBezTo>
                <a:cubicBezTo>
                  <a:pt x="8" y="46"/>
                  <a:pt x="8" y="46"/>
                  <a:pt x="8" y="46"/>
                </a:cubicBezTo>
                <a:cubicBezTo>
                  <a:pt x="4" y="46"/>
                  <a:pt x="0" y="50"/>
                  <a:pt x="0" y="54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74"/>
                  <a:pt x="4" y="78"/>
                  <a:pt x="8" y="78"/>
                </a:cubicBezTo>
                <a:cubicBezTo>
                  <a:pt x="16" y="78"/>
                  <a:pt x="16" y="78"/>
                  <a:pt x="16" y="78"/>
                </a:cubicBezTo>
                <a:cubicBezTo>
                  <a:pt x="16" y="166"/>
                  <a:pt x="16" y="166"/>
                  <a:pt x="16" y="166"/>
                </a:cubicBezTo>
                <a:cubicBezTo>
                  <a:pt x="16" y="170"/>
                  <a:pt x="20" y="174"/>
                  <a:pt x="24" y="174"/>
                </a:cubicBezTo>
                <a:cubicBezTo>
                  <a:pt x="152" y="174"/>
                  <a:pt x="152" y="174"/>
                  <a:pt x="152" y="174"/>
                </a:cubicBezTo>
                <a:cubicBezTo>
                  <a:pt x="156" y="174"/>
                  <a:pt x="160" y="170"/>
                  <a:pt x="160" y="166"/>
                </a:cubicBezTo>
                <a:cubicBezTo>
                  <a:pt x="160" y="78"/>
                  <a:pt x="160" y="78"/>
                  <a:pt x="160" y="78"/>
                </a:cubicBezTo>
                <a:cubicBezTo>
                  <a:pt x="168" y="78"/>
                  <a:pt x="168" y="78"/>
                  <a:pt x="168" y="78"/>
                </a:cubicBezTo>
                <a:cubicBezTo>
                  <a:pt x="172" y="78"/>
                  <a:pt x="176" y="74"/>
                  <a:pt x="176" y="70"/>
                </a:cubicBezTo>
                <a:cubicBezTo>
                  <a:pt x="176" y="54"/>
                  <a:pt x="176" y="54"/>
                  <a:pt x="176" y="54"/>
                </a:cubicBezTo>
                <a:cubicBezTo>
                  <a:pt x="176" y="50"/>
                  <a:pt x="172" y="46"/>
                  <a:pt x="168" y="46"/>
                </a:cubicBezTo>
                <a:moveTo>
                  <a:pt x="130" y="24"/>
                </a:moveTo>
                <a:cubicBezTo>
                  <a:pt x="134" y="23"/>
                  <a:pt x="138" y="26"/>
                  <a:pt x="140" y="30"/>
                </a:cubicBezTo>
                <a:cubicBezTo>
                  <a:pt x="144" y="46"/>
                  <a:pt x="144" y="46"/>
                  <a:pt x="144" y="46"/>
                </a:cubicBezTo>
                <a:cubicBezTo>
                  <a:pt x="143" y="46"/>
                  <a:pt x="143" y="46"/>
                  <a:pt x="143" y="46"/>
                </a:cubicBezTo>
                <a:cubicBezTo>
                  <a:pt x="133" y="40"/>
                  <a:pt x="133" y="40"/>
                  <a:pt x="133" y="40"/>
                </a:cubicBezTo>
                <a:cubicBezTo>
                  <a:pt x="134" y="40"/>
                  <a:pt x="134" y="40"/>
                  <a:pt x="134" y="40"/>
                </a:cubicBezTo>
                <a:cubicBezTo>
                  <a:pt x="132" y="32"/>
                  <a:pt x="132" y="32"/>
                  <a:pt x="132" y="32"/>
                </a:cubicBezTo>
                <a:cubicBezTo>
                  <a:pt x="124" y="34"/>
                  <a:pt x="124" y="34"/>
                  <a:pt x="124" y="34"/>
                </a:cubicBezTo>
                <a:cubicBezTo>
                  <a:pt x="124" y="35"/>
                  <a:pt x="124" y="35"/>
                  <a:pt x="124" y="35"/>
                </a:cubicBezTo>
                <a:cubicBezTo>
                  <a:pt x="115" y="30"/>
                  <a:pt x="115" y="30"/>
                  <a:pt x="115" y="30"/>
                </a:cubicBezTo>
                <a:cubicBezTo>
                  <a:pt x="114" y="28"/>
                  <a:pt x="114" y="28"/>
                  <a:pt x="114" y="28"/>
                </a:cubicBezTo>
                <a:lnTo>
                  <a:pt x="130" y="24"/>
                </a:lnTo>
                <a:close/>
                <a:moveTo>
                  <a:pt x="127" y="46"/>
                </a:moveTo>
                <a:cubicBezTo>
                  <a:pt x="74" y="46"/>
                  <a:pt x="74" y="46"/>
                  <a:pt x="74" y="46"/>
                </a:cubicBezTo>
                <a:cubicBezTo>
                  <a:pt x="87" y="23"/>
                  <a:pt x="87" y="23"/>
                  <a:pt x="87" y="23"/>
                </a:cubicBezTo>
                <a:lnTo>
                  <a:pt x="127" y="46"/>
                </a:lnTo>
                <a:close/>
                <a:moveTo>
                  <a:pt x="56" y="14"/>
                </a:moveTo>
                <a:cubicBezTo>
                  <a:pt x="58" y="10"/>
                  <a:pt x="63" y="9"/>
                  <a:pt x="66" y="11"/>
                </a:cubicBezTo>
                <a:cubicBezTo>
                  <a:pt x="80" y="19"/>
                  <a:pt x="80" y="19"/>
                  <a:pt x="80" y="19"/>
                </a:cubicBezTo>
                <a:cubicBezTo>
                  <a:pt x="65" y="46"/>
                  <a:pt x="65" y="46"/>
                  <a:pt x="65" y="46"/>
                </a:cubicBezTo>
                <a:cubicBezTo>
                  <a:pt x="47" y="46"/>
                  <a:pt x="47" y="46"/>
                  <a:pt x="47" y="46"/>
                </a:cubicBezTo>
                <a:cubicBezTo>
                  <a:pt x="46" y="46"/>
                  <a:pt x="46" y="46"/>
                  <a:pt x="46" y="46"/>
                </a:cubicBezTo>
                <a:cubicBezTo>
                  <a:pt x="46" y="46"/>
                  <a:pt x="46" y="46"/>
                  <a:pt x="46" y="46"/>
                </a:cubicBezTo>
                <a:cubicBezTo>
                  <a:pt x="37" y="46"/>
                  <a:pt x="37" y="46"/>
                  <a:pt x="37" y="46"/>
                </a:cubicBezTo>
                <a:lnTo>
                  <a:pt x="56" y="14"/>
                </a:lnTo>
                <a:close/>
                <a:moveTo>
                  <a:pt x="152" y="166"/>
                </a:moveTo>
                <a:cubicBezTo>
                  <a:pt x="24" y="166"/>
                  <a:pt x="24" y="166"/>
                  <a:pt x="24" y="166"/>
                </a:cubicBezTo>
                <a:cubicBezTo>
                  <a:pt x="24" y="78"/>
                  <a:pt x="24" y="78"/>
                  <a:pt x="24" y="78"/>
                </a:cubicBezTo>
                <a:cubicBezTo>
                  <a:pt x="152" y="78"/>
                  <a:pt x="152" y="78"/>
                  <a:pt x="152" y="78"/>
                </a:cubicBezTo>
                <a:lnTo>
                  <a:pt x="152" y="166"/>
                </a:lnTo>
                <a:close/>
                <a:moveTo>
                  <a:pt x="168" y="70"/>
                </a:moveTo>
                <a:cubicBezTo>
                  <a:pt x="8" y="70"/>
                  <a:pt x="8" y="70"/>
                  <a:pt x="8" y="70"/>
                </a:cubicBezTo>
                <a:cubicBezTo>
                  <a:pt x="8" y="54"/>
                  <a:pt x="8" y="54"/>
                  <a:pt x="8" y="54"/>
                </a:cubicBezTo>
                <a:cubicBezTo>
                  <a:pt x="168" y="54"/>
                  <a:pt x="168" y="54"/>
                  <a:pt x="168" y="54"/>
                </a:cubicBezTo>
                <a:lnTo>
                  <a:pt x="168" y="70"/>
                </a:lnTo>
                <a:close/>
                <a:moveTo>
                  <a:pt x="69" y="22"/>
                </a:moveTo>
                <a:cubicBezTo>
                  <a:pt x="62" y="18"/>
                  <a:pt x="62" y="18"/>
                  <a:pt x="62" y="18"/>
                </a:cubicBezTo>
                <a:cubicBezTo>
                  <a:pt x="58" y="25"/>
                  <a:pt x="58" y="25"/>
                  <a:pt x="58" y="25"/>
                </a:cubicBezTo>
                <a:cubicBezTo>
                  <a:pt x="65" y="29"/>
                  <a:pt x="65" y="29"/>
                  <a:pt x="65" y="29"/>
                </a:cubicBezTo>
                <a:lnTo>
                  <a:pt x="69" y="22"/>
                </a:lnTo>
                <a:close/>
                <a:moveTo>
                  <a:pt x="61" y="36"/>
                </a:moveTo>
                <a:cubicBezTo>
                  <a:pt x="54" y="32"/>
                  <a:pt x="54" y="32"/>
                  <a:pt x="54" y="32"/>
                </a:cubicBezTo>
                <a:cubicBezTo>
                  <a:pt x="50" y="39"/>
                  <a:pt x="50" y="39"/>
                  <a:pt x="50" y="39"/>
                </a:cubicBezTo>
                <a:cubicBezTo>
                  <a:pt x="57" y="43"/>
                  <a:pt x="57" y="43"/>
                  <a:pt x="57" y="43"/>
                </a:cubicBezTo>
                <a:lnTo>
                  <a:pt x="61" y="3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noFill/>
            </a:endParaRP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372F9408-AEF9-49FA-8B3B-CC9B0AE4EB9A}"/>
              </a:ext>
            </a:extLst>
          </p:cNvPr>
          <p:cNvSpPr/>
          <p:nvPr/>
        </p:nvSpPr>
        <p:spPr>
          <a:xfrm rot="10800000">
            <a:off x="4437442" y="1213489"/>
            <a:ext cx="195061" cy="1130699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58090891-31BB-4FB7-B66E-F3C9D194F39D}"/>
              </a:ext>
            </a:extLst>
          </p:cNvPr>
          <p:cNvSpPr/>
          <p:nvPr/>
        </p:nvSpPr>
        <p:spPr>
          <a:xfrm rot="10800000">
            <a:off x="4370583" y="2505487"/>
            <a:ext cx="266989" cy="1709065"/>
          </a:xfrm>
          <a:prstGeom prst="rightBrac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BFBC44-35FB-489F-BE40-87CCF3ABD3E8}"/>
              </a:ext>
            </a:extLst>
          </p:cNvPr>
          <p:cNvSpPr txBox="1"/>
          <p:nvPr/>
        </p:nvSpPr>
        <p:spPr>
          <a:xfrm>
            <a:off x="2663935" y="1507067"/>
            <a:ext cx="1699434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rgbClr val="318EFF"/>
                </a:solidFill>
              </a:rPr>
              <a:t>“Working breakfast”</a:t>
            </a:r>
            <a:endParaRPr kumimoji="0" lang="en-US" sz="1600" b="1" i="0" u="none" strike="noStrike" cap="none" spc="0" normalizeH="0" baseline="0" dirty="0">
              <a:ln>
                <a:noFill/>
              </a:ln>
              <a:solidFill>
                <a:srgbClr val="318E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15418A-E732-F8F0-D1CA-EB7E93C2F1D8}"/>
              </a:ext>
            </a:extLst>
          </p:cNvPr>
          <p:cNvSpPr txBox="1"/>
          <p:nvPr/>
        </p:nvSpPr>
        <p:spPr>
          <a:xfrm>
            <a:off x="2671148" y="3072638"/>
            <a:ext cx="1699434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accent3"/>
                </a:solidFill>
              </a:rPr>
              <a:t>9:00-12:30</a:t>
            </a:r>
            <a:endParaRPr kumimoji="0" lang="en-US" sz="1600" b="1" i="0" u="none" strike="noStrike" cap="none" spc="0" normalizeH="0" baseline="0" dirty="0">
              <a:ln>
                <a:noFill/>
              </a:ln>
              <a:solidFill>
                <a:schemeClr val="accent3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4195" y="2357927"/>
            <a:ext cx="1128223" cy="11282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9010" y="2305578"/>
            <a:ext cx="1250620" cy="9010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9158" y="210342"/>
            <a:ext cx="5493558" cy="819813"/>
          </a:xfrm>
          <a:solidFill>
            <a:schemeClr val="accent4"/>
          </a:solidFill>
        </p:spPr>
        <p:txBody>
          <a:bodyPr>
            <a:normAutofit fontScale="90000"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The Marketing Perspective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“RFM”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99508" y="1213844"/>
            <a:ext cx="0" cy="165735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 flipH="1">
            <a:off x="2885008" y="2871194"/>
            <a:ext cx="1714500" cy="102870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99508" y="2871194"/>
            <a:ext cx="2114550" cy="108585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99158" y="1348366"/>
            <a:ext cx="2057400" cy="1018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 err="1">
                <a:solidFill>
                  <a:srgbClr val="00B0F0"/>
                </a:solidFill>
              </a:rPr>
              <a:t>Recency</a:t>
            </a:r>
            <a:endParaRPr lang="en-US" sz="1800" b="1" i="1" dirty="0">
              <a:solidFill>
                <a:srgbClr val="00B0F0"/>
              </a:solidFill>
            </a:endParaRPr>
          </a:p>
          <a:p>
            <a:pPr algn="ctr"/>
            <a:endParaRPr lang="en-US" sz="1406" dirty="0"/>
          </a:p>
          <a:p>
            <a:r>
              <a:rPr lang="en-US" sz="1406" dirty="0"/>
              <a:t>How recent was the last purchase?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69916" y="1314450"/>
            <a:ext cx="2686049" cy="1018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>
                <a:solidFill>
                  <a:srgbClr val="0070C0"/>
                </a:solidFill>
              </a:rPr>
              <a:t>Frequency</a:t>
            </a:r>
          </a:p>
          <a:p>
            <a:pPr algn="ctr"/>
            <a:endParaRPr lang="en-US" sz="1406" dirty="0"/>
          </a:p>
          <a:p>
            <a:r>
              <a:rPr lang="en-US" sz="1406" dirty="0"/>
              <a:t>How often does the customer purchase?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19278" y="3122948"/>
            <a:ext cx="2857500" cy="1018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>
                <a:solidFill>
                  <a:srgbClr val="50A077"/>
                </a:solidFill>
              </a:rPr>
              <a:t>Monetary</a:t>
            </a:r>
          </a:p>
          <a:p>
            <a:pPr algn="ctr"/>
            <a:endParaRPr lang="en-US" sz="1406" dirty="0"/>
          </a:p>
          <a:p>
            <a:r>
              <a:rPr lang="en-US" sz="1406" dirty="0"/>
              <a:t>How much does the customer spend?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6540" y="4085806"/>
            <a:ext cx="1062976" cy="70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255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9">
            <a:extLst>
              <a:ext uri="{FF2B5EF4-FFF2-40B4-BE49-F238E27FC236}">
                <a16:creationId xmlns:a16="http://schemas.microsoft.com/office/drawing/2014/main" id="{FDA1503E-2068-4222-B983-850DECF44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0053" y="1075036"/>
            <a:ext cx="6654996" cy="3669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1A"/>
                </a:solidFill>
              </a14:hiddenFill>
            </a:ext>
            <a:ext uri="{91240B29-F687-4F45-9708-019B960494DF}">
              <a14:hiddenLine xmlns:a14="http://schemas.microsoft.com/office/drawing/2010/main" w="635" algn="ctr">
                <a:solidFill>
                  <a:srgbClr val="00001A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6294" y="205979"/>
            <a:ext cx="5501391" cy="857250"/>
          </a:xfrm>
          <a:solidFill>
            <a:schemeClr val="accent5"/>
          </a:solidFill>
        </p:spPr>
        <p:txBody>
          <a:bodyPr>
            <a:normAutofit fontScale="90000"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The Market Research Perspective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“Part </a:t>
            </a:r>
            <a:r>
              <a:rPr lang="en-US" dirty="0" err="1">
                <a:solidFill>
                  <a:srgbClr val="FFFFFF"/>
                </a:solidFill>
              </a:rPr>
              <a:t>Worths</a:t>
            </a:r>
            <a:r>
              <a:rPr lang="en-US" dirty="0">
                <a:solidFill>
                  <a:srgbClr val="FFFFFF"/>
                </a:solidFill>
              </a:rPr>
              <a:t>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FF9D75-C5EE-9241-FCE6-64333898D00B}"/>
              </a:ext>
            </a:extLst>
          </p:cNvPr>
          <p:cNvSpPr txBox="1"/>
          <p:nvPr/>
        </p:nvSpPr>
        <p:spPr>
          <a:xfrm>
            <a:off x="7315200" y="1297606"/>
            <a:ext cx="171398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1" u="none" strike="noStrike" cap="none" spc="0" normalizeH="0" baseline="0" dirty="0">
                <a:ln>
                  <a:noFill/>
                </a:ln>
                <a:solidFill>
                  <a:srgbClr val="3333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EFA’s for healthy joints and coat (premium)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804AE9-68D8-7403-3556-CEF073CBF877}"/>
              </a:ext>
            </a:extLst>
          </p:cNvPr>
          <p:cNvSpPr txBox="1"/>
          <p:nvPr/>
        </p:nvSpPr>
        <p:spPr>
          <a:xfrm>
            <a:off x="7439381" y="2902047"/>
            <a:ext cx="171398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1" u="none" strike="noStrike" cap="none" spc="0" normalizeH="0" baseline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The packaging just might be unappealing?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4FC858-B880-96CA-20AE-04C93EA0E236}"/>
              </a:ext>
            </a:extLst>
          </p:cNvPr>
          <p:cNvSpPr txBox="1"/>
          <p:nvPr/>
        </p:nvSpPr>
        <p:spPr>
          <a:xfrm>
            <a:off x="7337685" y="873966"/>
            <a:ext cx="1713988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i="1" dirty="0"/>
              <a:t>“Confounding factors”:</a:t>
            </a:r>
            <a:endParaRPr kumimoji="0" lang="en-US" sz="1200" b="1" i="1" u="none" strike="noStrike" cap="none" spc="0" normalizeH="0" baseline="0" dirty="0">
              <a:ln>
                <a:noFill/>
              </a:ln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83B93D-1791-15CF-9148-3089BAD63FE7}"/>
              </a:ext>
            </a:extLst>
          </p:cNvPr>
          <p:cNvSpPr txBox="1"/>
          <p:nvPr/>
        </p:nvSpPr>
        <p:spPr>
          <a:xfrm>
            <a:off x="7386759" y="2192159"/>
            <a:ext cx="1713988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Everyday adult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3BAACE-6795-E211-7AC8-C8BB7FFEB4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03" t="21407" r="40516" b="16203"/>
          <a:stretch/>
        </p:blipFill>
        <p:spPr>
          <a:xfrm>
            <a:off x="7536425" y="3373971"/>
            <a:ext cx="1414656" cy="127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65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16704-9F3D-4CAD-BFF7-2ABACF5FF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369" y="207851"/>
            <a:ext cx="6007591" cy="94761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Cross-Disciplinary Applications</a:t>
            </a:r>
            <a:br>
              <a:rPr lang="en-US" dirty="0"/>
            </a:br>
            <a:r>
              <a:rPr lang="en-US" sz="2200" dirty="0"/>
              <a:t>Aggregation to Forecast Predictors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8FAF49D-394A-4224-B721-E6767F870F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52391"/>
              </p:ext>
            </p:extLst>
          </p:nvPr>
        </p:nvGraphicFramePr>
        <p:xfrm>
          <a:off x="613063" y="1690356"/>
          <a:ext cx="7917874" cy="2849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9291">
                  <a:extLst>
                    <a:ext uri="{9D8B030D-6E8A-4147-A177-3AD203B41FA5}">
                      <a16:colId xmlns:a16="http://schemas.microsoft.com/office/drawing/2014/main" val="2208293279"/>
                    </a:ext>
                  </a:extLst>
                </a:gridCol>
                <a:gridCol w="2325486">
                  <a:extLst>
                    <a:ext uri="{9D8B030D-6E8A-4147-A177-3AD203B41FA5}">
                      <a16:colId xmlns:a16="http://schemas.microsoft.com/office/drawing/2014/main" val="1024712787"/>
                    </a:ext>
                  </a:extLst>
                </a:gridCol>
                <a:gridCol w="2953097">
                  <a:extLst>
                    <a:ext uri="{9D8B030D-6E8A-4147-A177-3AD203B41FA5}">
                      <a16:colId xmlns:a16="http://schemas.microsoft.com/office/drawing/2014/main" val="991540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From….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Found by…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To…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978041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Customer groups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Cluster Analysis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More certain forecast by customer class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922085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Product-line groups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Cluster Analysis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More certain forecast by product class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396294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Probability of customer attrition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Logistic Regression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Number of customers as forecast driver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00570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New product market shares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Conjoint-based market simulator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New product forecast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99653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Customer-level purchases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Association Rules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Product forecast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8701128"/>
                  </a:ext>
                </a:extLst>
              </a:tr>
            </a:tbl>
          </a:graphicData>
        </a:graphic>
      </p:graphicFrame>
      <p:grpSp>
        <p:nvGrpSpPr>
          <p:cNvPr id="4" name="Group 1203">
            <a:extLst>
              <a:ext uri="{FF2B5EF4-FFF2-40B4-BE49-F238E27FC236}">
                <a16:creationId xmlns:a16="http://schemas.microsoft.com/office/drawing/2014/main" id="{ADB9FCD9-CE5C-4C74-A68C-8D67EC226EEB}"/>
              </a:ext>
            </a:extLst>
          </p:cNvPr>
          <p:cNvGrpSpPr>
            <a:grpSpLocks noChangeAspect="1"/>
          </p:cNvGrpSpPr>
          <p:nvPr/>
        </p:nvGrpSpPr>
        <p:grpSpPr>
          <a:xfrm>
            <a:off x="3903634" y="1215185"/>
            <a:ext cx="1218187" cy="295351"/>
            <a:chOff x="0" y="0"/>
            <a:chExt cx="8736640" cy="2118205"/>
          </a:xfrm>
        </p:grpSpPr>
        <p:sp>
          <p:nvSpPr>
            <p:cNvPr id="5" name="Shape 1193">
              <a:extLst>
                <a:ext uri="{FF2B5EF4-FFF2-40B4-BE49-F238E27FC236}">
                  <a16:creationId xmlns:a16="http://schemas.microsoft.com/office/drawing/2014/main" id="{B4F0A3D5-0E88-4DAB-B22B-2A9A73200155}"/>
                </a:ext>
              </a:extLst>
            </p:cNvPr>
            <p:cNvSpPr/>
            <p:nvPr/>
          </p:nvSpPr>
          <p:spPr>
            <a:xfrm>
              <a:off x="0" y="0"/>
              <a:ext cx="2118206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7" name="Shape 1194">
              <a:extLst>
                <a:ext uri="{FF2B5EF4-FFF2-40B4-BE49-F238E27FC236}">
                  <a16:creationId xmlns:a16="http://schemas.microsoft.com/office/drawing/2014/main" id="{26E13769-5D56-4842-A668-E9F6D65A7065}"/>
                </a:ext>
              </a:extLst>
            </p:cNvPr>
            <p:cNvSpPr/>
            <p:nvPr/>
          </p:nvSpPr>
          <p:spPr>
            <a:xfrm>
              <a:off x="249585" y="249585"/>
              <a:ext cx="1619036" cy="1619036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8" name="Shape 1195">
              <a:extLst>
                <a:ext uri="{FF2B5EF4-FFF2-40B4-BE49-F238E27FC236}">
                  <a16:creationId xmlns:a16="http://schemas.microsoft.com/office/drawing/2014/main" id="{2E328B4A-CCDD-47E7-A98F-E7C3A6EF3ECF}"/>
                </a:ext>
              </a:extLst>
            </p:cNvPr>
            <p:cNvSpPr/>
            <p:nvPr/>
          </p:nvSpPr>
          <p:spPr>
            <a:xfrm>
              <a:off x="1654610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9" name="Shape 1196">
              <a:extLst>
                <a:ext uri="{FF2B5EF4-FFF2-40B4-BE49-F238E27FC236}">
                  <a16:creationId xmlns:a16="http://schemas.microsoft.com/office/drawing/2014/main" id="{81E03EA9-1F02-41D9-A513-A90F665C86D3}"/>
                </a:ext>
              </a:extLst>
            </p:cNvPr>
            <p:cNvSpPr/>
            <p:nvPr/>
          </p:nvSpPr>
          <p:spPr>
            <a:xfrm>
              <a:off x="1904195" y="249585"/>
              <a:ext cx="1619036" cy="1619036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0" name="Shape 1197">
              <a:extLst>
                <a:ext uri="{FF2B5EF4-FFF2-40B4-BE49-F238E27FC236}">
                  <a16:creationId xmlns:a16="http://schemas.microsoft.com/office/drawing/2014/main" id="{5A2C8424-B5E3-408C-A7BF-C051B3DFF380}"/>
                </a:ext>
              </a:extLst>
            </p:cNvPr>
            <p:cNvSpPr/>
            <p:nvPr/>
          </p:nvSpPr>
          <p:spPr>
            <a:xfrm>
              <a:off x="3309219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1" name="Shape 1198">
              <a:extLst>
                <a:ext uri="{FF2B5EF4-FFF2-40B4-BE49-F238E27FC236}">
                  <a16:creationId xmlns:a16="http://schemas.microsoft.com/office/drawing/2014/main" id="{74BAB37D-9154-4DB8-A672-D27ED7B80B10}"/>
                </a:ext>
              </a:extLst>
            </p:cNvPr>
            <p:cNvSpPr/>
            <p:nvPr/>
          </p:nvSpPr>
          <p:spPr>
            <a:xfrm>
              <a:off x="3558804" y="249585"/>
              <a:ext cx="1619037" cy="161903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" name="Shape 1199">
              <a:extLst>
                <a:ext uri="{FF2B5EF4-FFF2-40B4-BE49-F238E27FC236}">
                  <a16:creationId xmlns:a16="http://schemas.microsoft.com/office/drawing/2014/main" id="{8E98F252-2F54-4D64-A925-9961828F2E3F}"/>
                </a:ext>
              </a:extLst>
            </p:cNvPr>
            <p:cNvSpPr/>
            <p:nvPr/>
          </p:nvSpPr>
          <p:spPr>
            <a:xfrm>
              <a:off x="496382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3" name="Shape 1200">
              <a:extLst>
                <a:ext uri="{FF2B5EF4-FFF2-40B4-BE49-F238E27FC236}">
                  <a16:creationId xmlns:a16="http://schemas.microsoft.com/office/drawing/2014/main" id="{4BDC7B95-C2C8-4FE8-83C4-3C607A72710A}"/>
                </a:ext>
              </a:extLst>
            </p:cNvPr>
            <p:cNvSpPr/>
            <p:nvPr/>
          </p:nvSpPr>
          <p:spPr>
            <a:xfrm>
              <a:off x="5213409" y="249585"/>
              <a:ext cx="1619036" cy="1619036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4" name="Shape 1201">
              <a:extLst>
                <a:ext uri="{FF2B5EF4-FFF2-40B4-BE49-F238E27FC236}">
                  <a16:creationId xmlns:a16="http://schemas.microsoft.com/office/drawing/2014/main" id="{FDA66D4A-BE60-4023-A5FF-5F8FDDC06653}"/>
                </a:ext>
              </a:extLst>
            </p:cNvPr>
            <p:cNvSpPr/>
            <p:nvPr/>
          </p:nvSpPr>
          <p:spPr>
            <a:xfrm>
              <a:off x="661843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5" name="Shape 1202">
              <a:extLst>
                <a:ext uri="{FF2B5EF4-FFF2-40B4-BE49-F238E27FC236}">
                  <a16:creationId xmlns:a16="http://schemas.microsoft.com/office/drawing/2014/main" id="{8E4CA871-692C-4BB5-B342-9FA14F7DE72A}"/>
                </a:ext>
              </a:extLst>
            </p:cNvPr>
            <p:cNvSpPr/>
            <p:nvPr/>
          </p:nvSpPr>
          <p:spPr>
            <a:xfrm>
              <a:off x="6868019" y="249585"/>
              <a:ext cx="1619037" cy="1619036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</p:spTree>
    <p:extLst>
      <p:ext uri="{BB962C8B-B14F-4D97-AF65-F5344CB8AC3E}">
        <p14:creationId xmlns:p14="http://schemas.microsoft.com/office/powerpoint/2010/main" val="860981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16704-9F3D-4CAD-BFF7-2ABACF5FF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369" y="207851"/>
            <a:ext cx="5915025" cy="7619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Cross-disciplinary applications:</a:t>
            </a:r>
            <a:br>
              <a:rPr lang="en-US" dirty="0"/>
            </a:br>
            <a:r>
              <a:rPr lang="en-US" sz="2200" dirty="0"/>
              <a:t>Common Elements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FF36C54-260C-46C5-A3B6-E83E7B57EE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71605"/>
              </p:ext>
            </p:extLst>
          </p:nvPr>
        </p:nvGraphicFramePr>
        <p:xfrm>
          <a:off x="832990" y="1759456"/>
          <a:ext cx="7595782" cy="2506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7891">
                  <a:extLst>
                    <a:ext uri="{9D8B030D-6E8A-4147-A177-3AD203B41FA5}">
                      <a16:colId xmlns:a16="http://schemas.microsoft.com/office/drawing/2014/main" val="3813805757"/>
                    </a:ext>
                  </a:extLst>
                </a:gridCol>
                <a:gridCol w="3797891">
                  <a:extLst>
                    <a:ext uri="{9D8B030D-6E8A-4147-A177-3AD203B41FA5}">
                      <a16:colId xmlns:a16="http://schemas.microsoft.com/office/drawing/2014/main" val="1953369906"/>
                    </a:ext>
                  </a:extLst>
                </a:gridCol>
              </a:tblGrid>
              <a:tr h="403895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Task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Examples of Tools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6073915"/>
                  </a:ext>
                </a:extLst>
              </a:tr>
              <a:tr h="403895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Data Extraction and Assembly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SQL, “NoSQL”, Web Analytics, Excel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050473"/>
                  </a:ext>
                </a:extLst>
              </a:tr>
              <a:tr h="1294674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Analysis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Scripting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Spreadsheets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Other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R, Python, VBA for Microsoft Office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Excel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Commercial software, GUI apps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7836015"/>
                  </a:ext>
                </a:extLst>
              </a:tr>
              <a:tr h="403895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Visualization and Presentation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Generally accompanies analysis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6672531"/>
                  </a:ext>
                </a:extLst>
              </a:tr>
            </a:tbl>
          </a:graphicData>
        </a:graphic>
      </p:graphicFrame>
      <p:grpSp>
        <p:nvGrpSpPr>
          <p:cNvPr id="27" name="Group 1203">
            <a:extLst>
              <a:ext uri="{FF2B5EF4-FFF2-40B4-BE49-F238E27FC236}">
                <a16:creationId xmlns:a16="http://schemas.microsoft.com/office/drawing/2014/main" id="{5EC00F6A-89EE-4EC3-B186-48542CF1F293}"/>
              </a:ext>
            </a:extLst>
          </p:cNvPr>
          <p:cNvGrpSpPr>
            <a:grpSpLocks noChangeAspect="1"/>
          </p:cNvGrpSpPr>
          <p:nvPr/>
        </p:nvGrpSpPr>
        <p:grpSpPr>
          <a:xfrm>
            <a:off x="3903634" y="1215185"/>
            <a:ext cx="1218187" cy="295351"/>
            <a:chOff x="0" y="0"/>
            <a:chExt cx="8736640" cy="2118205"/>
          </a:xfrm>
        </p:grpSpPr>
        <p:sp>
          <p:nvSpPr>
            <p:cNvPr id="28" name="Shape 1193">
              <a:extLst>
                <a:ext uri="{FF2B5EF4-FFF2-40B4-BE49-F238E27FC236}">
                  <a16:creationId xmlns:a16="http://schemas.microsoft.com/office/drawing/2014/main" id="{123135F8-2FC8-45FB-BE5D-4263C7EFDE64}"/>
                </a:ext>
              </a:extLst>
            </p:cNvPr>
            <p:cNvSpPr/>
            <p:nvPr/>
          </p:nvSpPr>
          <p:spPr>
            <a:xfrm>
              <a:off x="0" y="0"/>
              <a:ext cx="2118206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9" name="Shape 1194">
              <a:extLst>
                <a:ext uri="{FF2B5EF4-FFF2-40B4-BE49-F238E27FC236}">
                  <a16:creationId xmlns:a16="http://schemas.microsoft.com/office/drawing/2014/main" id="{9B8508BD-E996-41A8-BCA4-730CF0D1126F}"/>
                </a:ext>
              </a:extLst>
            </p:cNvPr>
            <p:cNvSpPr/>
            <p:nvPr/>
          </p:nvSpPr>
          <p:spPr>
            <a:xfrm>
              <a:off x="249585" y="249585"/>
              <a:ext cx="1619036" cy="1619036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0" name="Shape 1195">
              <a:extLst>
                <a:ext uri="{FF2B5EF4-FFF2-40B4-BE49-F238E27FC236}">
                  <a16:creationId xmlns:a16="http://schemas.microsoft.com/office/drawing/2014/main" id="{84892503-ACB3-4966-BD01-A34BC72EF1E2}"/>
                </a:ext>
              </a:extLst>
            </p:cNvPr>
            <p:cNvSpPr/>
            <p:nvPr/>
          </p:nvSpPr>
          <p:spPr>
            <a:xfrm>
              <a:off x="1654610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1" name="Shape 1196">
              <a:extLst>
                <a:ext uri="{FF2B5EF4-FFF2-40B4-BE49-F238E27FC236}">
                  <a16:creationId xmlns:a16="http://schemas.microsoft.com/office/drawing/2014/main" id="{56AAD935-E694-4D8A-B560-ED4DAF6AEF55}"/>
                </a:ext>
              </a:extLst>
            </p:cNvPr>
            <p:cNvSpPr/>
            <p:nvPr/>
          </p:nvSpPr>
          <p:spPr>
            <a:xfrm>
              <a:off x="1904195" y="249585"/>
              <a:ext cx="1619036" cy="1619036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2" name="Shape 1197">
              <a:extLst>
                <a:ext uri="{FF2B5EF4-FFF2-40B4-BE49-F238E27FC236}">
                  <a16:creationId xmlns:a16="http://schemas.microsoft.com/office/drawing/2014/main" id="{62824718-406C-42B6-AB20-D437D4E563FE}"/>
                </a:ext>
              </a:extLst>
            </p:cNvPr>
            <p:cNvSpPr/>
            <p:nvPr/>
          </p:nvSpPr>
          <p:spPr>
            <a:xfrm>
              <a:off x="3309219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3" name="Shape 1198">
              <a:extLst>
                <a:ext uri="{FF2B5EF4-FFF2-40B4-BE49-F238E27FC236}">
                  <a16:creationId xmlns:a16="http://schemas.microsoft.com/office/drawing/2014/main" id="{F39CF51B-0227-495D-8620-69C11D1DD24F}"/>
                </a:ext>
              </a:extLst>
            </p:cNvPr>
            <p:cNvSpPr/>
            <p:nvPr/>
          </p:nvSpPr>
          <p:spPr>
            <a:xfrm>
              <a:off x="3558804" y="249585"/>
              <a:ext cx="1619037" cy="161903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4" name="Shape 1199">
              <a:extLst>
                <a:ext uri="{FF2B5EF4-FFF2-40B4-BE49-F238E27FC236}">
                  <a16:creationId xmlns:a16="http://schemas.microsoft.com/office/drawing/2014/main" id="{0714A75A-A883-45BA-8EEE-8E7568310849}"/>
                </a:ext>
              </a:extLst>
            </p:cNvPr>
            <p:cNvSpPr/>
            <p:nvPr/>
          </p:nvSpPr>
          <p:spPr>
            <a:xfrm>
              <a:off x="496382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5" name="Shape 1200">
              <a:extLst>
                <a:ext uri="{FF2B5EF4-FFF2-40B4-BE49-F238E27FC236}">
                  <a16:creationId xmlns:a16="http://schemas.microsoft.com/office/drawing/2014/main" id="{CC0F8705-9A87-492D-AC85-37FB0B1B0D1B}"/>
                </a:ext>
              </a:extLst>
            </p:cNvPr>
            <p:cNvSpPr/>
            <p:nvPr/>
          </p:nvSpPr>
          <p:spPr>
            <a:xfrm>
              <a:off x="5213409" y="249585"/>
              <a:ext cx="1619036" cy="1619036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6" name="Shape 1201">
              <a:extLst>
                <a:ext uri="{FF2B5EF4-FFF2-40B4-BE49-F238E27FC236}">
                  <a16:creationId xmlns:a16="http://schemas.microsoft.com/office/drawing/2014/main" id="{D10A0A7D-EF8B-4F1F-83C4-CEF9AEBB8B5B}"/>
                </a:ext>
              </a:extLst>
            </p:cNvPr>
            <p:cNvSpPr/>
            <p:nvPr/>
          </p:nvSpPr>
          <p:spPr>
            <a:xfrm>
              <a:off x="661843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7" name="Shape 1202">
              <a:extLst>
                <a:ext uri="{FF2B5EF4-FFF2-40B4-BE49-F238E27FC236}">
                  <a16:creationId xmlns:a16="http://schemas.microsoft.com/office/drawing/2014/main" id="{29FEEC02-2CDD-4BE4-9C72-73760CCF0F55}"/>
                </a:ext>
              </a:extLst>
            </p:cNvPr>
            <p:cNvSpPr/>
            <p:nvPr/>
          </p:nvSpPr>
          <p:spPr>
            <a:xfrm>
              <a:off x="6868019" y="249585"/>
              <a:ext cx="1619037" cy="1619036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</p:spTree>
    <p:extLst>
      <p:ext uri="{BB962C8B-B14F-4D97-AF65-F5344CB8AC3E}">
        <p14:creationId xmlns:p14="http://schemas.microsoft.com/office/powerpoint/2010/main" val="18648769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91F4B-D60E-4A62-9BEE-F8052D795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Databases, Data Extraction, and Data Assembly</a:t>
            </a:r>
            <a:r>
              <a:rPr lang="en-US" dirty="0"/>
              <a:t>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0B88AD-B1EE-43C9-8372-780763FB0E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Databases, SQL, External Drivers, and Sample Queries</a:t>
            </a:r>
          </a:p>
        </p:txBody>
      </p:sp>
      <p:grpSp>
        <p:nvGrpSpPr>
          <p:cNvPr id="18" name="Group 1203">
            <a:extLst>
              <a:ext uri="{FF2B5EF4-FFF2-40B4-BE49-F238E27FC236}">
                <a16:creationId xmlns:a16="http://schemas.microsoft.com/office/drawing/2014/main" id="{65C799C8-D637-4881-96BF-7682AAA60DD1}"/>
              </a:ext>
            </a:extLst>
          </p:cNvPr>
          <p:cNvGrpSpPr/>
          <p:nvPr/>
        </p:nvGrpSpPr>
        <p:grpSpPr>
          <a:xfrm>
            <a:off x="3343411" y="3971492"/>
            <a:ext cx="2457181" cy="595746"/>
            <a:chOff x="0" y="0"/>
            <a:chExt cx="8736640" cy="2118205"/>
          </a:xfrm>
        </p:grpSpPr>
        <p:sp>
          <p:nvSpPr>
            <p:cNvPr id="19" name="Shape 1193">
              <a:extLst>
                <a:ext uri="{FF2B5EF4-FFF2-40B4-BE49-F238E27FC236}">
                  <a16:creationId xmlns:a16="http://schemas.microsoft.com/office/drawing/2014/main" id="{31DD94C9-EF23-472C-A74E-D6BC99EE487E}"/>
                </a:ext>
              </a:extLst>
            </p:cNvPr>
            <p:cNvSpPr/>
            <p:nvPr/>
          </p:nvSpPr>
          <p:spPr>
            <a:xfrm>
              <a:off x="0" y="0"/>
              <a:ext cx="2118206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0" name="Shape 1194">
              <a:extLst>
                <a:ext uri="{FF2B5EF4-FFF2-40B4-BE49-F238E27FC236}">
                  <a16:creationId xmlns:a16="http://schemas.microsoft.com/office/drawing/2014/main" id="{305B3F87-9145-4FA8-AB01-B99786BEC3D9}"/>
                </a:ext>
              </a:extLst>
            </p:cNvPr>
            <p:cNvSpPr/>
            <p:nvPr/>
          </p:nvSpPr>
          <p:spPr>
            <a:xfrm>
              <a:off x="249585" y="249585"/>
              <a:ext cx="1619036" cy="1619036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1" name="Shape 1195">
              <a:extLst>
                <a:ext uri="{FF2B5EF4-FFF2-40B4-BE49-F238E27FC236}">
                  <a16:creationId xmlns:a16="http://schemas.microsoft.com/office/drawing/2014/main" id="{1B0FB670-B6B2-4F51-9099-12CB8598C94C}"/>
                </a:ext>
              </a:extLst>
            </p:cNvPr>
            <p:cNvSpPr/>
            <p:nvPr/>
          </p:nvSpPr>
          <p:spPr>
            <a:xfrm>
              <a:off x="1654610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2" name="Shape 1196">
              <a:extLst>
                <a:ext uri="{FF2B5EF4-FFF2-40B4-BE49-F238E27FC236}">
                  <a16:creationId xmlns:a16="http://schemas.microsoft.com/office/drawing/2014/main" id="{2F6A0B09-6D54-4C44-8147-9815FC88C236}"/>
                </a:ext>
              </a:extLst>
            </p:cNvPr>
            <p:cNvSpPr/>
            <p:nvPr/>
          </p:nvSpPr>
          <p:spPr>
            <a:xfrm>
              <a:off x="1904195" y="249585"/>
              <a:ext cx="1619036" cy="1619036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r>
                <a:rPr lang="en-US" sz="900" dirty="0"/>
                <a:t>2</a:t>
              </a:r>
              <a:endParaRPr sz="900" dirty="0"/>
            </a:p>
          </p:txBody>
        </p:sp>
        <p:sp>
          <p:nvSpPr>
            <p:cNvPr id="23" name="Shape 1197">
              <a:extLst>
                <a:ext uri="{FF2B5EF4-FFF2-40B4-BE49-F238E27FC236}">
                  <a16:creationId xmlns:a16="http://schemas.microsoft.com/office/drawing/2014/main" id="{E8CD197E-F6CC-4ED5-BED8-6616D757699A}"/>
                </a:ext>
              </a:extLst>
            </p:cNvPr>
            <p:cNvSpPr/>
            <p:nvPr/>
          </p:nvSpPr>
          <p:spPr>
            <a:xfrm>
              <a:off x="3309219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4" name="Shape 1198">
              <a:extLst>
                <a:ext uri="{FF2B5EF4-FFF2-40B4-BE49-F238E27FC236}">
                  <a16:creationId xmlns:a16="http://schemas.microsoft.com/office/drawing/2014/main" id="{0F2C794B-A083-4E55-993B-B0CDC94B35EB}"/>
                </a:ext>
              </a:extLst>
            </p:cNvPr>
            <p:cNvSpPr/>
            <p:nvPr/>
          </p:nvSpPr>
          <p:spPr>
            <a:xfrm>
              <a:off x="3558804" y="249585"/>
              <a:ext cx="1619037" cy="161903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5" name="Shape 1199">
              <a:extLst>
                <a:ext uri="{FF2B5EF4-FFF2-40B4-BE49-F238E27FC236}">
                  <a16:creationId xmlns:a16="http://schemas.microsoft.com/office/drawing/2014/main" id="{8F36FEAE-B0F5-4154-9D87-026D9B8E5403}"/>
                </a:ext>
              </a:extLst>
            </p:cNvPr>
            <p:cNvSpPr/>
            <p:nvPr/>
          </p:nvSpPr>
          <p:spPr>
            <a:xfrm>
              <a:off x="496382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6" name="Shape 1200">
              <a:extLst>
                <a:ext uri="{FF2B5EF4-FFF2-40B4-BE49-F238E27FC236}">
                  <a16:creationId xmlns:a16="http://schemas.microsoft.com/office/drawing/2014/main" id="{D786C196-AAC7-4AD8-892F-B7F2528199C8}"/>
                </a:ext>
              </a:extLst>
            </p:cNvPr>
            <p:cNvSpPr/>
            <p:nvPr/>
          </p:nvSpPr>
          <p:spPr>
            <a:xfrm>
              <a:off x="5213409" y="249585"/>
              <a:ext cx="1619036" cy="1619036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7" name="Shape 1201">
              <a:extLst>
                <a:ext uri="{FF2B5EF4-FFF2-40B4-BE49-F238E27FC236}">
                  <a16:creationId xmlns:a16="http://schemas.microsoft.com/office/drawing/2014/main" id="{7F52E36A-82FA-4387-A444-9182E0A857EA}"/>
                </a:ext>
              </a:extLst>
            </p:cNvPr>
            <p:cNvSpPr/>
            <p:nvPr/>
          </p:nvSpPr>
          <p:spPr>
            <a:xfrm>
              <a:off x="661843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8" name="Shape 1202">
              <a:extLst>
                <a:ext uri="{FF2B5EF4-FFF2-40B4-BE49-F238E27FC236}">
                  <a16:creationId xmlns:a16="http://schemas.microsoft.com/office/drawing/2014/main" id="{8109DD41-630F-4B56-B0D7-5303C6DED071}"/>
                </a:ext>
              </a:extLst>
            </p:cNvPr>
            <p:cNvSpPr/>
            <p:nvPr/>
          </p:nvSpPr>
          <p:spPr>
            <a:xfrm>
              <a:off x="6868019" y="249585"/>
              <a:ext cx="1619037" cy="1619036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</p:spTree>
    <p:extLst>
      <p:ext uri="{BB962C8B-B14F-4D97-AF65-F5344CB8AC3E}">
        <p14:creationId xmlns:p14="http://schemas.microsoft.com/office/powerpoint/2010/main" val="8602499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05979"/>
            <a:ext cx="6858000" cy="857250"/>
          </a:xfrm>
        </p:spPr>
        <p:txBody>
          <a:bodyPr>
            <a:noAutofit/>
          </a:bodyPr>
          <a:lstStyle/>
          <a:p>
            <a:r>
              <a:rPr lang="en-US" sz="3200" dirty="0"/>
              <a:t>Customer-level Data:  Data Preparation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2920" y="853095"/>
            <a:ext cx="7269482" cy="741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1406" dirty="0"/>
              <a:t>One record per customer, as may be available in a Customer Relationship Management System (CRMS) or relational database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1406" dirty="0"/>
              <a:t>Customer-level measures may require aggregation from individual transactions, e.g.: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612C84-9522-98BF-BD07-399DFDA82D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845" y="1668260"/>
            <a:ext cx="8675788" cy="273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149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05979"/>
            <a:ext cx="6858000" cy="857250"/>
          </a:xfrm>
        </p:spPr>
        <p:txBody>
          <a:bodyPr>
            <a:noAutofit/>
          </a:bodyPr>
          <a:lstStyle/>
          <a:p>
            <a:r>
              <a:rPr lang="en-US" sz="3200" dirty="0"/>
              <a:t>PRODUCT-level Data:  Data Preparation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2920" y="853095"/>
            <a:ext cx="7269482" cy="741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1406" dirty="0"/>
              <a:t>One record per product, as may be available in a Customer Relationship Management System (CRMS) or relational database management system (RDBMS)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1406" dirty="0"/>
              <a:t>Product-level measures may require aggregation from individual transactions, e.g.: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AB4503-F024-EC8B-5294-F2512CDC37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586" y="1808470"/>
            <a:ext cx="8776148" cy="202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072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05979"/>
            <a:ext cx="6858000" cy="857250"/>
          </a:xfrm>
        </p:spPr>
        <p:txBody>
          <a:bodyPr>
            <a:noAutofit/>
          </a:bodyPr>
          <a:lstStyle/>
          <a:p>
            <a:r>
              <a:rPr lang="en-US" sz="3200" dirty="0"/>
              <a:t>PRODUCT-level Data:  Data Preparation</a:t>
            </a:r>
            <a:br>
              <a:rPr lang="en-US" sz="3200" dirty="0"/>
            </a:br>
            <a:r>
              <a:rPr lang="en-US" sz="1800" i="1" dirty="0"/>
              <a:t>1 of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2920" y="1067113"/>
            <a:ext cx="7269482" cy="957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1406" dirty="0"/>
              <a:t>One record per product, as may be available in a Customer Relationship Management System (CRMS) or relational database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1406" dirty="0"/>
              <a:t>Like Customer-level data, Product-level measures may require aggregation from individual transactions, e.g.: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AB4503-F024-EC8B-5294-F2512CDC37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586" y="2055038"/>
            <a:ext cx="8776148" cy="202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995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05979"/>
            <a:ext cx="6858000" cy="857250"/>
          </a:xfrm>
        </p:spPr>
        <p:txBody>
          <a:bodyPr>
            <a:noAutofit/>
          </a:bodyPr>
          <a:lstStyle/>
          <a:p>
            <a:r>
              <a:rPr lang="en-US" sz="3200" dirty="0"/>
              <a:t>PRODUCT-level Data:  Data Preparation</a:t>
            </a:r>
            <a:br>
              <a:rPr lang="en-US" sz="3200" dirty="0"/>
            </a:br>
            <a:r>
              <a:rPr lang="en-US" sz="1800" i="1" dirty="0"/>
              <a:t>2 of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2920" y="1067113"/>
            <a:ext cx="7269482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1406" dirty="0"/>
              <a:t>Similarly, data for products and promotions may supplement aggregation of transactions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A92291-4F5B-54D9-5216-BDFED63435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20" y="1375787"/>
            <a:ext cx="8997965" cy="299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82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05979"/>
            <a:ext cx="6858000" cy="857250"/>
          </a:xfrm>
        </p:spPr>
        <p:txBody>
          <a:bodyPr>
            <a:noAutofit/>
          </a:bodyPr>
          <a:lstStyle/>
          <a:p>
            <a:r>
              <a:rPr lang="en-US" sz="3200" dirty="0"/>
              <a:t>Before you collect any Data</a:t>
            </a:r>
            <a:br>
              <a:rPr lang="en-US" sz="3200" dirty="0"/>
            </a:br>
            <a:r>
              <a:rPr lang="en-US" sz="1800" i="1" dirty="0"/>
              <a:t>what you need to know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92485" y="1842658"/>
            <a:ext cx="2177937" cy="1823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1406" dirty="0"/>
              <a:t>For </a:t>
            </a:r>
            <a:r>
              <a:rPr lang="en-US" sz="1406" b="1" dirty="0"/>
              <a:t>cause-and-effect forecasting</a:t>
            </a:r>
            <a:r>
              <a:rPr lang="en-US" sz="1406" dirty="0"/>
              <a:t>, drivers (independent variables, predictors) must be </a:t>
            </a:r>
            <a:r>
              <a:rPr lang="en-US" sz="1406" b="1" dirty="0"/>
              <a:t>available </a:t>
            </a:r>
            <a:r>
              <a:rPr lang="en-US" sz="1406" dirty="0"/>
              <a:t>for </a:t>
            </a:r>
            <a:r>
              <a:rPr lang="en-US" sz="1406" b="1" dirty="0"/>
              <a:t>both</a:t>
            </a:r>
            <a:r>
              <a:rPr lang="en-US" sz="1406" dirty="0"/>
              <a:t> the </a:t>
            </a:r>
            <a:r>
              <a:rPr lang="en-US" sz="1406" b="1" dirty="0"/>
              <a:t>historical</a:t>
            </a:r>
            <a:r>
              <a:rPr lang="en-US" sz="1406" dirty="0"/>
              <a:t> AND the </a:t>
            </a:r>
            <a:r>
              <a:rPr lang="en-US" sz="1406" b="1" dirty="0"/>
              <a:t>forecast</a:t>
            </a:r>
            <a:r>
              <a:rPr lang="en-US" sz="1406" dirty="0"/>
              <a:t> periods</a:t>
            </a:r>
          </a:p>
          <a:p>
            <a:pPr algn="l"/>
            <a:endParaRPr lang="en-US" sz="1406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31443E-A9B3-6D59-776E-927CE0C426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979" r="48000" b="14667"/>
          <a:stretch/>
        </p:blipFill>
        <p:spPr>
          <a:xfrm>
            <a:off x="290947" y="1130531"/>
            <a:ext cx="5112326" cy="35035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4AB5D3-7E85-8042-636F-ADD2AD3CC1B8}"/>
              </a:ext>
            </a:extLst>
          </p:cNvPr>
          <p:cNvSpPr txBox="1"/>
          <p:nvPr/>
        </p:nvSpPr>
        <p:spPr>
          <a:xfrm>
            <a:off x="5187140" y="2805602"/>
            <a:ext cx="56526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318EFF"/>
                </a:solidFill>
                <a:effectLst/>
                <a:uFillTx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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318E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FE3757-AAFB-632C-276E-5EB93282145C}"/>
              </a:ext>
            </a:extLst>
          </p:cNvPr>
          <p:cNvSpPr txBox="1"/>
          <p:nvPr/>
        </p:nvSpPr>
        <p:spPr>
          <a:xfrm>
            <a:off x="5187139" y="3356379"/>
            <a:ext cx="56526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318EFF"/>
                </a:solidFill>
                <a:effectLst/>
                <a:uFillTx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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318E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6CAEC9-2CDA-AF2F-D751-7D39FF5698C1}"/>
              </a:ext>
            </a:extLst>
          </p:cNvPr>
          <p:cNvSpPr txBox="1"/>
          <p:nvPr/>
        </p:nvSpPr>
        <p:spPr>
          <a:xfrm>
            <a:off x="5187140" y="3968711"/>
            <a:ext cx="540328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102570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DFE5B4B6-DBAC-F97A-5DBF-B00173646A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42" t="29630" r="18206" b="10582"/>
          <a:stretch/>
        </p:blipFill>
        <p:spPr>
          <a:xfrm>
            <a:off x="2052887" y="159183"/>
            <a:ext cx="5959841" cy="384322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8D0D9D-993B-8216-5801-1699036845ED}"/>
              </a:ext>
            </a:extLst>
          </p:cNvPr>
          <p:cNvCxnSpPr>
            <a:cxnSpLocks/>
          </p:cNvCxnSpPr>
          <p:nvPr/>
        </p:nvCxnSpPr>
        <p:spPr>
          <a:xfrm flipV="1">
            <a:off x="1590620" y="221343"/>
            <a:ext cx="0" cy="4426857"/>
          </a:xfrm>
          <a:prstGeom prst="line">
            <a:avLst/>
          </a:prstGeom>
          <a:noFill/>
          <a:ln w="25400" cap="flat">
            <a:gradFill>
              <a:gsLst>
                <a:gs pos="0">
                  <a:schemeClr val="accent1"/>
                </a:gs>
                <a:gs pos="74000">
                  <a:schemeClr val="accent3"/>
                </a:gs>
                <a:gs pos="83000">
                  <a:schemeClr val="accent4"/>
                </a:gs>
                <a:gs pos="100000">
                  <a:schemeClr val="accent5"/>
                </a:gs>
              </a:gsLst>
              <a:lin ang="5400000" scaled="1"/>
            </a:gra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47786B4-F68C-0741-2E43-1717585302ED}"/>
              </a:ext>
            </a:extLst>
          </p:cNvPr>
          <p:cNvSpPr txBox="1"/>
          <p:nvPr/>
        </p:nvSpPr>
        <p:spPr>
          <a:xfrm>
            <a:off x="0" y="1309430"/>
            <a:ext cx="1590620" cy="18261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ebas Neue" panose="020B0606020202050201" pitchFamily="34" charset="0"/>
                <a:sym typeface="Helvetica Light"/>
              </a:rPr>
              <a:t>Anatomy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ebas Neue" panose="020B0606020202050201" pitchFamily="34" charset="0"/>
                <a:sym typeface="Helvetica Light"/>
              </a:rPr>
              <a:t>of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ebas Neue" panose="020B0606020202050201" pitchFamily="34" charset="0"/>
                <a:sym typeface="Helvetica Light"/>
              </a:rPr>
              <a:t>t</a:t>
            </a:r>
            <a:r>
              <a:rPr lang="en-US" sz="2800" b="1" i="1" dirty="0">
                <a:latin typeface="Bebas Neue" panose="020B0606020202050201" pitchFamily="34" charset="0"/>
              </a:rPr>
              <a:t>oday’s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i="1" dirty="0">
                <a:latin typeface="Bebas Neue" panose="020B0606020202050201" pitchFamily="34" charset="0"/>
              </a:rPr>
              <a:t>topics</a:t>
            </a:r>
            <a:endParaRPr kumimoji="0" lang="en-US" sz="28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ebas Neue" panose="020B0606020202050201" pitchFamily="34" charset="0"/>
              <a:sym typeface="Helvetica Light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CB8D83B-86A8-7291-F3B2-BBBFBC8996A6}"/>
              </a:ext>
            </a:extLst>
          </p:cNvPr>
          <p:cNvSpPr/>
          <p:nvPr/>
        </p:nvSpPr>
        <p:spPr>
          <a:xfrm>
            <a:off x="1632856" y="1524035"/>
            <a:ext cx="1592945" cy="663615"/>
          </a:xfrm>
          <a:prstGeom prst="ellipse">
            <a:avLst/>
          </a:prstGeom>
          <a:solidFill>
            <a:srgbClr val="A0CC05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Market/Product Segmentation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A643AC0-07BE-665E-1B46-AA4C48F341F0}"/>
              </a:ext>
            </a:extLst>
          </p:cNvPr>
          <p:cNvSpPr/>
          <p:nvPr/>
        </p:nvSpPr>
        <p:spPr>
          <a:xfrm>
            <a:off x="7074273" y="4107351"/>
            <a:ext cx="1591056" cy="667512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Association Rules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B1B3B09-396D-EF69-5A52-1170B12FCAC9}"/>
              </a:ext>
            </a:extLst>
          </p:cNvPr>
          <p:cNvCxnSpPr>
            <a:cxnSpLocks/>
          </p:cNvCxnSpPr>
          <p:nvPr/>
        </p:nvCxnSpPr>
        <p:spPr>
          <a:xfrm>
            <a:off x="4952040" y="589391"/>
            <a:ext cx="0" cy="239485"/>
          </a:xfrm>
          <a:prstGeom prst="straightConnector1">
            <a:avLst/>
          </a:prstGeom>
          <a:noFill/>
          <a:ln w="25400" cap="flat">
            <a:solidFill>
              <a:schemeClr val="bg2">
                <a:lumMod val="60000"/>
                <a:lumOff val="40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Right Brace 24">
            <a:extLst>
              <a:ext uri="{FF2B5EF4-FFF2-40B4-BE49-F238E27FC236}">
                <a16:creationId xmlns:a16="http://schemas.microsoft.com/office/drawing/2014/main" id="{BD8579B3-F0C4-718F-21B9-EE2950111E1A}"/>
              </a:ext>
            </a:extLst>
          </p:cNvPr>
          <p:cNvSpPr/>
          <p:nvPr/>
        </p:nvSpPr>
        <p:spPr>
          <a:xfrm rot="16200000">
            <a:off x="4789162" y="-1801700"/>
            <a:ext cx="344712" cy="6455229"/>
          </a:xfrm>
          <a:prstGeom prst="rightBrace">
            <a:avLst/>
          </a:prstGeom>
          <a:noFill/>
          <a:ln w="25400" cap="flat">
            <a:solidFill>
              <a:schemeClr val="bg2">
                <a:lumMod val="60000"/>
                <a:lumOff val="4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5D55524-7B91-B85B-ACE8-C78252E6D8AF}"/>
              </a:ext>
            </a:extLst>
          </p:cNvPr>
          <p:cNvCxnSpPr>
            <a:cxnSpLocks/>
          </p:cNvCxnSpPr>
          <p:nvPr/>
        </p:nvCxnSpPr>
        <p:spPr>
          <a:xfrm>
            <a:off x="3178629" y="2730125"/>
            <a:ext cx="0" cy="174170"/>
          </a:xfrm>
          <a:prstGeom prst="straightConnector1">
            <a:avLst/>
          </a:prstGeom>
          <a:noFill/>
          <a:ln w="25400" cap="flat">
            <a:solidFill>
              <a:schemeClr val="bg2">
                <a:lumMod val="60000"/>
                <a:lumOff val="40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F00F54E-447A-3962-2D56-804A71C11E53}"/>
              </a:ext>
            </a:extLst>
          </p:cNvPr>
          <p:cNvCxnSpPr>
            <a:cxnSpLocks/>
          </p:cNvCxnSpPr>
          <p:nvPr/>
        </p:nvCxnSpPr>
        <p:spPr>
          <a:xfrm>
            <a:off x="6869943" y="2730125"/>
            <a:ext cx="0" cy="174170"/>
          </a:xfrm>
          <a:prstGeom prst="straightConnector1">
            <a:avLst/>
          </a:prstGeom>
          <a:noFill/>
          <a:ln w="25400" cap="flat">
            <a:solidFill>
              <a:schemeClr val="bg2">
                <a:lumMod val="60000"/>
                <a:lumOff val="40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B90C85A-FEC8-FB46-4C8F-7DBE4CD2A3C2}"/>
              </a:ext>
            </a:extLst>
          </p:cNvPr>
          <p:cNvCxnSpPr>
            <a:cxnSpLocks/>
          </p:cNvCxnSpPr>
          <p:nvPr/>
        </p:nvCxnSpPr>
        <p:spPr>
          <a:xfrm>
            <a:off x="3225801" y="3412296"/>
            <a:ext cx="0" cy="174170"/>
          </a:xfrm>
          <a:prstGeom prst="straightConnector1">
            <a:avLst/>
          </a:prstGeom>
          <a:noFill/>
          <a:ln w="25400" cap="flat">
            <a:solidFill>
              <a:schemeClr val="bg2">
                <a:lumMod val="60000"/>
                <a:lumOff val="40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5624A27-8347-4A0D-4614-BFCEF2E20E96}"/>
              </a:ext>
            </a:extLst>
          </p:cNvPr>
          <p:cNvCxnSpPr>
            <a:cxnSpLocks/>
          </p:cNvCxnSpPr>
          <p:nvPr/>
        </p:nvCxnSpPr>
        <p:spPr>
          <a:xfrm>
            <a:off x="6904438" y="3412296"/>
            <a:ext cx="0" cy="174170"/>
          </a:xfrm>
          <a:prstGeom prst="straightConnector1">
            <a:avLst/>
          </a:prstGeom>
          <a:noFill/>
          <a:ln w="25400" cap="flat">
            <a:solidFill>
              <a:schemeClr val="bg2">
                <a:lumMod val="60000"/>
                <a:lumOff val="40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Arc 31">
            <a:extLst>
              <a:ext uri="{FF2B5EF4-FFF2-40B4-BE49-F238E27FC236}">
                <a16:creationId xmlns:a16="http://schemas.microsoft.com/office/drawing/2014/main" id="{43999DE7-09B8-2E55-D131-5935597853D9}"/>
              </a:ext>
            </a:extLst>
          </p:cNvPr>
          <p:cNvSpPr/>
          <p:nvPr/>
        </p:nvSpPr>
        <p:spPr>
          <a:xfrm>
            <a:off x="1262938" y="1868748"/>
            <a:ext cx="3769869" cy="1676483"/>
          </a:xfrm>
          <a:prstGeom prst="arc">
            <a:avLst/>
          </a:prstGeom>
          <a:noFill/>
          <a:ln w="25400" cap="flat">
            <a:solidFill>
              <a:schemeClr val="bg2">
                <a:lumMod val="40000"/>
                <a:lumOff val="60000"/>
              </a:schemeClr>
            </a:solidFill>
            <a:prstDash val="sysDash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3" name="Star: 7 Points 32">
            <a:extLst>
              <a:ext uri="{FF2B5EF4-FFF2-40B4-BE49-F238E27FC236}">
                <a16:creationId xmlns:a16="http://schemas.microsoft.com/office/drawing/2014/main" id="{2486F317-A8FE-619B-2F9C-A7541613B500}"/>
              </a:ext>
            </a:extLst>
          </p:cNvPr>
          <p:cNvSpPr/>
          <p:nvPr/>
        </p:nvSpPr>
        <p:spPr>
          <a:xfrm>
            <a:off x="4795139" y="2708545"/>
            <a:ext cx="475338" cy="497116"/>
          </a:xfrm>
          <a:prstGeom prst="star7">
            <a:avLst/>
          </a:prstGeom>
          <a:solidFill>
            <a:srgbClr val="A0CC05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4610B99F-F16B-6001-8609-2A5CC0E4FCC2}"/>
              </a:ext>
            </a:extLst>
          </p:cNvPr>
          <p:cNvSpPr/>
          <p:nvPr/>
        </p:nvSpPr>
        <p:spPr>
          <a:xfrm>
            <a:off x="4549017" y="2500085"/>
            <a:ext cx="229812" cy="1540272"/>
          </a:xfrm>
          <a:prstGeom prst="rightBrace">
            <a:avLst/>
          </a:prstGeom>
          <a:noFill/>
          <a:ln w="25400" cap="flat">
            <a:solidFill>
              <a:schemeClr val="bg2">
                <a:lumMod val="60000"/>
                <a:lumOff val="4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A061D12E-418C-C627-FD1D-1DA5692E3403}"/>
              </a:ext>
            </a:extLst>
          </p:cNvPr>
          <p:cNvSpPr/>
          <p:nvPr/>
        </p:nvSpPr>
        <p:spPr>
          <a:xfrm rot="10800000">
            <a:off x="5311015" y="2500085"/>
            <a:ext cx="231675" cy="1540271"/>
          </a:xfrm>
          <a:prstGeom prst="rightBrace">
            <a:avLst/>
          </a:prstGeom>
          <a:noFill/>
          <a:ln w="25400" cap="flat">
            <a:solidFill>
              <a:schemeClr val="bg2">
                <a:lumMod val="60000"/>
                <a:lumOff val="4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8" name="Star: 7 Points 37">
            <a:extLst>
              <a:ext uri="{FF2B5EF4-FFF2-40B4-BE49-F238E27FC236}">
                <a16:creationId xmlns:a16="http://schemas.microsoft.com/office/drawing/2014/main" id="{F4434E4B-730E-8323-70AC-B4276846D5AA}"/>
              </a:ext>
            </a:extLst>
          </p:cNvPr>
          <p:cNvSpPr/>
          <p:nvPr/>
        </p:nvSpPr>
        <p:spPr>
          <a:xfrm>
            <a:off x="4827122" y="3205842"/>
            <a:ext cx="475338" cy="497116"/>
          </a:xfrm>
          <a:prstGeom prst="star7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98131EF9-7512-F258-9678-9FC75185A3BC}"/>
              </a:ext>
            </a:extLst>
          </p:cNvPr>
          <p:cNvSpPr/>
          <p:nvPr/>
        </p:nvSpPr>
        <p:spPr>
          <a:xfrm rot="10800000">
            <a:off x="5086523" y="2817210"/>
            <a:ext cx="3799094" cy="1673372"/>
          </a:xfrm>
          <a:prstGeom prst="arc">
            <a:avLst/>
          </a:prstGeom>
          <a:noFill/>
          <a:ln w="25400" cap="flat">
            <a:solidFill>
              <a:schemeClr val="bg2">
                <a:lumMod val="40000"/>
                <a:lumOff val="60000"/>
              </a:schemeClr>
            </a:solidFill>
            <a:prstDash val="sysDash"/>
            <a:miter lim="400000"/>
            <a:headEnd type="arrow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5DB649C-69D5-C390-FCC5-359057172841}"/>
              </a:ext>
            </a:extLst>
          </p:cNvPr>
          <p:cNvCxnSpPr>
            <a:cxnSpLocks/>
          </p:cNvCxnSpPr>
          <p:nvPr/>
        </p:nvCxnSpPr>
        <p:spPr>
          <a:xfrm>
            <a:off x="3176677" y="2187650"/>
            <a:ext cx="0" cy="174170"/>
          </a:xfrm>
          <a:prstGeom prst="straightConnector1">
            <a:avLst/>
          </a:prstGeom>
          <a:noFill/>
          <a:ln w="25400" cap="flat">
            <a:solidFill>
              <a:schemeClr val="bg2">
                <a:lumMod val="60000"/>
                <a:lumOff val="40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5DC87BF-A53C-A543-B7A0-09DC689F9A51}"/>
              </a:ext>
            </a:extLst>
          </p:cNvPr>
          <p:cNvCxnSpPr>
            <a:cxnSpLocks/>
          </p:cNvCxnSpPr>
          <p:nvPr/>
        </p:nvCxnSpPr>
        <p:spPr>
          <a:xfrm>
            <a:off x="6904438" y="2210362"/>
            <a:ext cx="0" cy="174170"/>
          </a:xfrm>
          <a:prstGeom prst="straightConnector1">
            <a:avLst/>
          </a:prstGeom>
          <a:noFill/>
          <a:ln w="25400" cap="flat">
            <a:solidFill>
              <a:schemeClr val="bg2">
                <a:lumMod val="60000"/>
                <a:lumOff val="40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38B826B-10F8-7BD6-FCDB-D686BE82DB87}"/>
              </a:ext>
            </a:extLst>
          </p:cNvPr>
          <p:cNvCxnSpPr>
            <a:cxnSpLocks/>
          </p:cNvCxnSpPr>
          <p:nvPr/>
        </p:nvCxnSpPr>
        <p:spPr>
          <a:xfrm>
            <a:off x="3178629" y="2187650"/>
            <a:ext cx="3725809" cy="30315"/>
          </a:xfrm>
          <a:prstGeom prst="line">
            <a:avLst/>
          </a:prstGeom>
          <a:noFill/>
          <a:ln w="25400" cap="flat">
            <a:solidFill>
              <a:schemeClr val="tx2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AF8118C-4FF0-2360-0EF1-21CCE388385C}"/>
              </a:ext>
            </a:extLst>
          </p:cNvPr>
          <p:cNvCxnSpPr>
            <a:cxnSpLocks/>
          </p:cNvCxnSpPr>
          <p:nvPr/>
        </p:nvCxnSpPr>
        <p:spPr>
          <a:xfrm>
            <a:off x="4981492" y="1871859"/>
            <a:ext cx="0" cy="315791"/>
          </a:xfrm>
          <a:prstGeom prst="straightConnector1">
            <a:avLst/>
          </a:prstGeom>
          <a:noFill/>
          <a:ln w="25400" cap="flat">
            <a:solidFill>
              <a:schemeClr val="bg2">
                <a:lumMod val="60000"/>
                <a:lumOff val="40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473235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BD783C-CE2D-4CF3-A367-00E2EEF51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SQL--Basics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1FA8A0-B072-4FBE-9B1D-E8B2F528019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480947" y="842960"/>
            <a:ext cx="7810500" cy="797265"/>
          </a:xfrm>
        </p:spPr>
        <p:txBody>
          <a:bodyPr>
            <a:normAutofit/>
          </a:bodyPr>
          <a:lstStyle/>
          <a:p>
            <a:r>
              <a:rPr lang="en-US" sz="1800" dirty="0"/>
              <a:t>Extract data through a query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CECBB1-1943-45B2-80C3-5474CD17992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6ECB8B-6EA8-4E74-85E1-6E9883C4E566}"/>
              </a:ext>
            </a:extLst>
          </p:cNvPr>
          <p:cNvSpPr/>
          <p:nvPr/>
        </p:nvSpPr>
        <p:spPr>
          <a:xfrm>
            <a:off x="182884" y="1737386"/>
            <a:ext cx="43891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1" dirty="0"/>
              <a:t>Basic query elements</a:t>
            </a:r>
            <a:r>
              <a:rPr lang="en-US" sz="1800" dirty="0"/>
              <a:t>:</a:t>
            </a:r>
          </a:p>
          <a:p>
            <a:pPr algn="l"/>
            <a:endParaRPr lang="en-US" sz="18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1"/>
                </a:solidFill>
              </a:rPr>
              <a:t>SELECT</a:t>
            </a:r>
            <a:r>
              <a:rPr lang="en-US" sz="1800" dirty="0"/>
              <a:t>:  fields to choose (* for all)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2"/>
                </a:solidFill>
              </a:rPr>
              <a:t>FROM</a:t>
            </a:r>
            <a:r>
              <a:rPr lang="en-US" sz="1800" dirty="0"/>
              <a:t>:  table to choose from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3"/>
                </a:solidFill>
              </a:rPr>
              <a:t>WHERE</a:t>
            </a:r>
            <a:r>
              <a:rPr lang="en-US" sz="1800" dirty="0"/>
              <a:t>:  filter results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4"/>
                </a:solidFill>
              </a:rPr>
              <a:t>ORDER BY</a:t>
            </a:r>
            <a:r>
              <a:rPr lang="en-US" sz="1800" dirty="0"/>
              <a:t>:  sort results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E70ECE4-0C53-4DEB-BC9D-3E3A0D78C6E9}"/>
              </a:ext>
            </a:extLst>
          </p:cNvPr>
          <p:cNvCxnSpPr/>
          <p:nvPr/>
        </p:nvCxnSpPr>
        <p:spPr>
          <a:xfrm>
            <a:off x="4571997" y="1354975"/>
            <a:ext cx="0" cy="3192087"/>
          </a:xfrm>
          <a:prstGeom prst="line">
            <a:avLst/>
          </a:prstGeom>
          <a:noFill/>
          <a:ln w="25400" cap="flat">
            <a:gradFill>
              <a:gsLst>
                <a:gs pos="0">
                  <a:schemeClr val="accent1"/>
                </a:gs>
                <a:gs pos="74000">
                  <a:schemeClr val="accent3"/>
                </a:gs>
                <a:gs pos="83000">
                  <a:schemeClr val="accent4"/>
                </a:gs>
                <a:gs pos="100000">
                  <a:schemeClr val="accent5"/>
                </a:gs>
              </a:gsLst>
              <a:lin ang="5400000" scaled="1"/>
            </a:gra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647A0149-B18D-4C76-95E3-755D46B8DE37}"/>
              </a:ext>
            </a:extLst>
          </p:cNvPr>
          <p:cNvGraphicFramePr>
            <a:graphicFrameLocks noGrp="1"/>
          </p:cNvGraphicFramePr>
          <p:nvPr/>
        </p:nvGraphicFramePr>
        <p:xfrm>
          <a:off x="4749338" y="2145889"/>
          <a:ext cx="4211772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11772">
                  <a:extLst>
                    <a:ext uri="{9D8B030D-6E8A-4147-A177-3AD203B41FA5}">
                      <a16:colId xmlns:a16="http://schemas.microsoft.com/office/drawing/2014/main" val="34978471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2321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SELECT 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984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2321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FROM </a:t>
                      </a:r>
                      <a:r>
                        <a:rPr lang="en-US" sz="1600" b="1" dirty="0" err="1">
                          <a:solidFill>
                            <a:srgbClr val="FFFFFF"/>
                          </a:solidFill>
                        </a:rPr>
                        <a:t>customerTable</a:t>
                      </a:r>
                      <a:endParaRPr lang="en-US" sz="16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190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WHERE </a:t>
                      </a:r>
                      <a:r>
                        <a:rPr lang="en-US" sz="1600" b="1" dirty="0" err="1">
                          <a:solidFill>
                            <a:srgbClr val="FFFFFF"/>
                          </a:solidFill>
                        </a:rPr>
                        <a:t>customerClass</a:t>
                      </a:r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=‘HOME OFFICE’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184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2321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ORDER BY </a:t>
                      </a:r>
                      <a:r>
                        <a:rPr lang="en-US" sz="1600" b="1" dirty="0" err="1">
                          <a:solidFill>
                            <a:srgbClr val="FFFFFF"/>
                          </a:solidFill>
                        </a:rPr>
                        <a:t>customerID</a:t>
                      </a:r>
                      <a:endParaRPr lang="en-US" sz="16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1784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7695632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BD783C-CE2D-4CF3-A367-00E2EEF51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SQL--Aggregation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1FA8A0-B072-4FBE-9B1D-E8B2F528019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480947" y="842960"/>
            <a:ext cx="7810500" cy="797265"/>
          </a:xfrm>
        </p:spPr>
        <p:txBody>
          <a:bodyPr>
            <a:normAutofit/>
          </a:bodyPr>
          <a:lstStyle/>
          <a:p>
            <a:r>
              <a:rPr lang="en-US" sz="1800" dirty="0"/>
              <a:t>Customer-level measures from transactions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CECBB1-1943-45B2-80C3-5474CD17992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6ECB8B-6EA8-4E74-85E1-6E9883C4E566}"/>
              </a:ext>
            </a:extLst>
          </p:cNvPr>
          <p:cNvSpPr/>
          <p:nvPr/>
        </p:nvSpPr>
        <p:spPr>
          <a:xfrm>
            <a:off x="272945" y="1519857"/>
            <a:ext cx="438911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1" dirty="0"/>
              <a:t>Aggregation functions</a:t>
            </a:r>
            <a:r>
              <a:rPr lang="en-US" sz="1800" dirty="0"/>
              <a:t>:</a:t>
            </a:r>
          </a:p>
          <a:p>
            <a:pPr marL="342900" lvl="5" indent="-34290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COUNT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SUM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AVG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MIN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MAX</a:t>
            </a:r>
          </a:p>
          <a:p>
            <a:pPr algn="l"/>
            <a:r>
              <a:rPr lang="en-US" sz="1800" dirty="0"/>
              <a:t>With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GROUP BY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HAVING</a:t>
            </a:r>
          </a:p>
          <a:p>
            <a:pPr algn="l"/>
            <a:endParaRPr lang="en-US" sz="18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E70ECE4-0C53-4DEB-BC9D-3E3A0D78C6E9}"/>
              </a:ext>
            </a:extLst>
          </p:cNvPr>
          <p:cNvCxnSpPr/>
          <p:nvPr/>
        </p:nvCxnSpPr>
        <p:spPr>
          <a:xfrm>
            <a:off x="4571997" y="1354975"/>
            <a:ext cx="0" cy="3192087"/>
          </a:xfrm>
          <a:prstGeom prst="line">
            <a:avLst/>
          </a:prstGeom>
          <a:noFill/>
          <a:ln w="25400" cap="flat">
            <a:gradFill>
              <a:gsLst>
                <a:gs pos="0">
                  <a:schemeClr val="accent1"/>
                </a:gs>
                <a:gs pos="74000">
                  <a:schemeClr val="accent3"/>
                </a:gs>
                <a:gs pos="83000">
                  <a:schemeClr val="accent4"/>
                </a:gs>
                <a:gs pos="100000">
                  <a:schemeClr val="accent5"/>
                </a:gs>
              </a:gsLst>
              <a:lin ang="5400000" scaled="1"/>
            </a:gra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647A0149-B18D-4C76-95E3-755D46B8DE37}"/>
              </a:ext>
            </a:extLst>
          </p:cNvPr>
          <p:cNvGraphicFramePr>
            <a:graphicFrameLocks noGrp="1"/>
          </p:cNvGraphicFramePr>
          <p:nvPr/>
        </p:nvGraphicFramePr>
        <p:xfrm>
          <a:off x="4786745" y="1869902"/>
          <a:ext cx="4084310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4310">
                  <a:extLst>
                    <a:ext uri="{9D8B030D-6E8A-4147-A177-3AD203B41FA5}">
                      <a16:colId xmlns:a16="http://schemas.microsoft.com/office/drawing/2014/main" val="34978471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2321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SELECT </a:t>
                      </a:r>
                      <a:r>
                        <a:rPr lang="en-US" sz="1600" b="1" dirty="0" err="1">
                          <a:solidFill>
                            <a:srgbClr val="FFFFFF"/>
                          </a:solidFill>
                        </a:rPr>
                        <a:t>customerID</a:t>
                      </a:r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,  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984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2321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     sum(</a:t>
                      </a:r>
                      <a:r>
                        <a:rPr lang="en-US" sz="1600" b="1" dirty="0" err="1">
                          <a:solidFill>
                            <a:srgbClr val="FFFFFF"/>
                          </a:solidFill>
                        </a:rPr>
                        <a:t>purchaseAmount</a:t>
                      </a:r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) as </a:t>
                      </a:r>
                      <a:r>
                        <a:rPr lang="en-US" sz="1600" b="1" dirty="0" err="1">
                          <a:solidFill>
                            <a:srgbClr val="FFFFFF"/>
                          </a:solidFill>
                        </a:rPr>
                        <a:t>amountSpent</a:t>
                      </a:r>
                      <a:endParaRPr lang="en-US" sz="16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801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2321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FROM </a:t>
                      </a:r>
                      <a:r>
                        <a:rPr lang="en-US" sz="1600" b="1" dirty="0" err="1">
                          <a:solidFill>
                            <a:srgbClr val="FFFFFF"/>
                          </a:solidFill>
                        </a:rPr>
                        <a:t>transactionsTable</a:t>
                      </a:r>
                      <a:endParaRPr lang="en-US" sz="16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190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WHERE year(</a:t>
                      </a:r>
                      <a:r>
                        <a:rPr lang="en-US" sz="1600" b="1" dirty="0" err="1">
                          <a:solidFill>
                            <a:srgbClr val="FFFFFF"/>
                          </a:solidFill>
                        </a:rPr>
                        <a:t>transactionDate</a:t>
                      </a:r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)=2018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184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GROUP BY </a:t>
                      </a:r>
                      <a:r>
                        <a:rPr lang="en-US" sz="1600" b="1" dirty="0" err="1">
                          <a:solidFill>
                            <a:srgbClr val="FFFFFF"/>
                          </a:solidFill>
                        </a:rPr>
                        <a:t>customerID</a:t>
                      </a:r>
                      <a:endParaRPr lang="en-US" sz="16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7844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2321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ORDER BY </a:t>
                      </a:r>
                      <a:r>
                        <a:rPr lang="en-US" sz="1600" b="1" dirty="0" err="1">
                          <a:solidFill>
                            <a:srgbClr val="FFFFFF"/>
                          </a:solidFill>
                        </a:rPr>
                        <a:t>customerID</a:t>
                      </a:r>
                      <a:endParaRPr lang="en-US" sz="16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1784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058479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467673C-8678-4B70-A385-A3031BE0CA01}"/>
              </a:ext>
            </a:extLst>
          </p:cNvPr>
          <p:cNvSpPr txBox="1">
            <a:spLocks/>
          </p:cNvSpPr>
          <p:nvPr/>
        </p:nvSpPr>
        <p:spPr>
          <a:xfrm>
            <a:off x="0" y="199824"/>
            <a:ext cx="91440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accent1"/>
                </a:solidFill>
                <a:latin typeface="Bebas Neue" panose="020B0606020202050201" pitchFamily="34" charset="0"/>
              </a:rPr>
              <a:t>External Drivers—Macroeconomic</a:t>
            </a:r>
          </a:p>
          <a:p>
            <a:pPr algn="ctr"/>
            <a:r>
              <a:rPr lang="en-US" sz="1200" b="1" i="1" dirty="0">
                <a:solidFill>
                  <a:schemeClr val="accent1"/>
                </a:solidFill>
                <a:hlinkClick r:id="rId2"/>
              </a:rPr>
              <a:t>https://fred.stlouisfed.org/searchresults?st=projections#</a:t>
            </a:r>
            <a:r>
              <a:rPr lang="en-US" sz="1200" b="1" i="1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BC192A-39E1-4A66-DDC9-A6803138EF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36" b="5293"/>
          <a:stretch/>
        </p:blipFill>
        <p:spPr>
          <a:xfrm>
            <a:off x="1097279" y="779383"/>
            <a:ext cx="6982691" cy="374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386780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467673C-8678-4B70-A385-A3031BE0CA01}"/>
              </a:ext>
            </a:extLst>
          </p:cNvPr>
          <p:cNvSpPr txBox="1">
            <a:spLocks/>
          </p:cNvSpPr>
          <p:nvPr/>
        </p:nvSpPr>
        <p:spPr>
          <a:xfrm>
            <a:off x="0" y="199824"/>
            <a:ext cx="91440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accent1"/>
                </a:solidFill>
                <a:latin typeface="Bebas Neue" panose="020B0606020202050201" pitchFamily="34" charset="0"/>
              </a:rPr>
              <a:t>External Drivers—Macroeconomic</a:t>
            </a:r>
          </a:p>
          <a:p>
            <a:pPr algn="ctr"/>
            <a:r>
              <a:rPr lang="en-US" sz="1400" b="1" i="1" dirty="0">
                <a:solidFill>
                  <a:schemeClr val="accent1"/>
                </a:solidFill>
                <a:hlinkClick r:id="rId2"/>
              </a:rPr>
              <a:t>https://www.</a:t>
            </a:r>
            <a:r>
              <a:rPr lang="en-US" sz="1200" b="1" i="1" dirty="0">
                <a:solidFill>
                  <a:schemeClr val="accent1"/>
                </a:solidFill>
                <a:hlinkClick r:id="rId2"/>
              </a:rPr>
              <a:t>philadelphiafed</a:t>
            </a:r>
            <a:r>
              <a:rPr lang="en-US" sz="1400" b="1" i="1" dirty="0">
                <a:solidFill>
                  <a:schemeClr val="accent1"/>
                </a:solidFill>
                <a:hlinkClick r:id="rId2"/>
              </a:rPr>
              <a:t>.org/surveys-and-data/real-time-data-research/survey-of-professional-forecasters</a:t>
            </a:r>
            <a:r>
              <a:rPr lang="en-US" sz="1400" b="1" i="1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84040E-356B-01B2-0605-9C92CDE1BD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101"/>
          <a:stretch/>
        </p:blipFill>
        <p:spPr>
          <a:xfrm>
            <a:off x="1280160" y="839586"/>
            <a:ext cx="6899564" cy="364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3619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0F75D9F-159F-4808-8B55-0F1361103618}"/>
              </a:ext>
            </a:extLst>
          </p:cNvPr>
          <p:cNvSpPr/>
          <p:nvPr/>
        </p:nvSpPr>
        <p:spPr>
          <a:xfrm>
            <a:off x="555739" y="788936"/>
            <a:ext cx="7575821" cy="1662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467673C-8678-4B70-A385-A3031BE0CA01}"/>
              </a:ext>
            </a:extLst>
          </p:cNvPr>
          <p:cNvSpPr txBox="1">
            <a:spLocks/>
          </p:cNvSpPr>
          <p:nvPr/>
        </p:nvSpPr>
        <p:spPr>
          <a:xfrm>
            <a:off x="0" y="199824"/>
            <a:ext cx="91440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accent4"/>
                </a:solidFill>
                <a:latin typeface="Bebas Neue" panose="020B0606020202050201" pitchFamily="34" charset="0"/>
              </a:rPr>
              <a:t>External Drivers—Customer-Level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B13646-9BC9-4FD0-870D-00642DE2B25A}"/>
              </a:ext>
            </a:extLst>
          </p:cNvPr>
          <p:cNvSpPr/>
          <p:nvPr/>
        </p:nvSpPr>
        <p:spPr>
          <a:xfrm>
            <a:off x="2375686" y="48115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chemeClr val="accent4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https://www.census.gov/data/data-tools.html</a:t>
            </a:r>
            <a:endParaRPr lang="en-US" sz="1400" i="1" dirty="0">
              <a:solidFill>
                <a:schemeClr val="accent4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A4C4B8-001F-E489-05F9-16EAA21465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36" b="6263"/>
          <a:stretch/>
        </p:blipFill>
        <p:spPr>
          <a:xfrm>
            <a:off x="863651" y="788936"/>
            <a:ext cx="7166444" cy="380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26830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9F3CD-F680-79C6-FB5B-6C263EFC8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6651-6204-BC93-DF94-71853AD19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SEGUE…</a:t>
            </a:r>
            <a:r>
              <a:rPr lang="en-US" dirty="0"/>
              <a:t>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54D9DB-AA3F-4DAC-AE45-D251333F46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For those who wish to code</a:t>
            </a:r>
          </a:p>
        </p:txBody>
      </p:sp>
      <p:grpSp>
        <p:nvGrpSpPr>
          <p:cNvPr id="18" name="Group 1203">
            <a:extLst>
              <a:ext uri="{FF2B5EF4-FFF2-40B4-BE49-F238E27FC236}">
                <a16:creationId xmlns:a16="http://schemas.microsoft.com/office/drawing/2014/main" id="{84FD9CB4-6FA5-7020-1DCF-F8C8FE8614AD}"/>
              </a:ext>
            </a:extLst>
          </p:cNvPr>
          <p:cNvGrpSpPr/>
          <p:nvPr/>
        </p:nvGrpSpPr>
        <p:grpSpPr>
          <a:xfrm>
            <a:off x="3343411" y="3971492"/>
            <a:ext cx="2457181" cy="595746"/>
            <a:chOff x="0" y="0"/>
            <a:chExt cx="8736640" cy="2118205"/>
          </a:xfrm>
        </p:grpSpPr>
        <p:sp>
          <p:nvSpPr>
            <p:cNvPr id="19" name="Shape 1193">
              <a:extLst>
                <a:ext uri="{FF2B5EF4-FFF2-40B4-BE49-F238E27FC236}">
                  <a16:creationId xmlns:a16="http://schemas.microsoft.com/office/drawing/2014/main" id="{6CB23F44-19B6-285C-2B4C-C9DBFBB55F46}"/>
                </a:ext>
              </a:extLst>
            </p:cNvPr>
            <p:cNvSpPr/>
            <p:nvPr/>
          </p:nvSpPr>
          <p:spPr>
            <a:xfrm>
              <a:off x="0" y="0"/>
              <a:ext cx="2118206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0" name="Shape 1194">
              <a:extLst>
                <a:ext uri="{FF2B5EF4-FFF2-40B4-BE49-F238E27FC236}">
                  <a16:creationId xmlns:a16="http://schemas.microsoft.com/office/drawing/2014/main" id="{AA034FA4-DF64-6AB9-3908-0831C2D74475}"/>
                </a:ext>
              </a:extLst>
            </p:cNvPr>
            <p:cNvSpPr/>
            <p:nvPr/>
          </p:nvSpPr>
          <p:spPr>
            <a:xfrm>
              <a:off x="249585" y="249585"/>
              <a:ext cx="1619036" cy="1619036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1" name="Shape 1195">
              <a:extLst>
                <a:ext uri="{FF2B5EF4-FFF2-40B4-BE49-F238E27FC236}">
                  <a16:creationId xmlns:a16="http://schemas.microsoft.com/office/drawing/2014/main" id="{333B832B-7AE6-C32C-5089-80BC0EE4123C}"/>
                </a:ext>
              </a:extLst>
            </p:cNvPr>
            <p:cNvSpPr/>
            <p:nvPr/>
          </p:nvSpPr>
          <p:spPr>
            <a:xfrm>
              <a:off x="1654610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2" name="Shape 1196">
              <a:extLst>
                <a:ext uri="{FF2B5EF4-FFF2-40B4-BE49-F238E27FC236}">
                  <a16:creationId xmlns:a16="http://schemas.microsoft.com/office/drawing/2014/main" id="{3179CF8B-DEC8-FA97-7DFF-CB2400AE91A4}"/>
                </a:ext>
              </a:extLst>
            </p:cNvPr>
            <p:cNvSpPr/>
            <p:nvPr/>
          </p:nvSpPr>
          <p:spPr>
            <a:xfrm>
              <a:off x="1904195" y="249585"/>
              <a:ext cx="1619036" cy="1619036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r>
                <a:rPr lang="en-US" sz="900" dirty="0"/>
                <a:t>2</a:t>
              </a:r>
              <a:endParaRPr sz="900" dirty="0"/>
            </a:p>
          </p:txBody>
        </p:sp>
        <p:sp>
          <p:nvSpPr>
            <p:cNvPr id="23" name="Shape 1197">
              <a:extLst>
                <a:ext uri="{FF2B5EF4-FFF2-40B4-BE49-F238E27FC236}">
                  <a16:creationId xmlns:a16="http://schemas.microsoft.com/office/drawing/2014/main" id="{B993D293-1878-187E-2B27-5851C61F0087}"/>
                </a:ext>
              </a:extLst>
            </p:cNvPr>
            <p:cNvSpPr/>
            <p:nvPr/>
          </p:nvSpPr>
          <p:spPr>
            <a:xfrm>
              <a:off x="3309219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4" name="Shape 1198">
              <a:extLst>
                <a:ext uri="{FF2B5EF4-FFF2-40B4-BE49-F238E27FC236}">
                  <a16:creationId xmlns:a16="http://schemas.microsoft.com/office/drawing/2014/main" id="{4D2AA023-92A8-C080-ADC7-9924F21A393E}"/>
                </a:ext>
              </a:extLst>
            </p:cNvPr>
            <p:cNvSpPr/>
            <p:nvPr/>
          </p:nvSpPr>
          <p:spPr>
            <a:xfrm>
              <a:off x="3558804" y="249585"/>
              <a:ext cx="1619037" cy="161903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5" name="Shape 1199">
              <a:extLst>
                <a:ext uri="{FF2B5EF4-FFF2-40B4-BE49-F238E27FC236}">
                  <a16:creationId xmlns:a16="http://schemas.microsoft.com/office/drawing/2014/main" id="{9D2100E5-F468-3463-8FA3-F6B7F71E5C4D}"/>
                </a:ext>
              </a:extLst>
            </p:cNvPr>
            <p:cNvSpPr/>
            <p:nvPr/>
          </p:nvSpPr>
          <p:spPr>
            <a:xfrm>
              <a:off x="496382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6" name="Shape 1200">
              <a:extLst>
                <a:ext uri="{FF2B5EF4-FFF2-40B4-BE49-F238E27FC236}">
                  <a16:creationId xmlns:a16="http://schemas.microsoft.com/office/drawing/2014/main" id="{EB5537A2-AA70-CF2B-9670-3A890E9E974C}"/>
                </a:ext>
              </a:extLst>
            </p:cNvPr>
            <p:cNvSpPr/>
            <p:nvPr/>
          </p:nvSpPr>
          <p:spPr>
            <a:xfrm>
              <a:off x="5213409" y="249585"/>
              <a:ext cx="1619036" cy="1619036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7" name="Shape 1201">
              <a:extLst>
                <a:ext uri="{FF2B5EF4-FFF2-40B4-BE49-F238E27FC236}">
                  <a16:creationId xmlns:a16="http://schemas.microsoft.com/office/drawing/2014/main" id="{7C438A1C-C921-B6C0-0D36-A1FB3360AE51}"/>
                </a:ext>
              </a:extLst>
            </p:cNvPr>
            <p:cNvSpPr/>
            <p:nvPr/>
          </p:nvSpPr>
          <p:spPr>
            <a:xfrm>
              <a:off x="661843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8" name="Shape 1202">
              <a:extLst>
                <a:ext uri="{FF2B5EF4-FFF2-40B4-BE49-F238E27FC236}">
                  <a16:creationId xmlns:a16="http://schemas.microsoft.com/office/drawing/2014/main" id="{AA28C555-6657-CAB7-33DF-34DAEE5132DB}"/>
                </a:ext>
              </a:extLst>
            </p:cNvPr>
            <p:cNvSpPr/>
            <p:nvPr/>
          </p:nvSpPr>
          <p:spPr>
            <a:xfrm>
              <a:off x="6868019" y="249585"/>
              <a:ext cx="1619037" cy="1619036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</p:spTree>
    <p:extLst>
      <p:ext uri="{BB962C8B-B14F-4D97-AF65-F5344CB8AC3E}">
        <p14:creationId xmlns:p14="http://schemas.microsoft.com/office/powerpoint/2010/main" val="23225653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7842B-ABE0-1041-33C6-BF7988060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6D993D-8A33-E7AA-94DB-60E151D02A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6727" b="32606"/>
          <a:stretch/>
        </p:blipFill>
        <p:spPr>
          <a:xfrm>
            <a:off x="2834640" y="1197033"/>
            <a:ext cx="5785658" cy="346640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F469711-6A3E-FF96-C2AC-F8EA354B42E7}"/>
              </a:ext>
            </a:extLst>
          </p:cNvPr>
          <p:cNvSpPr txBox="1">
            <a:spLocks/>
          </p:cNvSpPr>
          <p:nvPr/>
        </p:nvSpPr>
        <p:spPr>
          <a:xfrm>
            <a:off x="559670" y="151139"/>
            <a:ext cx="7877175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 fontScale="75000" lnSpcReduction="20000"/>
          </a:bodyPr>
          <a:lstStyle>
            <a:lvl1pPr marL="0" marR="0" indent="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Bebas Neue"/>
                <a:ea typeface="+mn-ea"/>
                <a:cs typeface="Bebas Neue"/>
                <a:sym typeface="Helvetica Light"/>
              </a:defRPr>
            </a:lvl1pPr>
            <a:lvl2pPr marL="0" marR="0" indent="64294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28588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192881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257175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321469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385763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450056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51435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dirty="0"/>
              <a:t>IF YOU Want to learn to code</a:t>
            </a:r>
            <a:br>
              <a:rPr lang="en-US" dirty="0"/>
            </a:br>
            <a:r>
              <a:rPr lang="en-US" sz="2025" dirty="0">
                <a:solidFill>
                  <a:schemeClr val="bg2">
                    <a:lumMod val="50000"/>
                  </a:schemeClr>
                </a:solidFill>
              </a:rPr>
              <a:t>in python, Free Harvard course through edX Platform</a:t>
            </a:r>
          </a:p>
          <a:p>
            <a:r>
              <a:rPr lang="en-US" sz="2025" dirty="0">
                <a:solidFill>
                  <a:schemeClr val="bg2">
                    <a:lumMod val="50000"/>
                  </a:schemeClr>
                </a:solidFill>
                <a:hlinkClick r:id="rId4"/>
              </a:rPr>
              <a:t>https://learning.edx.org/course/course-v1:HarvardX+CS50P+Python/home</a:t>
            </a:r>
            <a:r>
              <a:rPr lang="en-US" sz="2025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46241E3-88F8-E99B-0C03-28171821B4E8}"/>
              </a:ext>
            </a:extLst>
          </p:cNvPr>
          <p:cNvCxnSpPr>
            <a:cxnSpLocks/>
          </p:cNvCxnSpPr>
          <p:nvPr/>
        </p:nvCxnSpPr>
        <p:spPr>
          <a:xfrm flipV="1">
            <a:off x="2205588" y="1008389"/>
            <a:ext cx="4219665" cy="12868"/>
          </a:xfrm>
          <a:prstGeom prst="line">
            <a:avLst/>
          </a:prstGeom>
          <a:noFill/>
          <a:ln w="25400" cap="flat">
            <a:gradFill>
              <a:gsLst>
                <a:gs pos="0">
                  <a:schemeClr val="accent1"/>
                </a:gs>
                <a:gs pos="74000">
                  <a:schemeClr val="accent3"/>
                </a:gs>
                <a:gs pos="83000">
                  <a:schemeClr val="accent4"/>
                </a:gs>
                <a:gs pos="100000">
                  <a:schemeClr val="accent5"/>
                </a:gs>
              </a:gsLst>
              <a:lin ang="5400000" scaled="1"/>
            </a:gra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BF63E17-99C7-11CD-5DE8-C4592B98E0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808"/>
          <a:stretch/>
        </p:blipFill>
        <p:spPr>
          <a:xfrm>
            <a:off x="193996" y="1021257"/>
            <a:ext cx="6170261" cy="330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2177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BDF27-6AF1-16E8-7D94-153C1F8F8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391F9420-B908-96C5-DA82-2FA8AC6BBCB1}"/>
              </a:ext>
            </a:extLst>
          </p:cNvPr>
          <p:cNvSpPr txBox="1">
            <a:spLocks/>
          </p:cNvSpPr>
          <p:nvPr/>
        </p:nvSpPr>
        <p:spPr>
          <a:xfrm>
            <a:off x="559670" y="151139"/>
            <a:ext cx="7877175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 fontScale="90000" lnSpcReduction="10000"/>
          </a:bodyPr>
          <a:lstStyle>
            <a:lvl1pPr marL="0" marR="0" indent="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Bebas Neue"/>
                <a:ea typeface="+mn-ea"/>
                <a:cs typeface="Bebas Neue"/>
                <a:sym typeface="Helvetica Light"/>
              </a:defRPr>
            </a:lvl1pPr>
            <a:lvl2pPr marL="0" marR="0" indent="64294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28588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192881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257175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321469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385763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450056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51435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dirty="0"/>
              <a:t>Sample programs for techniques shown</a:t>
            </a:r>
            <a:br>
              <a:rPr lang="en-US" dirty="0"/>
            </a:br>
            <a:r>
              <a:rPr lang="en-US" sz="2025" dirty="0">
                <a:solidFill>
                  <a:schemeClr val="bg2">
                    <a:lumMod val="50000"/>
                  </a:schemeClr>
                </a:solidFill>
              </a:rPr>
              <a:t>https://ceresanalytics.com/R_for_IBF_BootCamp/</a:t>
            </a:r>
          </a:p>
          <a:p>
            <a:endParaRPr lang="en-US" sz="2025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3D8624A-DFC8-5905-DA09-F0306C41FD93}"/>
              </a:ext>
            </a:extLst>
          </p:cNvPr>
          <p:cNvCxnSpPr>
            <a:cxnSpLocks/>
          </p:cNvCxnSpPr>
          <p:nvPr/>
        </p:nvCxnSpPr>
        <p:spPr>
          <a:xfrm flipV="1">
            <a:off x="2205588" y="1008389"/>
            <a:ext cx="4219665" cy="12868"/>
          </a:xfrm>
          <a:prstGeom prst="line">
            <a:avLst/>
          </a:prstGeom>
          <a:noFill/>
          <a:ln w="25400" cap="flat">
            <a:gradFill>
              <a:gsLst>
                <a:gs pos="0">
                  <a:schemeClr val="accent1"/>
                </a:gs>
                <a:gs pos="74000">
                  <a:schemeClr val="accent3"/>
                </a:gs>
                <a:gs pos="83000">
                  <a:schemeClr val="accent4"/>
                </a:gs>
                <a:gs pos="100000">
                  <a:schemeClr val="accent5"/>
                </a:gs>
              </a:gsLst>
              <a:lin ang="5400000" scaled="1"/>
            </a:gra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035D76E-4712-CA1B-8D85-344E24DB4A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3363" b="8687"/>
          <a:stretch/>
        </p:blipFill>
        <p:spPr>
          <a:xfrm>
            <a:off x="559670" y="1028531"/>
            <a:ext cx="5494477" cy="36825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88BB7C-EFE5-321B-9B54-DD6D56B22FB9}"/>
              </a:ext>
            </a:extLst>
          </p:cNvPr>
          <p:cNvSpPr txBox="1"/>
          <p:nvPr/>
        </p:nvSpPr>
        <p:spPr>
          <a:xfrm>
            <a:off x="3465189" y="1878507"/>
            <a:ext cx="3724102" cy="2687915"/>
          </a:xfrm>
          <a:prstGeom prst="rect">
            <a:avLst/>
          </a:prstGeom>
          <a:noFill/>
          <a:ln w="12700" cap="flat">
            <a:solidFill>
              <a:schemeClr val="accent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“How to” decks and references</a:t>
            </a:r>
            <a:endParaRPr lang="en-US" sz="1400" b="1" dirty="0"/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400" b="1" dirty="0"/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Data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accent3"/>
                </a:solidFill>
              </a:rPr>
              <a:t>Excel macro or app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accent4"/>
                </a:solidFill>
              </a:rPr>
              <a:t>Python example(s)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Where to find free decision tree software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400" dirty="0"/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Remainder =R examples, slides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481FE17A-34D4-74C0-8D8D-F1DD0B236908}"/>
              </a:ext>
            </a:extLst>
          </p:cNvPr>
          <p:cNvSpPr/>
          <p:nvPr/>
        </p:nvSpPr>
        <p:spPr>
          <a:xfrm>
            <a:off x="1388225" y="2161309"/>
            <a:ext cx="340822" cy="410441"/>
          </a:xfrm>
          <a:prstGeom prst="rightBrace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360E621-BCC1-5546-BD0B-633D01B8EB22}"/>
              </a:ext>
            </a:extLst>
          </p:cNvPr>
          <p:cNvCxnSpPr/>
          <p:nvPr/>
        </p:nvCxnSpPr>
        <p:spPr>
          <a:xfrm flipH="1">
            <a:off x="1729047" y="2161309"/>
            <a:ext cx="1745672" cy="18288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25BE86C-33DA-FF59-538F-695EF8C85A5A}"/>
              </a:ext>
            </a:extLst>
          </p:cNvPr>
          <p:cNvCxnSpPr>
            <a:cxnSpLocks/>
          </p:cNvCxnSpPr>
          <p:nvPr/>
        </p:nvCxnSpPr>
        <p:spPr>
          <a:xfrm flipH="1" flipV="1">
            <a:off x="1332752" y="2141167"/>
            <a:ext cx="2141967" cy="336026"/>
          </a:xfrm>
          <a:prstGeom prst="straightConnector1">
            <a:avLst/>
          </a:prstGeom>
          <a:noFill/>
          <a:ln w="25400" cap="flat">
            <a:solidFill>
              <a:schemeClr val="accent2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20FFB8C-3FEF-3D36-1FFB-99E077731BB4}"/>
              </a:ext>
            </a:extLst>
          </p:cNvPr>
          <p:cNvCxnSpPr>
            <a:cxnSpLocks/>
          </p:cNvCxnSpPr>
          <p:nvPr/>
        </p:nvCxnSpPr>
        <p:spPr>
          <a:xfrm flipH="1">
            <a:off x="946211" y="2496900"/>
            <a:ext cx="2528508" cy="447896"/>
          </a:xfrm>
          <a:prstGeom prst="straightConnector1">
            <a:avLst/>
          </a:prstGeom>
          <a:noFill/>
          <a:ln w="25400" cap="flat">
            <a:solidFill>
              <a:schemeClr val="accent2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6C370C9-14F3-1B5C-10F5-EF19E3067A57}"/>
              </a:ext>
            </a:extLst>
          </p:cNvPr>
          <p:cNvCxnSpPr>
            <a:cxnSpLocks/>
          </p:cNvCxnSpPr>
          <p:nvPr/>
        </p:nvCxnSpPr>
        <p:spPr>
          <a:xfrm flipH="1">
            <a:off x="1098611" y="2496900"/>
            <a:ext cx="2376108" cy="600296"/>
          </a:xfrm>
          <a:prstGeom prst="straightConnector1">
            <a:avLst/>
          </a:prstGeom>
          <a:noFill/>
          <a:ln w="25400" cap="flat">
            <a:solidFill>
              <a:schemeClr val="accent2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97B126A-AE2E-D2DE-2002-AB5E2CA9A15D}"/>
              </a:ext>
            </a:extLst>
          </p:cNvPr>
          <p:cNvCxnSpPr>
            <a:cxnSpLocks/>
          </p:cNvCxnSpPr>
          <p:nvPr/>
        </p:nvCxnSpPr>
        <p:spPr>
          <a:xfrm flipH="1">
            <a:off x="1194900" y="2458125"/>
            <a:ext cx="2279819" cy="1520812"/>
          </a:xfrm>
          <a:prstGeom prst="straightConnector1">
            <a:avLst/>
          </a:prstGeom>
          <a:noFill/>
          <a:ln w="25400" cap="flat">
            <a:solidFill>
              <a:schemeClr val="accent2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5D56BE0-B800-AC1F-B266-E9D6810D11EB}"/>
              </a:ext>
            </a:extLst>
          </p:cNvPr>
          <p:cNvCxnSpPr>
            <a:cxnSpLocks/>
          </p:cNvCxnSpPr>
          <p:nvPr/>
        </p:nvCxnSpPr>
        <p:spPr>
          <a:xfrm flipH="1" flipV="1">
            <a:off x="1461974" y="2661147"/>
            <a:ext cx="2007980" cy="485234"/>
          </a:xfrm>
          <a:prstGeom prst="straightConnector1">
            <a:avLst/>
          </a:prstGeom>
          <a:noFill/>
          <a:ln w="25400" cap="flat">
            <a:solidFill>
              <a:schemeClr val="accent3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450F8E2-FB1D-0912-19E0-55A155EB64FF}"/>
              </a:ext>
            </a:extLst>
          </p:cNvPr>
          <p:cNvCxnSpPr>
            <a:cxnSpLocks/>
          </p:cNvCxnSpPr>
          <p:nvPr/>
        </p:nvCxnSpPr>
        <p:spPr>
          <a:xfrm flipH="1">
            <a:off x="1332752" y="3186593"/>
            <a:ext cx="2137202" cy="846543"/>
          </a:xfrm>
          <a:prstGeom prst="straightConnector1">
            <a:avLst/>
          </a:prstGeom>
          <a:noFill/>
          <a:ln w="25400" cap="flat">
            <a:solidFill>
              <a:schemeClr val="accent3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38125B8-707D-FE5D-7CAD-82B1F79E64A6}"/>
              </a:ext>
            </a:extLst>
          </p:cNvPr>
          <p:cNvCxnSpPr>
            <a:cxnSpLocks/>
          </p:cNvCxnSpPr>
          <p:nvPr/>
        </p:nvCxnSpPr>
        <p:spPr>
          <a:xfrm flipH="1" flipV="1">
            <a:off x="946211" y="2735997"/>
            <a:ext cx="2518978" cy="826942"/>
          </a:xfrm>
          <a:prstGeom prst="straightConnector1">
            <a:avLst/>
          </a:prstGeom>
          <a:noFill/>
          <a:ln w="25400" cap="flat">
            <a:solidFill>
              <a:schemeClr val="accent4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6235946-7C6F-9F9A-19B7-60E577E4DB41}"/>
              </a:ext>
            </a:extLst>
          </p:cNvPr>
          <p:cNvCxnSpPr>
            <a:cxnSpLocks/>
          </p:cNvCxnSpPr>
          <p:nvPr/>
        </p:nvCxnSpPr>
        <p:spPr>
          <a:xfrm flipH="1">
            <a:off x="1332752" y="3962913"/>
            <a:ext cx="2141967" cy="312840"/>
          </a:xfrm>
          <a:prstGeom prst="straightConnector1">
            <a:avLst/>
          </a:prstGeom>
          <a:noFill/>
          <a:ln w="25400" cap="flat">
            <a:solidFill>
              <a:schemeClr val="accent5">
                <a:lumMod val="75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0086331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hape 567"/>
          <p:cNvSpPr/>
          <p:nvPr/>
        </p:nvSpPr>
        <p:spPr>
          <a:xfrm>
            <a:off x="1753344" y="2519582"/>
            <a:ext cx="5637312" cy="1517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0377"/>
                </a:lnTo>
                <a:lnTo>
                  <a:pt x="8135" y="20377"/>
                </a:lnTo>
                <a:lnTo>
                  <a:pt x="8058" y="20721"/>
                </a:lnTo>
                <a:lnTo>
                  <a:pt x="8058" y="21600"/>
                </a:lnTo>
                <a:lnTo>
                  <a:pt x="8393" y="20093"/>
                </a:lnTo>
                <a:lnTo>
                  <a:pt x="8058" y="18586"/>
                </a:lnTo>
                <a:lnTo>
                  <a:pt x="8058" y="19464"/>
                </a:lnTo>
                <a:lnTo>
                  <a:pt x="8123" y="19755"/>
                </a:lnTo>
                <a:lnTo>
                  <a:pt x="141" y="19755"/>
                </a:lnTo>
                <a:lnTo>
                  <a:pt x="141" y="623"/>
                </a:lnTo>
                <a:lnTo>
                  <a:pt x="4443" y="623"/>
                </a:lnTo>
                <a:lnTo>
                  <a:pt x="4443" y="0"/>
                </a:lnTo>
                <a:lnTo>
                  <a:pt x="0" y="0"/>
                </a:lnTo>
                <a:close/>
                <a:moveTo>
                  <a:pt x="17157" y="0"/>
                </a:moveTo>
                <a:lnTo>
                  <a:pt x="17157" y="623"/>
                </a:lnTo>
                <a:lnTo>
                  <a:pt x="21459" y="623"/>
                </a:lnTo>
                <a:lnTo>
                  <a:pt x="21459" y="19755"/>
                </a:lnTo>
                <a:lnTo>
                  <a:pt x="13502" y="19755"/>
                </a:lnTo>
                <a:lnTo>
                  <a:pt x="13566" y="19464"/>
                </a:lnTo>
                <a:lnTo>
                  <a:pt x="13566" y="18586"/>
                </a:lnTo>
                <a:lnTo>
                  <a:pt x="13231" y="20093"/>
                </a:lnTo>
                <a:lnTo>
                  <a:pt x="13566" y="21600"/>
                </a:lnTo>
                <a:lnTo>
                  <a:pt x="13566" y="20721"/>
                </a:lnTo>
                <a:lnTo>
                  <a:pt x="13490" y="20377"/>
                </a:lnTo>
                <a:lnTo>
                  <a:pt x="21600" y="20377"/>
                </a:lnTo>
                <a:lnTo>
                  <a:pt x="21600" y="0"/>
                </a:lnTo>
                <a:lnTo>
                  <a:pt x="17157" y="0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chemeClr val="accent2"/>
            </a:solidFill>
            <a:miter lim="400000"/>
          </a:ln>
        </p:spPr>
        <p:txBody>
          <a:bodyPr lIns="14288" tIns="14288" rIns="14288" bIns="1428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568" name="Shape 568"/>
          <p:cNvSpPr/>
          <p:nvPr/>
        </p:nvSpPr>
        <p:spPr>
          <a:xfrm>
            <a:off x="2920909" y="2732243"/>
            <a:ext cx="3302187" cy="854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4288" tIns="14288" rIns="14288" bIns="14288">
            <a:spAutoFit/>
          </a:bodyPr>
          <a:lstStyle/>
          <a:p>
            <a:pPr>
              <a:lnSpc>
                <a:spcPct val="80000"/>
              </a:lnSpc>
              <a:spcBef>
                <a:spcPts val="85"/>
              </a:spcBef>
              <a:defRPr sz="110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pPr>
            <a:r>
              <a:rPr lang="en-US" sz="3200" dirty="0">
                <a:solidFill>
                  <a:schemeClr val="accent3"/>
                </a:solidFill>
              </a:rPr>
              <a:t>Descriptive &amp; Predictive</a:t>
            </a:r>
          </a:p>
          <a:p>
            <a:pPr>
              <a:lnSpc>
                <a:spcPct val="80000"/>
              </a:lnSpc>
              <a:spcBef>
                <a:spcPts val="85"/>
              </a:spcBef>
              <a:defRPr sz="110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pPr>
            <a:r>
              <a:rPr lang="en-US" sz="3200" dirty="0">
                <a:solidFill>
                  <a:schemeClr val="accent3"/>
                </a:solidFill>
              </a:rPr>
              <a:t>Techniques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343411" y="4475687"/>
            <a:ext cx="2457181" cy="595746"/>
            <a:chOff x="2200410" y="4475687"/>
            <a:chExt cx="2457181" cy="595746"/>
          </a:xfrm>
        </p:grpSpPr>
        <p:sp>
          <p:nvSpPr>
            <p:cNvPr id="10" name="Shape 1193"/>
            <p:cNvSpPr/>
            <p:nvPr/>
          </p:nvSpPr>
          <p:spPr>
            <a:xfrm>
              <a:off x="2200410" y="4475687"/>
              <a:ext cx="595746" cy="59574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1" name="Shape 1194"/>
            <p:cNvSpPr/>
            <p:nvPr/>
          </p:nvSpPr>
          <p:spPr>
            <a:xfrm>
              <a:off x="2270606" y="4545883"/>
              <a:ext cx="455354" cy="45535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>
                <a:solidFill>
                  <a:srgbClr val="2B84F8"/>
                </a:solidFill>
              </a:endParaRPr>
            </a:p>
          </p:txBody>
        </p:sp>
        <p:sp>
          <p:nvSpPr>
            <p:cNvPr id="12" name="Shape 1195"/>
            <p:cNvSpPr/>
            <p:nvPr/>
          </p:nvSpPr>
          <p:spPr>
            <a:xfrm>
              <a:off x="2665769" y="4475687"/>
              <a:ext cx="595746" cy="59574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3" name="Shape 1196"/>
            <p:cNvSpPr/>
            <p:nvPr/>
          </p:nvSpPr>
          <p:spPr>
            <a:xfrm>
              <a:off x="2735965" y="4545883"/>
              <a:ext cx="455354" cy="45535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4" name="Shape 1197"/>
            <p:cNvSpPr/>
            <p:nvPr/>
          </p:nvSpPr>
          <p:spPr>
            <a:xfrm>
              <a:off x="3131128" y="4475687"/>
              <a:ext cx="595746" cy="59574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5" name="Shape 1198"/>
            <p:cNvSpPr/>
            <p:nvPr/>
          </p:nvSpPr>
          <p:spPr>
            <a:xfrm>
              <a:off x="3201324" y="4545883"/>
              <a:ext cx="455354" cy="45535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r>
                <a:rPr lang="en-US" sz="900" dirty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3</a:t>
              </a:r>
              <a:endParaRPr sz="900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6" name="Shape 1199"/>
            <p:cNvSpPr/>
            <p:nvPr/>
          </p:nvSpPr>
          <p:spPr>
            <a:xfrm>
              <a:off x="3596486" y="4475687"/>
              <a:ext cx="595746" cy="59574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7" name="Shape 1200"/>
            <p:cNvSpPr/>
            <p:nvPr/>
          </p:nvSpPr>
          <p:spPr>
            <a:xfrm>
              <a:off x="3666682" y="4545883"/>
              <a:ext cx="455354" cy="455355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r>
                <a:rPr lang="en-US" sz="900" dirty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4</a:t>
              </a:r>
              <a:endParaRPr sz="900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8" name="Shape 1201"/>
            <p:cNvSpPr/>
            <p:nvPr/>
          </p:nvSpPr>
          <p:spPr>
            <a:xfrm>
              <a:off x="4061845" y="4475687"/>
              <a:ext cx="595746" cy="59574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9" name="Shape 1202"/>
            <p:cNvSpPr/>
            <p:nvPr/>
          </p:nvSpPr>
          <p:spPr>
            <a:xfrm>
              <a:off x="4132041" y="4545883"/>
              <a:ext cx="455354" cy="45535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467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91F4B-D60E-4A62-9BEE-F8052D795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Today’s Approach to Techniques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0B88AD-B1EE-43C9-8372-780763FB0E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3"/>
                </a:solidFill>
              </a:rPr>
              <a:t>Big Data Perspective</a:t>
            </a:r>
          </a:p>
        </p:txBody>
      </p:sp>
      <p:grpSp>
        <p:nvGrpSpPr>
          <p:cNvPr id="18" name="Group 1203">
            <a:extLst>
              <a:ext uri="{FF2B5EF4-FFF2-40B4-BE49-F238E27FC236}">
                <a16:creationId xmlns:a16="http://schemas.microsoft.com/office/drawing/2014/main" id="{65C799C8-D637-4881-96BF-7682AAA60DD1}"/>
              </a:ext>
            </a:extLst>
          </p:cNvPr>
          <p:cNvGrpSpPr/>
          <p:nvPr/>
        </p:nvGrpSpPr>
        <p:grpSpPr>
          <a:xfrm>
            <a:off x="3273215" y="3950136"/>
            <a:ext cx="2457181" cy="595746"/>
            <a:chOff x="0" y="0"/>
            <a:chExt cx="8736641" cy="2118206"/>
          </a:xfrm>
        </p:grpSpPr>
        <p:sp>
          <p:nvSpPr>
            <p:cNvPr id="19" name="Shape 1193">
              <a:extLst>
                <a:ext uri="{FF2B5EF4-FFF2-40B4-BE49-F238E27FC236}">
                  <a16:creationId xmlns:a16="http://schemas.microsoft.com/office/drawing/2014/main" id="{31DD94C9-EF23-472C-A74E-D6BC99EE487E}"/>
                </a:ext>
              </a:extLst>
            </p:cNvPr>
            <p:cNvSpPr/>
            <p:nvPr/>
          </p:nvSpPr>
          <p:spPr>
            <a:xfrm>
              <a:off x="0" y="0"/>
              <a:ext cx="2118206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0" name="Shape 1194">
              <a:extLst>
                <a:ext uri="{FF2B5EF4-FFF2-40B4-BE49-F238E27FC236}">
                  <a16:creationId xmlns:a16="http://schemas.microsoft.com/office/drawing/2014/main" id="{305B3F87-9145-4FA8-AB01-B99786BEC3D9}"/>
                </a:ext>
              </a:extLst>
            </p:cNvPr>
            <p:cNvSpPr/>
            <p:nvPr/>
          </p:nvSpPr>
          <p:spPr>
            <a:xfrm>
              <a:off x="249585" y="249585"/>
              <a:ext cx="1619036" cy="1619036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  <p:sp>
          <p:nvSpPr>
            <p:cNvPr id="21" name="Shape 1195">
              <a:extLst>
                <a:ext uri="{FF2B5EF4-FFF2-40B4-BE49-F238E27FC236}">
                  <a16:creationId xmlns:a16="http://schemas.microsoft.com/office/drawing/2014/main" id="{1B0FB670-B6B2-4F51-9099-12CB8598C94C}"/>
                </a:ext>
              </a:extLst>
            </p:cNvPr>
            <p:cNvSpPr/>
            <p:nvPr/>
          </p:nvSpPr>
          <p:spPr>
            <a:xfrm>
              <a:off x="1654610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2" name="Shape 1196">
              <a:extLst>
                <a:ext uri="{FF2B5EF4-FFF2-40B4-BE49-F238E27FC236}">
                  <a16:creationId xmlns:a16="http://schemas.microsoft.com/office/drawing/2014/main" id="{2F6A0B09-6D54-4C44-8147-9815FC88C236}"/>
                </a:ext>
              </a:extLst>
            </p:cNvPr>
            <p:cNvSpPr/>
            <p:nvPr/>
          </p:nvSpPr>
          <p:spPr>
            <a:xfrm>
              <a:off x="1904195" y="249585"/>
              <a:ext cx="1619036" cy="1619036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3" name="Shape 1197">
              <a:extLst>
                <a:ext uri="{FF2B5EF4-FFF2-40B4-BE49-F238E27FC236}">
                  <a16:creationId xmlns:a16="http://schemas.microsoft.com/office/drawing/2014/main" id="{E8CD197E-F6CC-4ED5-BED8-6616D757699A}"/>
                </a:ext>
              </a:extLst>
            </p:cNvPr>
            <p:cNvSpPr/>
            <p:nvPr/>
          </p:nvSpPr>
          <p:spPr>
            <a:xfrm>
              <a:off x="3309219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4" name="Shape 1198">
              <a:extLst>
                <a:ext uri="{FF2B5EF4-FFF2-40B4-BE49-F238E27FC236}">
                  <a16:creationId xmlns:a16="http://schemas.microsoft.com/office/drawing/2014/main" id="{0F2C794B-A083-4E55-993B-B0CDC94B35EB}"/>
                </a:ext>
              </a:extLst>
            </p:cNvPr>
            <p:cNvSpPr/>
            <p:nvPr/>
          </p:nvSpPr>
          <p:spPr>
            <a:xfrm>
              <a:off x="3558804" y="249585"/>
              <a:ext cx="1619037" cy="161903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r>
                <a:rPr lang="en-US" sz="900" dirty="0"/>
                <a:t>3</a:t>
              </a:r>
              <a:endParaRPr sz="900" dirty="0"/>
            </a:p>
          </p:txBody>
        </p:sp>
        <p:sp>
          <p:nvSpPr>
            <p:cNvPr id="25" name="Shape 1199">
              <a:extLst>
                <a:ext uri="{FF2B5EF4-FFF2-40B4-BE49-F238E27FC236}">
                  <a16:creationId xmlns:a16="http://schemas.microsoft.com/office/drawing/2014/main" id="{8F36FEAE-B0F5-4154-9D87-026D9B8E5403}"/>
                </a:ext>
              </a:extLst>
            </p:cNvPr>
            <p:cNvSpPr/>
            <p:nvPr/>
          </p:nvSpPr>
          <p:spPr>
            <a:xfrm>
              <a:off x="496382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6" name="Shape 1200">
              <a:extLst>
                <a:ext uri="{FF2B5EF4-FFF2-40B4-BE49-F238E27FC236}">
                  <a16:creationId xmlns:a16="http://schemas.microsoft.com/office/drawing/2014/main" id="{D786C196-AAC7-4AD8-892F-B7F2528199C8}"/>
                </a:ext>
              </a:extLst>
            </p:cNvPr>
            <p:cNvSpPr/>
            <p:nvPr/>
          </p:nvSpPr>
          <p:spPr>
            <a:xfrm>
              <a:off x="5213409" y="249585"/>
              <a:ext cx="1619036" cy="1619036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r>
                <a:rPr lang="en-US" sz="900" dirty="0"/>
                <a:t>4</a:t>
              </a:r>
              <a:endParaRPr sz="900" dirty="0"/>
            </a:p>
          </p:txBody>
        </p:sp>
        <p:sp>
          <p:nvSpPr>
            <p:cNvPr id="27" name="Shape 1201">
              <a:extLst>
                <a:ext uri="{FF2B5EF4-FFF2-40B4-BE49-F238E27FC236}">
                  <a16:creationId xmlns:a16="http://schemas.microsoft.com/office/drawing/2014/main" id="{7F52E36A-82FA-4387-A444-9182E0A857EA}"/>
                </a:ext>
              </a:extLst>
            </p:cNvPr>
            <p:cNvSpPr/>
            <p:nvPr/>
          </p:nvSpPr>
          <p:spPr>
            <a:xfrm>
              <a:off x="661843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8" name="Shape 1202">
              <a:extLst>
                <a:ext uri="{FF2B5EF4-FFF2-40B4-BE49-F238E27FC236}">
                  <a16:creationId xmlns:a16="http://schemas.microsoft.com/office/drawing/2014/main" id="{8109DD41-630F-4B56-B0D7-5303C6DED071}"/>
                </a:ext>
              </a:extLst>
            </p:cNvPr>
            <p:cNvSpPr/>
            <p:nvPr/>
          </p:nvSpPr>
          <p:spPr>
            <a:xfrm>
              <a:off x="6868019" y="249585"/>
              <a:ext cx="1619037" cy="1619036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786836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91F4B-D60E-4A62-9BEE-F8052D795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Quantitative Skill Set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0B88AD-B1EE-43C9-8372-780763FB0E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An Overview</a:t>
            </a:r>
          </a:p>
        </p:txBody>
      </p:sp>
      <p:grpSp>
        <p:nvGrpSpPr>
          <p:cNvPr id="18" name="Group 1203">
            <a:extLst>
              <a:ext uri="{FF2B5EF4-FFF2-40B4-BE49-F238E27FC236}">
                <a16:creationId xmlns:a16="http://schemas.microsoft.com/office/drawing/2014/main" id="{65C799C8-D637-4881-96BF-7682AAA60DD1}"/>
              </a:ext>
            </a:extLst>
          </p:cNvPr>
          <p:cNvGrpSpPr/>
          <p:nvPr/>
        </p:nvGrpSpPr>
        <p:grpSpPr>
          <a:xfrm>
            <a:off x="3301045" y="3879940"/>
            <a:ext cx="2457181" cy="595746"/>
            <a:chOff x="0" y="0"/>
            <a:chExt cx="8736640" cy="2118205"/>
          </a:xfrm>
        </p:grpSpPr>
        <p:sp>
          <p:nvSpPr>
            <p:cNvPr id="19" name="Shape 1193">
              <a:extLst>
                <a:ext uri="{FF2B5EF4-FFF2-40B4-BE49-F238E27FC236}">
                  <a16:creationId xmlns:a16="http://schemas.microsoft.com/office/drawing/2014/main" id="{31DD94C9-EF23-472C-A74E-D6BC99EE487E}"/>
                </a:ext>
              </a:extLst>
            </p:cNvPr>
            <p:cNvSpPr/>
            <p:nvPr/>
          </p:nvSpPr>
          <p:spPr>
            <a:xfrm>
              <a:off x="0" y="0"/>
              <a:ext cx="2118206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0" name="Shape 1194">
              <a:extLst>
                <a:ext uri="{FF2B5EF4-FFF2-40B4-BE49-F238E27FC236}">
                  <a16:creationId xmlns:a16="http://schemas.microsoft.com/office/drawing/2014/main" id="{305B3F87-9145-4FA8-AB01-B99786BEC3D9}"/>
                </a:ext>
              </a:extLst>
            </p:cNvPr>
            <p:cNvSpPr/>
            <p:nvPr/>
          </p:nvSpPr>
          <p:spPr>
            <a:xfrm>
              <a:off x="249585" y="249585"/>
              <a:ext cx="1619036" cy="1619036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r>
                <a:rPr lang="en-US" sz="900" dirty="0"/>
                <a:t>1</a:t>
              </a:r>
              <a:endParaRPr sz="900" dirty="0"/>
            </a:p>
          </p:txBody>
        </p:sp>
        <p:sp>
          <p:nvSpPr>
            <p:cNvPr id="21" name="Shape 1195">
              <a:extLst>
                <a:ext uri="{FF2B5EF4-FFF2-40B4-BE49-F238E27FC236}">
                  <a16:creationId xmlns:a16="http://schemas.microsoft.com/office/drawing/2014/main" id="{1B0FB670-B6B2-4F51-9099-12CB8598C94C}"/>
                </a:ext>
              </a:extLst>
            </p:cNvPr>
            <p:cNvSpPr/>
            <p:nvPr/>
          </p:nvSpPr>
          <p:spPr>
            <a:xfrm>
              <a:off x="1654610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2" name="Shape 1196">
              <a:extLst>
                <a:ext uri="{FF2B5EF4-FFF2-40B4-BE49-F238E27FC236}">
                  <a16:creationId xmlns:a16="http://schemas.microsoft.com/office/drawing/2014/main" id="{2F6A0B09-6D54-4C44-8147-9815FC88C236}"/>
                </a:ext>
              </a:extLst>
            </p:cNvPr>
            <p:cNvSpPr/>
            <p:nvPr/>
          </p:nvSpPr>
          <p:spPr>
            <a:xfrm>
              <a:off x="1904195" y="249585"/>
              <a:ext cx="1619036" cy="1619036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3" name="Shape 1197">
              <a:extLst>
                <a:ext uri="{FF2B5EF4-FFF2-40B4-BE49-F238E27FC236}">
                  <a16:creationId xmlns:a16="http://schemas.microsoft.com/office/drawing/2014/main" id="{E8CD197E-F6CC-4ED5-BED8-6616D757699A}"/>
                </a:ext>
              </a:extLst>
            </p:cNvPr>
            <p:cNvSpPr/>
            <p:nvPr/>
          </p:nvSpPr>
          <p:spPr>
            <a:xfrm>
              <a:off x="3309219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4" name="Shape 1198">
              <a:extLst>
                <a:ext uri="{FF2B5EF4-FFF2-40B4-BE49-F238E27FC236}">
                  <a16:creationId xmlns:a16="http://schemas.microsoft.com/office/drawing/2014/main" id="{0F2C794B-A083-4E55-993B-B0CDC94B35EB}"/>
                </a:ext>
              </a:extLst>
            </p:cNvPr>
            <p:cNvSpPr/>
            <p:nvPr/>
          </p:nvSpPr>
          <p:spPr>
            <a:xfrm>
              <a:off x="3558804" y="249585"/>
              <a:ext cx="1619037" cy="161903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5" name="Shape 1199">
              <a:extLst>
                <a:ext uri="{FF2B5EF4-FFF2-40B4-BE49-F238E27FC236}">
                  <a16:creationId xmlns:a16="http://schemas.microsoft.com/office/drawing/2014/main" id="{8F36FEAE-B0F5-4154-9D87-026D9B8E5403}"/>
                </a:ext>
              </a:extLst>
            </p:cNvPr>
            <p:cNvSpPr/>
            <p:nvPr/>
          </p:nvSpPr>
          <p:spPr>
            <a:xfrm>
              <a:off x="496382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6" name="Shape 1200">
              <a:extLst>
                <a:ext uri="{FF2B5EF4-FFF2-40B4-BE49-F238E27FC236}">
                  <a16:creationId xmlns:a16="http://schemas.microsoft.com/office/drawing/2014/main" id="{D786C196-AAC7-4AD8-892F-B7F2528199C8}"/>
                </a:ext>
              </a:extLst>
            </p:cNvPr>
            <p:cNvSpPr/>
            <p:nvPr/>
          </p:nvSpPr>
          <p:spPr>
            <a:xfrm>
              <a:off x="5213409" y="249585"/>
              <a:ext cx="1619036" cy="1619036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7" name="Shape 1201">
              <a:extLst>
                <a:ext uri="{FF2B5EF4-FFF2-40B4-BE49-F238E27FC236}">
                  <a16:creationId xmlns:a16="http://schemas.microsoft.com/office/drawing/2014/main" id="{7F52E36A-82FA-4387-A444-9182E0A857EA}"/>
                </a:ext>
              </a:extLst>
            </p:cNvPr>
            <p:cNvSpPr/>
            <p:nvPr/>
          </p:nvSpPr>
          <p:spPr>
            <a:xfrm>
              <a:off x="661843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8" name="Shape 1202">
              <a:extLst>
                <a:ext uri="{FF2B5EF4-FFF2-40B4-BE49-F238E27FC236}">
                  <a16:creationId xmlns:a16="http://schemas.microsoft.com/office/drawing/2014/main" id="{8109DD41-630F-4B56-B0D7-5303C6DED071}"/>
                </a:ext>
              </a:extLst>
            </p:cNvPr>
            <p:cNvSpPr/>
            <p:nvPr/>
          </p:nvSpPr>
          <p:spPr>
            <a:xfrm>
              <a:off x="6868019" y="249585"/>
              <a:ext cx="1619037" cy="1619036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</p:spTree>
    <p:extLst>
      <p:ext uri="{BB962C8B-B14F-4D97-AF65-F5344CB8AC3E}">
        <p14:creationId xmlns:p14="http://schemas.microsoft.com/office/powerpoint/2010/main" val="14488704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F4B181-7710-4C66-BC01-83AF0E2DE5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181" y="1683481"/>
            <a:ext cx="3732551" cy="2639242"/>
          </a:xfrm>
          <a:prstGeom prst="rect">
            <a:avLst/>
          </a:prstGeom>
          <a:ln>
            <a:solidFill>
              <a:schemeClr val="accent4"/>
            </a:solidFill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1AAD351-78E5-4516-8AA0-8A4AC2F734A1}"/>
              </a:ext>
            </a:extLst>
          </p:cNvPr>
          <p:cNvCxnSpPr>
            <a:cxnSpLocks/>
          </p:cNvCxnSpPr>
          <p:nvPr/>
        </p:nvCxnSpPr>
        <p:spPr>
          <a:xfrm flipV="1">
            <a:off x="3997987" y="2012183"/>
            <a:ext cx="727250" cy="1008756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A484A0A-EAFD-4E44-A2D6-10CF4ED3F80A}"/>
              </a:ext>
            </a:extLst>
          </p:cNvPr>
          <p:cNvCxnSpPr>
            <a:cxnSpLocks/>
          </p:cNvCxnSpPr>
          <p:nvPr/>
        </p:nvCxnSpPr>
        <p:spPr>
          <a:xfrm>
            <a:off x="3997988" y="3011517"/>
            <a:ext cx="602901" cy="1110819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5589EE32-708B-4493-BF55-ADD8327538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683399" y="2858098"/>
            <a:ext cx="1707931" cy="1036164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2DE7D10-15C2-4EAF-BE89-2E6D412B2D39}"/>
              </a:ext>
            </a:extLst>
          </p:cNvPr>
          <p:cNvSpPr txBox="1">
            <a:spLocks noChangeArrowheads="1"/>
          </p:cNvSpPr>
          <p:nvPr/>
        </p:nvSpPr>
        <p:spPr>
          <a:xfrm>
            <a:off x="134911" y="163036"/>
            <a:ext cx="8380439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200" dirty="0">
                <a:solidFill>
                  <a:schemeClr val="accent3"/>
                </a:solidFill>
              </a:rPr>
              <a:t>Row-wise and Column-wise Operations</a:t>
            </a:r>
            <a:br>
              <a:rPr lang="en-US" altLang="en-US" sz="900" dirty="0"/>
            </a:br>
            <a:r>
              <a:rPr lang="en-US" altLang="en-US" sz="3200" dirty="0">
                <a:latin typeface="Bebas Neue" panose="020B0606020202050201" pitchFamily="34" charset="0"/>
              </a:rPr>
              <a:t>Data tables as “Least Common Denominator”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A30B48B-8BBE-4AF1-B74A-7574EB50CC5E}"/>
              </a:ext>
            </a:extLst>
          </p:cNvPr>
          <p:cNvGrpSpPr/>
          <p:nvPr/>
        </p:nvGrpSpPr>
        <p:grpSpPr>
          <a:xfrm>
            <a:off x="4719391" y="1619232"/>
            <a:ext cx="4398377" cy="1065076"/>
            <a:chOff x="4810938" y="1590320"/>
            <a:chExt cx="4398377" cy="106507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A63D055-057D-449A-9F58-BA746C202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4810938" y="1619232"/>
              <a:ext cx="1707931" cy="103616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7F781A7-7832-4217-92AB-112A0B9C8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6432491" y="1611371"/>
              <a:ext cx="1707931" cy="103616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4457741-AB2D-467A-A5F1-C18DCDFE5F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V="1">
              <a:off x="8029890" y="1590320"/>
              <a:ext cx="1179425" cy="1036164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E66062A-3EF5-47C4-937C-7F5C660B42BB}"/>
              </a:ext>
            </a:extLst>
          </p:cNvPr>
          <p:cNvSpPr txBox="1"/>
          <p:nvPr/>
        </p:nvSpPr>
        <p:spPr>
          <a:xfrm>
            <a:off x="4719391" y="1323847"/>
            <a:ext cx="2612282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6" i="1" dirty="0"/>
              <a:t>Tables might be very wide…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29808D6-B130-4292-B46D-56A99C5F6BA5}"/>
              </a:ext>
            </a:extLst>
          </p:cNvPr>
          <p:cNvCxnSpPr>
            <a:cxnSpLocks/>
          </p:cNvCxnSpPr>
          <p:nvPr/>
        </p:nvCxnSpPr>
        <p:spPr>
          <a:xfrm>
            <a:off x="6858000" y="1454499"/>
            <a:ext cx="22307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DDB70790-1E28-4A98-BD8B-5E72D0FA23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683398" y="3836970"/>
            <a:ext cx="1707931" cy="103616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C0BB38C-8CD3-40D0-AF5E-8469A846F0A1}"/>
              </a:ext>
            </a:extLst>
          </p:cNvPr>
          <p:cNvSpPr txBox="1"/>
          <p:nvPr/>
        </p:nvSpPr>
        <p:spPr>
          <a:xfrm>
            <a:off x="6432491" y="3229819"/>
            <a:ext cx="2612282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6" i="1" dirty="0"/>
              <a:t>… or very tall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B0C7201-63C1-48DA-B24D-364C370F7CA8}"/>
              </a:ext>
            </a:extLst>
          </p:cNvPr>
          <p:cNvCxnSpPr>
            <a:cxnSpLocks/>
          </p:cNvCxnSpPr>
          <p:nvPr/>
        </p:nvCxnSpPr>
        <p:spPr>
          <a:xfrm>
            <a:off x="6587950" y="3506818"/>
            <a:ext cx="0" cy="1502051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B13B17AF-D76F-4E7F-BC1C-6823406485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683397" y="4096964"/>
            <a:ext cx="1707931" cy="1036164"/>
          </a:xfrm>
          <a:prstGeom prst="rect">
            <a:avLst/>
          </a:prstGeom>
        </p:spPr>
      </p:pic>
      <p:grpSp>
        <p:nvGrpSpPr>
          <p:cNvPr id="18" name="Group 1203">
            <a:extLst>
              <a:ext uri="{FF2B5EF4-FFF2-40B4-BE49-F238E27FC236}">
                <a16:creationId xmlns:a16="http://schemas.microsoft.com/office/drawing/2014/main" id="{A1FA4045-C2E9-42A2-9993-3151483E0927}"/>
              </a:ext>
            </a:extLst>
          </p:cNvPr>
          <p:cNvGrpSpPr/>
          <p:nvPr/>
        </p:nvGrpSpPr>
        <p:grpSpPr>
          <a:xfrm>
            <a:off x="4029207" y="884257"/>
            <a:ext cx="1143364" cy="222436"/>
            <a:chOff x="0" y="0"/>
            <a:chExt cx="8736640" cy="2118205"/>
          </a:xfrm>
        </p:grpSpPr>
        <p:sp>
          <p:nvSpPr>
            <p:cNvPr id="19" name="Shape 1193">
              <a:extLst>
                <a:ext uri="{FF2B5EF4-FFF2-40B4-BE49-F238E27FC236}">
                  <a16:creationId xmlns:a16="http://schemas.microsoft.com/office/drawing/2014/main" id="{D4AAC016-EC7C-4717-955F-BD5F5F0FF6CC}"/>
                </a:ext>
              </a:extLst>
            </p:cNvPr>
            <p:cNvSpPr/>
            <p:nvPr/>
          </p:nvSpPr>
          <p:spPr>
            <a:xfrm>
              <a:off x="0" y="0"/>
              <a:ext cx="2118206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0" name="Shape 1194">
              <a:extLst>
                <a:ext uri="{FF2B5EF4-FFF2-40B4-BE49-F238E27FC236}">
                  <a16:creationId xmlns:a16="http://schemas.microsoft.com/office/drawing/2014/main" id="{AD784F2D-FF48-46CD-AE57-B74C4A65CBF7}"/>
                </a:ext>
              </a:extLst>
            </p:cNvPr>
            <p:cNvSpPr/>
            <p:nvPr/>
          </p:nvSpPr>
          <p:spPr>
            <a:xfrm>
              <a:off x="249585" y="249585"/>
              <a:ext cx="1619036" cy="1619036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  <p:sp>
          <p:nvSpPr>
            <p:cNvPr id="22" name="Shape 1195">
              <a:extLst>
                <a:ext uri="{FF2B5EF4-FFF2-40B4-BE49-F238E27FC236}">
                  <a16:creationId xmlns:a16="http://schemas.microsoft.com/office/drawing/2014/main" id="{880C2502-DF10-4E4D-BB9B-243A75761EBE}"/>
                </a:ext>
              </a:extLst>
            </p:cNvPr>
            <p:cNvSpPr/>
            <p:nvPr/>
          </p:nvSpPr>
          <p:spPr>
            <a:xfrm>
              <a:off x="1654610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4" name="Shape 1196">
              <a:extLst>
                <a:ext uri="{FF2B5EF4-FFF2-40B4-BE49-F238E27FC236}">
                  <a16:creationId xmlns:a16="http://schemas.microsoft.com/office/drawing/2014/main" id="{E7AE19C4-5EF6-41FC-9DCB-A4253CF63113}"/>
                </a:ext>
              </a:extLst>
            </p:cNvPr>
            <p:cNvSpPr/>
            <p:nvPr/>
          </p:nvSpPr>
          <p:spPr>
            <a:xfrm>
              <a:off x="1904195" y="249585"/>
              <a:ext cx="1619036" cy="1619036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6" name="Shape 1197">
              <a:extLst>
                <a:ext uri="{FF2B5EF4-FFF2-40B4-BE49-F238E27FC236}">
                  <a16:creationId xmlns:a16="http://schemas.microsoft.com/office/drawing/2014/main" id="{818E5904-329B-4447-A7D7-9353FDC82CAB}"/>
                </a:ext>
              </a:extLst>
            </p:cNvPr>
            <p:cNvSpPr/>
            <p:nvPr/>
          </p:nvSpPr>
          <p:spPr>
            <a:xfrm>
              <a:off x="3309219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0" name="Shape 1198">
              <a:extLst>
                <a:ext uri="{FF2B5EF4-FFF2-40B4-BE49-F238E27FC236}">
                  <a16:creationId xmlns:a16="http://schemas.microsoft.com/office/drawing/2014/main" id="{CACD54E4-0629-4846-80C2-F6DF2FD005C2}"/>
                </a:ext>
              </a:extLst>
            </p:cNvPr>
            <p:cNvSpPr/>
            <p:nvPr/>
          </p:nvSpPr>
          <p:spPr>
            <a:xfrm>
              <a:off x="3558804" y="249585"/>
              <a:ext cx="1619037" cy="161903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2" name="Shape 1199">
              <a:extLst>
                <a:ext uri="{FF2B5EF4-FFF2-40B4-BE49-F238E27FC236}">
                  <a16:creationId xmlns:a16="http://schemas.microsoft.com/office/drawing/2014/main" id="{A94E1CCF-6306-4C06-A2BC-897EE9C4B0CA}"/>
                </a:ext>
              </a:extLst>
            </p:cNvPr>
            <p:cNvSpPr/>
            <p:nvPr/>
          </p:nvSpPr>
          <p:spPr>
            <a:xfrm>
              <a:off x="496382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3" name="Shape 1200">
              <a:extLst>
                <a:ext uri="{FF2B5EF4-FFF2-40B4-BE49-F238E27FC236}">
                  <a16:creationId xmlns:a16="http://schemas.microsoft.com/office/drawing/2014/main" id="{4DF1F2B0-6FF0-4A4C-BF6D-D73E7AC0F499}"/>
                </a:ext>
              </a:extLst>
            </p:cNvPr>
            <p:cNvSpPr/>
            <p:nvPr/>
          </p:nvSpPr>
          <p:spPr>
            <a:xfrm>
              <a:off x="5213409" y="249585"/>
              <a:ext cx="1619036" cy="1619036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r>
                <a:rPr lang="en-US" sz="900" dirty="0"/>
                <a:t>4</a:t>
              </a:r>
              <a:endParaRPr sz="900" dirty="0"/>
            </a:p>
          </p:txBody>
        </p:sp>
        <p:sp>
          <p:nvSpPr>
            <p:cNvPr id="34" name="Shape 1201">
              <a:extLst>
                <a:ext uri="{FF2B5EF4-FFF2-40B4-BE49-F238E27FC236}">
                  <a16:creationId xmlns:a16="http://schemas.microsoft.com/office/drawing/2014/main" id="{B22709EC-4DDE-4DFF-8452-114FCF860FBD}"/>
                </a:ext>
              </a:extLst>
            </p:cNvPr>
            <p:cNvSpPr/>
            <p:nvPr/>
          </p:nvSpPr>
          <p:spPr>
            <a:xfrm>
              <a:off x="661843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35" name="Shape 1202">
              <a:extLst>
                <a:ext uri="{FF2B5EF4-FFF2-40B4-BE49-F238E27FC236}">
                  <a16:creationId xmlns:a16="http://schemas.microsoft.com/office/drawing/2014/main" id="{70A9B2F4-2F03-4552-8D48-E1BC2AAD713E}"/>
                </a:ext>
              </a:extLst>
            </p:cNvPr>
            <p:cNvSpPr/>
            <p:nvPr/>
          </p:nvSpPr>
          <p:spPr>
            <a:xfrm>
              <a:off x="6868019" y="249585"/>
              <a:ext cx="1619037" cy="1619036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r>
                <a:rPr lang="en-US" sz="900" dirty="0"/>
                <a:t>5</a:t>
              </a:r>
              <a:endParaRPr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454999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CF34B2CE-1DDA-4C6D-8CDF-3CD2B968E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 altLang="en-US"/>
          </a:p>
          <a:p>
            <a:fld id="{42925FAB-0197-4B6C-9EA2-4772E4D83054}" type="slidenum">
              <a:rPr lang="en-US" altLang="en-US"/>
              <a:pPr/>
              <a:t>41</a:t>
            </a:fld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4D8A53-600E-432C-BFF7-344AA409761A}"/>
              </a:ext>
            </a:extLst>
          </p:cNvPr>
          <p:cNvSpPr txBox="1"/>
          <p:nvPr/>
        </p:nvSpPr>
        <p:spPr>
          <a:xfrm>
            <a:off x="5242217" y="1204019"/>
            <a:ext cx="3429000" cy="3010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accent4"/>
                </a:solidFill>
              </a:rPr>
              <a:t>Time series data</a:t>
            </a:r>
          </a:p>
          <a:p>
            <a:pPr marL="214313" lvl="1" indent="-214313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6" dirty="0"/>
              <a:t>Usually in a column, with one row per time period</a:t>
            </a:r>
          </a:p>
          <a:p>
            <a:pPr marL="214313" lvl="1" indent="-214313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6" dirty="0"/>
              <a:t>Might be found as rows identified by combinations of </a:t>
            </a:r>
            <a:r>
              <a:rPr lang="en-US" sz="1406" dirty="0" err="1"/>
              <a:t>sku</a:t>
            </a:r>
            <a:r>
              <a:rPr lang="en-US" sz="1406" dirty="0"/>
              <a:t> (column), location (column) and time period (column), then demand (column)</a:t>
            </a:r>
          </a:p>
          <a:p>
            <a:pPr marL="214313" lvl="1" indent="-214313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6" dirty="0"/>
              <a:t>Might be found aggregated, with rows identified by time period, and  values named by SKU, product class, business entity, etc.</a:t>
            </a:r>
          </a:p>
          <a:p>
            <a:pPr marL="214313" lvl="1" indent="-214313" algn="l">
              <a:buFont typeface="Arial" panose="020B0604020202020204" pitchFamily="34" charset="0"/>
              <a:buChar char="•"/>
            </a:pPr>
            <a:endParaRPr lang="en-US" sz="1406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F8A032C6-5FD5-4D69-BE40-93196515BD6E}"/>
              </a:ext>
            </a:extLst>
          </p:cNvPr>
          <p:cNvSpPr txBox="1">
            <a:spLocks noChangeArrowheads="1"/>
          </p:cNvSpPr>
          <p:nvPr/>
        </p:nvSpPr>
        <p:spPr>
          <a:xfrm>
            <a:off x="134911" y="163036"/>
            <a:ext cx="8380439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200" dirty="0">
                <a:solidFill>
                  <a:schemeClr val="accent3"/>
                </a:solidFill>
              </a:rPr>
              <a:t>Descriptive and Predictive Techniques</a:t>
            </a:r>
            <a:br>
              <a:rPr lang="en-US" altLang="en-US" sz="900" dirty="0"/>
            </a:br>
            <a:r>
              <a:rPr lang="en-US" altLang="en-US" sz="3200" dirty="0">
                <a:latin typeface="Bebas Neue" panose="020B0606020202050201" pitchFamily="34" charset="0"/>
              </a:rPr>
              <a:t>Row-wise vs. Column-wise operations</a:t>
            </a:r>
          </a:p>
        </p:txBody>
      </p:sp>
      <p:grpSp>
        <p:nvGrpSpPr>
          <p:cNvPr id="11" name="Group 1203">
            <a:extLst>
              <a:ext uri="{FF2B5EF4-FFF2-40B4-BE49-F238E27FC236}">
                <a16:creationId xmlns:a16="http://schemas.microsoft.com/office/drawing/2014/main" id="{394C798B-9B20-428E-9FDD-B1489F8D38DA}"/>
              </a:ext>
            </a:extLst>
          </p:cNvPr>
          <p:cNvGrpSpPr/>
          <p:nvPr/>
        </p:nvGrpSpPr>
        <p:grpSpPr>
          <a:xfrm>
            <a:off x="4029207" y="884257"/>
            <a:ext cx="1143364" cy="222436"/>
            <a:chOff x="0" y="0"/>
            <a:chExt cx="8736640" cy="2118205"/>
          </a:xfrm>
        </p:grpSpPr>
        <p:sp>
          <p:nvSpPr>
            <p:cNvPr id="12" name="Shape 1193">
              <a:extLst>
                <a:ext uri="{FF2B5EF4-FFF2-40B4-BE49-F238E27FC236}">
                  <a16:creationId xmlns:a16="http://schemas.microsoft.com/office/drawing/2014/main" id="{F8F5EC62-8BD7-4950-9CF8-8CCE54B2017E}"/>
                </a:ext>
              </a:extLst>
            </p:cNvPr>
            <p:cNvSpPr/>
            <p:nvPr/>
          </p:nvSpPr>
          <p:spPr>
            <a:xfrm>
              <a:off x="0" y="0"/>
              <a:ext cx="2118206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3" name="Shape 1194">
              <a:extLst>
                <a:ext uri="{FF2B5EF4-FFF2-40B4-BE49-F238E27FC236}">
                  <a16:creationId xmlns:a16="http://schemas.microsoft.com/office/drawing/2014/main" id="{FC1AB64C-9C6E-4467-9F87-102B8C578DE5}"/>
                </a:ext>
              </a:extLst>
            </p:cNvPr>
            <p:cNvSpPr/>
            <p:nvPr/>
          </p:nvSpPr>
          <p:spPr>
            <a:xfrm>
              <a:off x="249585" y="249585"/>
              <a:ext cx="1619036" cy="1619036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  <p:sp>
          <p:nvSpPr>
            <p:cNvPr id="14" name="Shape 1195">
              <a:extLst>
                <a:ext uri="{FF2B5EF4-FFF2-40B4-BE49-F238E27FC236}">
                  <a16:creationId xmlns:a16="http://schemas.microsoft.com/office/drawing/2014/main" id="{11D3354C-7E88-416F-8610-9816D45A671F}"/>
                </a:ext>
              </a:extLst>
            </p:cNvPr>
            <p:cNvSpPr/>
            <p:nvPr/>
          </p:nvSpPr>
          <p:spPr>
            <a:xfrm>
              <a:off x="1654610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5" name="Shape 1196">
              <a:extLst>
                <a:ext uri="{FF2B5EF4-FFF2-40B4-BE49-F238E27FC236}">
                  <a16:creationId xmlns:a16="http://schemas.microsoft.com/office/drawing/2014/main" id="{E0625905-1DDC-44AA-AC5A-304C5E2D892D}"/>
                </a:ext>
              </a:extLst>
            </p:cNvPr>
            <p:cNvSpPr/>
            <p:nvPr/>
          </p:nvSpPr>
          <p:spPr>
            <a:xfrm>
              <a:off x="1904195" y="249585"/>
              <a:ext cx="1619036" cy="1619036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6" name="Shape 1197">
              <a:extLst>
                <a:ext uri="{FF2B5EF4-FFF2-40B4-BE49-F238E27FC236}">
                  <a16:creationId xmlns:a16="http://schemas.microsoft.com/office/drawing/2014/main" id="{DA99B835-E6E3-4BA9-A562-B8375288936B}"/>
                </a:ext>
              </a:extLst>
            </p:cNvPr>
            <p:cNvSpPr/>
            <p:nvPr/>
          </p:nvSpPr>
          <p:spPr>
            <a:xfrm>
              <a:off x="3309219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7" name="Shape 1198">
              <a:extLst>
                <a:ext uri="{FF2B5EF4-FFF2-40B4-BE49-F238E27FC236}">
                  <a16:creationId xmlns:a16="http://schemas.microsoft.com/office/drawing/2014/main" id="{325FD24E-7D87-4D3B-8DB2-708348F5A092}"/>
                </a:ext>
              </a:extLst>
            </p:cNvPr>
            <p:cNvSpPr/>
            <p:nvPr/>
          </p:nvSpPr>
          <p:spPr>
            <a:xfrm>
              <a:off x="3558804" y="249585"/>
              <a:ext cx="1619037" cy="161903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8" name="Shape 1199">
              <a:extLst>
                <a:ext uri="{FF2B5EF4-FFF2-40B4-BE49-F238E27FC236}">
                  <a16:creationId xmlns:a16="http://schemas.microsoft.com/office/drawing/2014/main" id="{8BB6BBB3-46C0-4509-9845-42477FBE185B}"/>
                </a:ext>
              </a:extLst>
            </p:cNvPr>
            <p:cNvSpPr/>
            <p:nvPr/>
          </p:nvSpPr>
          <p:spPr>
            <a:xfrm>
              <a:off x="496382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9" name="Shape 1200">
              <a:extLst>
                <a:ext uri="{FF2B5EF4-FFF2-40B4-BE49-F238E27FC236}">
                  <a16:creationId xmlns:a16="http://schemas.microsoft.com/office/drawing/2014/main" id="{FCDDADC7-C949-4B03-A89A-8851BF40328F}"/>
                </a:ext>
              </a:extLst>
            </p:cNvPr>
            <p:cNvSpPr/>
            <p:nvPr/>
          </p:nvSpPr>
          <p:spPr>
            <a:xfrm>
              <a:off x="5213409" y="249585"/>
              <a:ext cx="1619036" cy="1619036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r>
                <a:rPr lang="en-US" sz="900" dirty="0"/>
                <a:t>4</a:t>
              </a:r>
              <a:endParaRPr sz="900" dirty="0"/>
            </a:p>
          </p:txBody>
        </p:sp>
        <p:sp>
          <p:nvSpPr>
            <p:cNvPr id="20" name="Shape 1201">
              <a:extLst>
                <a:ext uri="{FF2B5EF4-FFF2-40B4-BE49-F238E27FC236}">
                  <a16:creationId xmlns:a16="http://schemas.microsoft.com/office/drawing/2014/main" id="{37DC3DEA-8B99-40BD-922B-1431DE502C00}"/>
                </a:ext>
              </a:extLst>
            </p:cNvPr>
            <p:cNvSpPr/>
            <p:nvPr/>
          </p:nvSpPr>
          <p:spPr>
            <a:xfrm>
              <a:off x="661843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1" name="Shape 1202">
              <a:extLst>
                <a:ext uri="{FF2B5EF4-FFF2-40B4-BE49-F238E27FC236}">
                  <a16:creationId xmlns:a16="http://schemas.microsoft.com/office/drawing/2014/main" id="{55446D82-8E4C-4473-8FC4-1E72177B4C83}"/>
                </a:ext>
              </a:extLst>
            </p:cNvPr>
            <p:cNvSpPr/>
            <p:nvPr/>
          </p:nvSpPr>
          <p:spPr>
            <a:xfrm>
              <a:off x="6868019" y="249585"/>
              <a:ext cx="1619037" cy="1619036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r>
                <a:rPr lang="en-US" sz="900" dirty="0"/>
                <a:t>5</a:t>
              </a:r>
              <a:endParaRPr sz="900" dirty="0"/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E01E7EC-AA55-4D56-B9AD-7CB576C3CCAB}"/>
              </a:ext>
            </a:extLst>
          </p:cNvPr>
          <p:cNvCxnSpPr/>
          <p:nvPr/>
        </p:nvCxnSpPr>
        <p:spPr>
          <a:xfrm>
            <a:off x="4841820" y="1242665"/>
            <a:ext cx="0" cy="3192087"/>
          </a:xfrm>
          <a:prstGeom prst="line">
            <a:avLst/>
          </a:prstGeom>
          <a:noFill/>
          <a:ln w="25400" cap="flat">
            <a:gradFill>
              <a:gsLst>
                <a:gs pos="0">
                  <a:schemeClr val="accent1"/>
                </a:gs>
                <a:gs pos="74000">
                  <a:schemeClr val="accent3"/>
                </a:gs>
                <a:gs pos="83000">
                  <a:schemeClr val="accent4"/>
                </a:gs>
                <a:gs pos="100000">
                  <a:schemeClr val="accent5"/>
                </a:gs>
              </a:gsLst>
              <a:lin ang="5400000" scaled="1"/>
            </a:gra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5C82B1D-5DD7-A1C2-D066-4E90FD69B5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7" t="27921" r="79180" b="10459"/>
          <a:stretch/>
        </p:blipFill>
        <p:spPr>
          <a:xfrm>
            <a:off x="193413" y="865771"/>
            <a:ext cx="2037044" cy="37137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C4D4F9-5284-04E3-C634-192AC9A13C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32" t="27557" r="44491" b="42599"/>
          <a:stretch/>
        </p:blipFill>
        <p:spPr>
          <a:xfrm>
            <a:off x="2414117" y="1417384"/>
            <a:ext cx="2292714" cy="209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3477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CF34B2CE-1DDA-4C6D-8CDF-3CD2B968E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 altLang="en-US"/>
          </a:p>
          <a:p>
            <a:fld id="{42925FAB-0197-4B6C-9EA2-4772E4D83054}" type="slidenum">
              <a:rPr lang="en-US" altLang="en-US"/>
              <a:pPr/>
              <a:t>42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85DB79-211C-472A-A1B0-73BC99E27B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428" y="1242665"/>
            <a:ext cx="4035195" cy="33823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4D8A53-600E-432C-BFF7-344AA409761A}"/>
              </a:ext>
            </a:extLst>
          </p:cNvPr>
          <p:cNvSpPr txBox="1"/>
          <p:nvPr/>
        </p:nvSpPr>
        <p:spPr>
          <a:xfrm>
            <a:off x="5278129" y="1417384"/>
            <a:ext cx="3429000" cy="2347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accent4"/>
                </a:solidFill>
              </a:rPr>
              <a:t>Customer-level data</a:t>
            </a:r>
          </a:p>
          <a:p>
            <a:pPr marL="214313" lvl="1" indent="-214313" algn="l">
              <a:buFont typeface="Arial" panose="020B0604020202020204" pitchFamily="34" charset="0"/>
              <a:buChar char="•"/>
            </a:pPr>
            <a:r>
              <a:rPr lang="en-US" sz="1406" dirty="0"/>
              <a:t>Rows are observations (customers)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en-US" sz="1406" dirty="0"/>
              <a:t>Columns are measures that pertain to the customer, e.g.:</a:t>
            </a:r>
          </a:p>
          <a:p>
            <a:pPr marL="557213" lvl="1" indent="-214313" algn="l">
              <a:buFont typeface="Arial" panose="020B0604020202020204" pitchFamily="34" charset="0"/>
              <a:buChar char="•"/>
            </a:pPr>
            <a:r>
              <a:rPr lang="en-US" sz="1406" dirty="0"/>
              <a:t>Monetary:  how much they spend per month</a:t>
            </a:r>
          </a:p>
          <a:p>
            <a:pPr marL="557213" lvl="1" indent="-214313" algn="l">
              <a:buFont typeface="Arial" panose="020B0604020202020204" pitchFamily="34" charset="0"/>
              <a:buChar char="•"/>
            </a:pPr>
            <a:r>
              <a:rPr lang="en-US" sz="1406" dirty="0"/>
              <a:t>Frequency:  number of purchases in past year</a:t>
            </a:r>
          </a:p>
          <a:p>
            <a:pPr marL="557213" lvl="1" indent="-214313" algn="l">
              <a:buFont typeface="Arial" panose="020B0604020202020204" pitchFamily="34" charset="0"/>
              <a:buChar char="•"/>
            </a:pPr>
            <a:r>
              <a:rPr lang="en-US" sz="1406" dirty="0"/>
              <a:t>Recency:  how many days since last </a:t>
            </a:r>
            <a:r>
              <a:rPr lang="en-US" sz="1406" dirty="0" err="1"/>
              <a:t>purchasea</a:t>
            </a:r>
            <a:endParaRPr lang="en-US" sz="1406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F8A032C6-5FD5-4D69-BE40-93196515BD6E}"/>
              </a:ext>
            </a:extLst>
          </p:cNvPr>
          <p:cNvSpPr txBox="1">
            <a:spLocks noChangeArrowheads="1"/>
          </p:cNvSpPr>
          <p:nvPr/>
        </p:nvSpPr>
        <p:spPr>
          <a:xfrm>
            <a:off x="134911" y="163036"/>
            <a:ext cx="8380439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200" dirty="0">
                <a:solidFill>
                  <a:schemeClr val="accent3"/>
                </a:solidFill>
              </a:rPr>
              <a:t>Descriptive and Predictive Techniques</a:t>
            </a:r>
            <a:br>
              <a:rPr lang="en-US" altLang="en-US" sz="900" dirty="0"/>
            </a:br>
            <a:r>
              <a:rPr lang="en-US" altLang="en-US" sz="3200" dirty="0">
                <a:latin typeface="Bebas Neue" panose="020B0606020202050201" pitchFamily="34" charset="0"/>
              </a:rPr>
              <a:t>Row-wise vs. Column-wise operations</a:t>
            </a:r>
          </a:p>
        </p:txBody>
      </p:sp>
      <p:grpSp>
        <p:nvGrpSpPr>
          <p:cNvPr id="11" name="Group 1203">
            <a:extLst>
              <a:ext uri="{FF2B5EF4-FFF2-40B4-BE49-F238E27FC236}">
                <a16:creationId xmlns:a16="http://schemas.microsoft.com/office/drawing/2014/main" id="{394C798B-9B20-428E-9FDD-B1489F8D38DA}"/>
              </a:ext>
            </a:extLst>
          </p:cNvPr>
          <p:cNvGrpSpPr/>
          <p:nvPr/>
        </p:nvGrpSpPr>
        <p:grpSpPr>
          <a:xfrm>
            <a:off x="4029207" y="884257"/>
            <a:ext cx="1143364" cy="222436"/>
            <a:chOff x="0" y="0"/>
            <a:chExt cx="8736640" cy="2118205"/>
          </a:xfrm>
        </p:grpSpPr>
        <p:sp>
          <p:nvSpPr>
            <p:cNvPr id="12" name="Shape 1193">
              <a:extLst>
                <a:ext uri="{FF2B5EF4-FFF2-40B4-BE49-F238E27FC236}">
                  <a16:creationId xmlns:a16="http://schemas.microsoft.com/office/drawing/2014/main" id="{F8F5EC62-8BD7-4950-9CF8-8CCE54B2017E}"/>
                </a:ext>
              </a:extLst>
            </p:cNvPr>
            <p:cNvSpPr/>
            <p:nvPr/>
          </p:nvSpPr>
          <p:spPr>
            <a:xfrm>
              <a:off x="0" y="0"/>
              <a:ext cx="2118206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3" name="Shape 1194">
              <a:extLst>
                <a:ext uri="{FF2B5EF4-FFF2-40B4-BE49-F238E27FC236}">
                  <a16:creationId xmlns:a16="http://schemas.microsoft.com/office/drawing/2014/main" id="{FC1AB64C-9C6E-4467-9F87-102B8C578DE5}"/>
                </a:ext>
              </a:extLst>
            </p:cNvPr>
            <p:cNvSpPr/>
            <p:nvPr/>
          </p:nvSpPr>
          <p:spPr>
            <a:xfrm>
              <a:off x="249585" y="249585"/>
              <a:ext cx="1619036" cy="1619036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  <p:sp>
          <p:nvSpPr>
            <p:cNvPr id="14" name="Shape 1195">
              <a:extLst>
                <a:ext uri="{FF2B5EF4-FFF2-40B4-BE49-F238E27FC236}">
                  <a16:creationId xmlns:a16="http://schemas.microsoft.com/office/drawing/2014/main" id="{11D3354C-7E88-416F-8610-9816D45A671F}"/>
                </a:ext>
              </a:extLst>
            </p:cNvPr>
            <p:cNvSpPr/>
            <p:nvPr/>
          </p:nvSpPr>
          <p:spPr>
            <a:xfrm>
              <a:off x="1654610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5" name="Shape 1196">
              <a:extLst>
                <a:ext uri="{FF2B5EF4-FFF2-40B4-BE49-F238E27FC236}">
                  <a16:creationId xmlns:a16="http://schemas.microsoft.com/office/drawing/2014/main" id="{E0625905-1DDC-44AA-AC5A-304C5E2D892D}"/>
                </a:ext>
              </a:extLst>
            </p:cNvPr>
            <p:cNvSpPr/>
            <p:nvPr/>
          </p:nvSpPr>
          <p:spPr>
            <a:xfrm>
              <a:off x="1904195" y="249585"/>
              <a:ext cx="1619036" cy="1619036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6" name="Shape 1197">
              <a:extLst>
                <a:ext uri="{FF2B5EF4-FFF2-40B4-BE49-F238E27FC236}">
                  <a16:creationId xmlns:a16="http://schemas.microsoft.com/office/drawing/2014/main" id="{DA99B835-E6E3-4BA9-A562-B8375288936B}"/>
                </a:ext>
              </a:extLst>
            </p:cNvPr>
            <p:cNvSpPr/>
            <p:nvPr/>
          </p:nvSpPr>
          <p:spPr>
            <a:xfrm>
              <a:off x="3309219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7" name="Shape 1198">
              <a:extLst>
                <a:ext uri="{FF2B5EF4-FFF2-40B4-BE49-F238E27FC236}">
                  <a16:creationId xmlns:a16="http://schemas.microsoft.com/office/drawing/2014/main" id="{325FD24E-7D87-4D3B-8DB2-708348F5A092}"/>
                </a:ext>
              </a:extLst>
            </p:cNvPr>
            <p:cNvSpPr/>
            <p:nvPr/>
          </p:nvSpPr>
          <p:spPr>
            <a:xfrm>
              <a:off x="3558804" y="249585"/>
              <a:ext cx="1619037" cy="161903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8" name="Shape 1199">
              <a:extLst>
                <a:ext uri="{FF2B5EF4-FFF2-40B4-BE49-F238E27FC236}">
                  <a16:creationId xmlns:a16="http://schemas.microsoft.com/office/drawing/2014/main" id="{8BB6BBB3-46C0-4509-9845-42477FBE185B}"/>
                </a:ext>
              </a:extLst>
            </p:cNvPr>
            <p:cNvSpPr/>
            <p:nvPr/>
          </p:nvSpPr>
          <p:spPr>
            <a:xfrm>
              <a:off x="496382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9" name="Shape 1200">
              <a:extLst>
                <a:ext uri="{FF2B5EF4-FFF2-40B4-BE49-F238E27FC236}">
                  <a16:creationId xmlns:a16="http://schemas.microsoft.com/office/drawing/2014/main" id="{FCDDADC7-C949-4B03-A89A-8851BF40328F}"/>
                </a:ext>
              </a:extLst>
            </p:cNvPr>
            <p:cNvSpPr/>
            <p:nvPr/>
          </p:nvSpPr>
          <p:spPr>
            <a:xfrm>
              <a:off x="5213409" y="249585"/>
              <a:ext cx="1619036" cy="1619036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r>
                <a:rPr lang="en-US" sz="900" dirty="0"/>
                <a:t>4</a:t>
              </a:r>
              <a:endParaRPr sz="900" dirty="0"/>
            </a:p>
          </p:txBody>
        </p:sp>
        <p:sp>
          <p:nvSpPr>
            <p:cNvPr id="20" name="Shape 1201">
              <a:extLst>
                <a:ext uri="{FF2B5EF4-FFF2-40B4-BE49-F238E27FC236}">
                  <a16:creationId xmlns:a16="http://schemas.microsoft.com/office/drawing/2014/main" id="{37DC3DEA-8B99-40BD-922B-1431DE502C00}"/>
                </a:ext>
              </a:extLst>
            </p:cNvPr>
            <p:cNvSpPr/>
            <p:nvPr/>
          </p:nvSpPr>
          <p:spPr>
            <a:xfrm>
              <a:off x="661843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1" name="Shape 1202">
              <a:extLst>
                <a:ext uri="{FF2B5EF4-FFF2-40B4-BE49-F238E27FC236}">
                  <a16:creationId xmlns:a16="http://schemas.microsoft.com/office/drawing/2014/main" id="{55446D82-8E4C-4473-8FC4-1E72177B4C83}"/>
                </a:ext>
              </a:extLst>
            </p:cNvPr>
            <p:cNvSpPr/>
            <p:nvPr/>
          </p:nvSpPr>
          <p:spPr>
            <a:xfrm>
              <a:off x="6868019" y="249585"/>
              <a:ext cx="1619037" cy="1619036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r>
                <a:rPr lang="en-US" sz="900" dirty="0"/>
                <a:t>5</a:t>
              </a:r>
              <a:endParaRPr sz="900" dirty="0"/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E01E7EC-AA55-4D56-B9AD-7CB576C3CCAB}"/>
              </a:ext>
            </a:extLst>
          </p:cNvPr>
          <p:cNvCxnSpPr/>
          <p:nvPr/>
        </p:nvCxnSpPr>
        <p:spPr>
          <a:xfrm>
            <a:off x="4841820" y="1242665"/>
            <a:ext cx="0" cy="3192087"/>
          </a:xfrm>
          <a:prstGeom prst="line">
            <a:avLst/>
          </a:prstGeom>
          <a:noFill/>
          <a:ln w="25400" cap="flat">
            <a:gradFill>
              <a:gsLst>
                <a:gs pos="0">
                  <a:schemeClr val="accent1"/>
                </a:gs>
                <a:gs pos="74000">
                  <a:schemeClr val="accent3"/>
                </a:gs>
                <a:gs pos="83000">
                  <a:schemeClr val="accent4"/>
                </a:gs>
                <a:gs pos="100000">
                  <a:schemeClr val="accent5"/>
                </a:gs>
              </a:gsLst>
              <a:lin ang="5400000" scaled="1"/>
            </a:gra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5680461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CF34B2CE-1DDA-4C6D-8CDF-3CD2B968E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 altLang="en-US"/>
          </a:p>
          <a:p>
            <a:fld id="{42925FAB-0197-4B6C-9EA2-4772E4D83054}" type="slidenum">
              <a:rPr lang="en-US" altLang="en-US"/>
              <a:pPr/>
              <a:t>43</a:t>
            </a:fld>
            <a:endParaRPr lang="en-US" alt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DF62B4D-0B9F-4BAC-8955-18A5D46D7E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780069"/>
              </p:ext>
            </p:extLst>
          </p:nvPr>
        </p:nvGraphicFramePr>
        <p:xfrm>
          <a:off x="303894" y="1144507"/>
          <a:ext cx="8416291" cy="34482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2362">
                  <a:extLst>
                    <a:ext uri="{9D8B030D-6E8A-4147-A177-3AD203B41FA5}">
                      <a16:colId xmlns:a16="http://schemas.microsoft.com/office/drawing/2014/main" val="2372528838"/>
                    </a:ext>
                  </a:extLst>
                </a:gridCol>
                <a:gridCol w="2615783">
                  <a:extLst>
                    <a:ext uri="{9D8B030D-6E8A-4147-A177-3AD203B41FA5}">
                      <a16:colId xmlns:a16="http://schemas.microsoft.com/office/drawing/2014/main" val="1030736653"/>
                    </a:ext>
                  </a:extLst>
                </a:gridCol>
                <a:gridCol w="2435902">
                  <a:extLst>
                    <a:ext uri="{9D8B030D-6E8A-4147-A177-3AD203B41FA5}">
                      <a16:colId xmlns:a16="http://schemas.microsoft.com/office/drawing/2014/main" val="3384179335"/>
                    </a:ext>
                  </a:extLst>
                </a:gridCol>
                <a:gridCol w="1772244">
                  <a:extLst>
                    <a:ext uri="{9D8B030D-6E8A-4147-A177-3AD203B41FA5}">
                      <a16:colId xmlns:a16="http://schemas.microsoft.com/office/drawing/2014/main" val="279388266"/>
                    </a:ext>
                  </a:extLst>
                </a:gridCol>
              </a:tblGrid>
              <a:tr h="421953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FFFFFF"/>
                          </a:solidFill>
                        </a:rPr>
                        <a:t>Where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FFFFFF"/>
                          </a:solidFill>
                        </a:rPr>
                        <a:t>Why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FFFFFF"/>
                          </a:solidFill>
                        </a:rPr>
                        <a:t>Transactions Data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FFFFFF"/>
                          </a:solidFill>
                        </a:rPr>
                        <a:t>Customer Attribute Records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126808"/>
                  </a:ext>
                </a:extLst>
              </a:tr>
              <a:tr h="421953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Row-wise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Obtain Customer-level Measures</a:t>
                      </a:r>
                    </a:p>
                    <a:p>
                      <a:pPr algn="l"/>
                      <a:r>
                        <a:rPr lang="en-US" sz="1200" i="1" dirty="0"/>
                        <a:t>(Big Data too tall)</a:t>
                      </a:r>
                    </a:p>
                    <a:p>
                      <a:pPr algn="l"/>
                      <a:endParaRPr lang="en-US" sz="1200" i="1" dirty="0"/>
                    </a:p>
                    <a:p>
                      <a:pPr algn="l"/>
                      <a:r>
                        <a:rPr lang="en-US" sz="1200" i="0" dirty="0"/>
                        <a:t>Obtain product class aggregates for forecasting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Aggregate: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Sum (</a:t>
                      </a:r>
                      <a:r>
                        <a:rPr lang="en-US" sz="1200" dirty="0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200" dirty="0"/>
                        <a:t>)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Average </a:t>
                      </a:r>
                      <a:r>
                        <a:rPr lang="en-US" sz="1200" dirty="0">
                          <a:latin typeface="Symbol" panose="05050102010706020507" pitchFamily="18" charset="2"/>
                        </a:rPr>
                        <a:t>(m</a:t>
                      </a:r>
                      <a:r>
                        <a:rPr lang="en-US" sz="1200" dirty="0"/>
                        <a:t>)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Coefficient of Variation </a:t>
                      </a:r>
                      <a:r>
                        <a:rPr lang="en-US" sz="1200" dirty="0">
                          <a:latin typeface="Symbol" panose="05050102010706020507" pitchFamily="18" charset="2"/>
                        </a:rPr>
                        <a:t>(s/m</a:t>
                      </a:r>
                      <a:r>
                        <a:rPr lang="en-US" sz="1200" dirty="0"/>
                        <a:t>)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0333067"/>
                  </a:ext>
                </a:extLst>
              </a:tr>
              <a:tr h="613591">
                <a:tc>
                  <a:txBody>
                    <a:bodyPr/>
                    <a:lstStyle/>
                    <a:p>
                      <a:pPr algn="l"/>
                      <a:r>
                        <a:rPr lang="en-US" sz="1200" i="0" dirty="0"/>
                        <a:t>Column-wise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i="0" dirty="0"/>
                        <a:t>Obtain predictors</a:t>
                      </a:r>
                    </a:p>
                    <a:p>
                      <a:pPr algn="l"/>
                      <a:r>
                        <a:rPr lang="en-US" sz="1200" i="1" dirty="0"/>
                        <a:t>(Big Data too wide)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200" dirty="0"/>
                        <a:t>Select predictors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200" dirty="0"/>
                        <a:t>Combine predictors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6687511"/>
                  </a:ext>
                </a:extLst>
              </a:tr>
              <a:tr h="6135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Row-wise operations</a:t>
                      </a:r>
                    </a:p>
                    <a:p>
                      <a:pPr algn="l"/>
                      <a:endParaRPr lang="en-US" sz="1200" i="1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i="0" dirty="0"/>
                        <a:t>Group customers, products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/>
                        <a:t>(Big Data too tall)</a:t>
                      </a:r>
                    </a:p>
                    <a:p>
                      <a:pPr algn="l"/>
                      <a:endParaRPr lang="en-US" sz="1200" i="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Find product groups that forecast well because they’re alike in patterns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Find groups of customers for more precise group-level forecasts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428329"/>
                  </a:ext>
                </a:extLst>
              </a:tr>
              <a:tr h="6135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Row-wise</a:t>
                      </a:r>
                    </a:p>
                    <a:p>
                      <a:pPr algn="l"/>
                      <a:endParaRPr lang="en-US" sz="1200" i="1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Construct test/training/validation datasets</a:t>
                      </a:r>
                    </a:p>
                    <a:p>
                      <a:pPr algn="l"/>
                      <a:r>
                        <a:rPr lang="en-US" sz="1200" b="0" i="1" dirty="0">
                          <a:solidFill>
                            <a:schemeClr val="tx1"/>
                          </a:solidFill>
                        </a:rPr>
                        <a:t>(Big Data FORTUNATELY tall)</a:t>
                      </a:r>
                      <a:endParaRPr lang="en-US" sz="1200" i="1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Sample records to balance attributes among datasets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3407754"/>
                  </a:ext>
                </a:extLst>
              </a:tr>
            </a:tbl>
          </a:graphicData>
        </a:graphic>
      </p:graphicFrame>
      <p:sp>
        <p:nvSpPr>
          <p:cNvPr id="7" name="Rectangle 2">
            <a:extLst>
              <a:ext uri="{FF2B5EF4-FFF2-40B4-BE49-F238E27FC236}">
                <a16:creationId xmlns:a16="http://schemas.microsoft.com/office/drawing/2014/main" id="{A298B524-894B-4D0D-A6CE-E886FD5813EF}"/>
              </a:ext>
            </a:extLst>
          </p:cNvPr>
          <p:cNvSpPr txBox="1">
            <a:spLocks noChangeArrowheads="1"/>
          </p:cNvSpPr>
          <p:nvPr/>
        </p:nvSpPr>
        <p:spPr>
          <a:xfrm>
            <a:off x="134911" y="163036"/>
            <a:ext cx="8380439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200" dirty="0">
                <a:solidFill>
                  <a:schemeClr val="accent3"/>
                </a:solidFill>
              </a:rPr>
              <a:t>Descriptive and Predictive Techniques</a:t>
            </a:r>
            <a:br>
              <a:rPr lang="en-US" altLang="en-US" sz="900" dirty="0"/>
            </a:br>
            <a:r>
              <a:rPr lang="en-US" altLang="en-US" sz="3200" dirty="0">
                <a:latin typeface="Bebas Neue" panose="020B0606020202050201" pitchFamily="34" charset="0"/>
              </a:rPr>
              <a:t>Row-wise and Column-wise operations</a:t>
            </a:r>
          </a:p>
        </p:txBody>
      </p:sp>
    </p:spTree>
    <p:extLst>
      <p:ext uri="{BB962C8B-B14F-4D97-AF65-F5344CB8AC3E}">
        <p14:creationId xmlns:p14="http://schemas.microsoft.com/office/powerpoint/2010/main" val="16443495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C0092FB1-7309-4515-B153-043B3F2D4F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 altLang="en-US"/>
          </a:p>
          <a:p>
            <a:fld id="{9A6747CC-B97A-4C4E-AD22-79EFD76D70E5}" type="slidenum">
              <a:rPr lang="en-US" altLang="en-US"/>
              <a:pPr/>
              <a:t>44</a:t>
            </a:fld>
            <a:endParaRPr lang="en-US" altLang="en-US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EDF513CA-4A5B-4D7B-AD50-041A84322A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9634508"/>
              </p:ext>
            </p:extLst>
          </p:nvPr>
        </p:nvGraphicFramePr>
        <p:xfrm>
          <a:off x="381780" y="971550"/>
          <a:ext cx="8380440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3480">
                  <a:extLst>
                    <a:ext uri="{9D8B030D-6E8A-4147-A177-3AD203B41FA5}">
                      <a16:colId xmlns:a16="http://schemas.microsoft.com/office/drawing/2014/main" val="2168172535"/>
                    </a:ext>
                  </a:extLst>
                </a:gridCol>
                <a:gridCol w="2793278">
                  <a:extLst>
                    <a:ext uri="{9D8B030D-6E8A-4147-A177-3AD203B41FA5}">
                      <a16:colId xmlns:a16="http://schemas.microsoft.com/office/drawing/2014/main" val="3384179335"/>
                    </a:ext>
                  </a:extLst>
                </a:gridCol>
                <a:gridCol w="2793682">
                  <a:extLst>
                    <a:ext uri="{9D8B030D-6E8A-4147-A177-3AD203B41FA5}">
                      <a16:colId xmlns:a16="http://schemas.microsoft.com/office/drawing/2014/main" val="279388266"/>
                    </a:ext>
                  </a:extLst>
                </a:gridCol>
              </a:tblGrid>
              <a:tr h="220252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FFFFFF"/>
                          </a:solidFill>
                        </a:rPr>
                        <a:t>Goal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FFFFFF"/>
                          </a:solidFill>
                        </a:rPr>
                        <a:t>Statistics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FFFFFF"/>
                          </a:solidFill>
                        </a:rPr>
                        <a:t>Machine Learning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126808"/>
                  </a:ext>
                </a:extLst>
              </a:tr>
              <a:tr h="860986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Evaluate each independent variable (predictor, feature), either: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by itself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vs. other predictors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vs. the dependent variable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200" dirty="0"/>
                        <a:t>EDA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Univariate distributions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Correlations (continuous)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Chi-square test (“correlation among categories”)</a:t>
                      </a:r>
                    </a:p>
                    <a:p>
                      <a:pPr algn="l"/>
                      <a:endParaRPr lang="en-US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“Filter Methods”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2252012"/>
                  </a:ext>
                </a:extLst>
              </a:tr>
              <a:tr h="700803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Search for best set of predictors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200" dirty="0"/>
                        <a:t>Automated Variable Selection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Stepwise Regression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Backwards Stepwise Regression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All-possible subsets regression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200" dirty="0"/>
                        <a:t>“Wrapper Methods”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Best-first search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Recursive Feature Elimination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Heuristics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4013174"/>
                  </a:ext>
                </a:extLst>
              </a:tr>
              <a:tr h="102117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Learn which features improve model accuracy the most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dirty="0"/>
                        <a:t>“Embedded Methods”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Regularization (penalization) which  constrains the optimization of an algorithm toward less complexity (LASSO, Ridge Regression, Elastic Net)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3778931"/>
                  </a:ext>
                </a:extLst>
              </a:tr>
            </a:tbl>
          </a:graphicData>
        </a:graphic>
      </p:graphicFrame>
      <p:sp>
        <p:nvSpPr>
          <p:cNvPr id="8" name="Rectangle 2">
            <a:extLst>
              <a:ext uri="{FF2B5EF4-FFF2-40B4-BE49-F238E27FC236}">
                <a16:creationId xmlns:a16="http://schemas.microsoft.com/office/drawing/2014/main" id="{FF3FA39B-41D9-45D7-977E-7482D8D61588}"/>
              </a:ext>
            </a:extLst>
          </p:cNvPr>
          <p:cNvSpPr txBox="1">
            <a:spLocks noChangeArrowheads="1"/>
          </p:cNvSpPr>
          <p:nvPr/>
        </p:nvSpPr>
        <p:spPr>
          <a:xfrm>
            <a:off x="134911" y="153672"/>
            <a:ext cx="8380439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200" dirty="0">
                <a:solidFill>
                  <a:schemeClr val="accent3"/>
                </a:solidFill>
              </a:rPr>
              <a:t>Column-wise Operations</a:t>
            </a:r>
            <a:br>
              <a:rPr lang="en-US" altLang="en-US" sz="900" dirty="0"/>
            </a:br>
            <a:r>
              <a:rPr lang="en-US" altLang="en-US" sz="3200" dirty="0">
                <a:latin typeface="Bebas Neue" panose="020B0606020202050201" pitchFamily="34" charset="0"/>
              </a:rPr>
              <a:t>Select Predictors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B23FC0-A11C-474C-8CE1-0B4706E5EE7E}"/>
              </a:ext>
            </a:extLst>
          </p:cNvPr>
          <p:cNvSpPr/>
          <p:nvPr/>
        </p:nvSpPr>
        <p:spPr>
          <a:xfrm>
            <a:off x="1603947" y="4277741"/>
            <a:ext cx="57862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000" i="1" dirty="0"/>
              <a:t>Machine Learning per https://machinelearningmastery.com/an-introduction-to-feature-selection/</a:t>
            </a:r>
          </a:p>
        </p:txBody>
      </p:sp>
    </p:spTree>
    <p:extLst>
      <p:ext uri="{BB962C8B-B14F-4D97-AF65-F5344CB8AC3E}">
        <p14:creationId xmlns:p14="http://schemas.microsoft.com/office/powerpoint/2010/main" val="7895892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11509-A66E-4AA8-BD73-B778C3002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Bebas Neue" panose="020B0606020202050201" pitchFamily="34" charset="0"/>
              </a:rPr>
              <a:t>Each technique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420F50F8-FB15-4980-A01B-6B88D4697B6C}"/>
              </a:ext>
            </a:extLst>
          </p:cNvPr>
          <p:cNvGraphicFramePr>
            <a:graphicFrameLocks noGrp="1"/>
          </p:cNvGraphicFramePr>
          <p:nvPr/>
        </p:nvGraphicFramePr>
        <p:xfrm>
          <a:off x="1442292" y="1138086"/>
          <a:ext cx="6096000" cy="3413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80888739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75257314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ctr" defTabSz="2321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FFFFFF"/>
                          </a:solidFill>
                        </a:rPr>
                        <a:t>What it is/how it works</a:t>
                      </a:r>
                    </a:p>
                    <a:p>
                      <a:endParaRPr lang="en-US" sz="1800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3986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2321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accent1"/>
                          </a:solidFill>
                        </a:rPr>
                        <a:t>Statistical Methods</a:t>
                      </a:r>
                      <a:endParaRPr lang="en-US" sz="1800" dirty="0">
                        <a:solidFill>
                          <a:schemeClr val="accent2"/>
                        </a:solidFill>
                      </a:endParaRPr>
                    </a:p>
                    <a:p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 </a:t>
                      </a:r>
                      <a:r>
                        <a:rPr lang="en-US" sz="1800" dirty="0">
                          <a:solidFill>
                            <a:schemeClr val="accent2"/>
                          </a:solidFill>
                        </a:rPr>
                        <a:t>Machine Learning</a:t>
                      </a:r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184410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ctr" defTabSz="2321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FFFFFF"/>
                          </a:solidFill>
                        </a:rPr>
                        <a:t>How to evaluate results</a:t>
                      </a:r>
                    </a:p>
                    <a:p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488349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ctr" defTabSz="2321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FFFFFF"/>
                          </a:solidFill>
                        </a:rPr>
                        <a:t>How to apply results</a:t>
                      </a:r>
                    </a:p>
                    <a:p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670825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ctr" defTabSz="2321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FFFFFF"/>
                          </a:solidFill>
                        </a:rPr>
                        <a:t>Example</a:t>
                      </a:r>
                    </a:p>
                    <a:p>
                      <a:pPr marL="0" marR="0" lvl="0" indent="0" algn="ctr" defTabSz="2321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rgbClr val="FFFFFF"/>
                          </a:solidFill>
                        </a:rPr>
                        <a:t>with link to R program</a:t>
                      </a:r>
                    </a:p>
                    <a:p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65665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65752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91F4B-D60E-4A62-9BEE-F8052D795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Descriptive Techniques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0B88AD-B1EE-43C9-8372-780763FB0E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3"/>
                </a:solidFill>
              </a:rPr>
              <a:t>Cluster Analysis</a:t>
            </a:r>
          </a:p>
        </p:txBody>
      </p:sp>
      <p:grpSp>
        <p:nvGrpSpPr>
          <p:cNvPr id="18" name="Group 1203">
            <a:extLst>
              <a:ext uri="{FF2B5EF4-FFF2-40B4-BE49-F238E27FC236}">
                <a16:creationId xmlns:a16="http://schemas.microsoft.com/office/drawing/2014/main" id="{65C799C8-D637-4881-96BF-7682AAA60DD1}"/>
              </a:ext>
            </a:extLst>
          </p:cNvPr>
          <p:cNvGrpSpPr/>
          <p:nvPr/>
        </p:nvGrpSpPr>
        <p:grpSpPr>
          <a:xfrm>
            <a:off x="3338647" y="3950136"/>
            <a:ext cx="2457181" cy="595746"/>
            <a:chOff x="0" y="0"/>
            <a:chExt cx="8736640" cy="2118205"/>
          </a:xfrm>
        </p:grpSpPr>
        <p:sp>
          <p:nvSpPr>
            <p:cNvPr id="19" name="Shape 1193">
              <a:extLst>
                <a:ext uri="{FF2B5EF4-FFF2-40B4-BE49-F238E27FC236}">
                  <a16:creationId xmlns:a16="http://schemas.microsoft.com/office/drawing/2014/main" id="{31DD94C9-EF23-472C-A74E-D6BC99EE487E}"/>
                </a:ext>
              </a:extLst>
            </p:cNvPr>
            <p:cNvSpPr/>
            <p:nvPr/>
          </p:nvSpPr>
          <p:spPr>
            <a:xfrm>
              <a:off x="0" y="0"/>
              <a:ext cx="2118206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0" name="Shape 1194">
              <a:extLst>
                <a:ext uri="{FF2B5EF4-FFF2-40B4-BE49-F238E27FC236}">
                  <a16:creationId xmlns:a16="http://schemas.microsoft.com/office/drawing/2014/main" id="{305B3F87-9145-4FA8-AB01-B99786BEC3D9}"/>
                </a:ext>
              </a:extLst>
            </p:cNvPr>
            <p:cNvSpPr/>
            <p:nvPr/>
          </p:nvSpPr>
          <p:spPr>
            <a:xfrm>
              <a:off x="249585" y="249585"/>
              <a:ext cx="1619036" cy="1619036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  <p:sp>
          <p:nvSpPr>
            <p:cNvPr id="21" name="Shape 1195">
              <a:extLst>
                <a:ext uri="{FF2B5EF4-FFF2-40B4-BE49-F238E27FC236}">
                  <a16:creationId xmlns:a16="http://schemas.microsoft.com/office/drawing/2014/main" id="{1B0FB670-B6B2-4F51-9099-12CB8598C94C}"/>
                </a:ext>
              </a:extLst>
            </p:cNvPr>
            <p:cNvSpPr/>
            <p:nvPr/>
          </p:nvSpPr>
          <p:spPr>
            <a:xfrm>
              <a:off x="1654610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2" name="Shape 1196">
              <a:extLst>
                <a:ext uri="{FF2B5EF4-FFF2-40B4-BE49-F238E27FC236}">
                  <a16:creationId xmlns:a16="http://schemas.microsoft.com/office/drawing/2014/main" id="{2F6A0B09-6D54-4C44-8147-9815FC88C236}"/>
                </a:ext>
              </a:extLst>
            </p:cNvPr>
            <p:cNvSpPr/>
            <p:nvPr/>
          </p:nvSpPr>
          <p:spPr>
            <a:xfrm>
              <a:off x="1904195" y="249585"/>
              <a:ext cx="1619036" cy="1619036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3" name="Shape 1197">
              <a:extLst>
                <a:ext uri="{FF2B5EF4-FFF2-40B4-BE49-F238E27FC236}">
                  <a16:creationId xmlns:a16="http://schemas.microsoft.com/office/drawing/2014/main" id="{E8CD197E-F6CC-4ED5-BED8-6616D757699A}"/>
                </a:ext>
              </a:extLst>
            </p:cNvPr>
            <p:cNvSpPr/>
            <p:nvPr/>
          </p:nvSpPr>
          <p:spPr>
            <a:xfrm>
              <a:off x="3309219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4" name="Shape 1198">
              <a:extLst>
                <a:ext uri="{FF2B5EF4-FFF2-40B4-BE49-F238E27FC236}">
                  <a16:creationId xmlns:a16="http://schemas.microsoft.com/office/drawing/2014/main" id="{0F2C794B-A083-4E55-993B-B0CDC94B35EB}"/>
                </a:ext>
              </a:extLst>
            </p:cNvPr>
            <p:cNvSpPr/>
            <p:nvPr/>
          </p:nvSpPr>
          <p:spPr>
            <a:xfrm>
              <a:off x="3558804" y="249585"/>
              <a:ext cx="1619037" cy="161903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r>
                <a:rPr lang="en-US" sz="900" dirty="0"/>
                <a:t>3</a:t>
              </a:r>
              <a:endParaRPr sz="900" dirty="0"/>
            </a:p>
          </p:txBody>
        </p:sp>
        <p:sp>
          <p:nvSpPr>
            <p:cNvPr id="25" name="Shape 1199">
              <a:extLst>
                <a:ext uri="{FF2B5EF4-FFF2-40B4-BE49-F238E27FC236}">
                  <a16:creationId xmlns:a16="http://schemas.microsoft.com/office/drawing/2014/main" id="{8F36FEAE-B0F5-4154-9D87-026D9B8E5403}"/>
                </a:ext>
              </a:extLst>
            </p:cNvPr>
            <p:cNvSpPr/>
            <p:nvPr/>
          </p:nvSpPr>
          <p:spPr>
            <a:xfrm>
              <a:off x="496382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6" name="Shape 1200">
              <a:extLst>
                <a:ext uri="{FF2B5EF4-FFF2-40B4-BE49-F238E27FC236}">
                  <a16:creationId xmlns:a16="http://schemas.microsoft.com/office/drawing/2014/main" id="{D786C196-AAC7-4AD8-892F-B7F2528199C8}"/>
                </a:ext>
              </a:extLst>
            </p:cNvPr>
            <p:cNvSpPr/>
            <p:nvPr/>
          </p:nvSpPr>
          <p:spPr>
            <a:xfrm>
              <a:off x="5213409" y="249585"/>
              <a:ext cx="1619036" cy="1619036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  <p:sp>
          <p:nvSpPr>
            <p:cNvPr id="27" name="Shape 1201">
              <a:extLst>
                <a:ext uri="{FF2B5EF4-FFF2-40B4-BE49-F238E27FC236}">
                  <a16:creationId xmlns:a16="http://schemas.microsoft.com/office/drawing/2014/main" id="{7F52E36A-82FA-4387-A444-9182E0A857EA}"/>
                </a:ext>
              </a:extLst>
            </p:cNvPr>
            <p:cNvSpPr/>
            <p:nvPr/>
          </p:nvSpPr>
          <p:spPr>
            <a:xfrm>
              <a:off x="661843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8" name="Shape 1202">
              <a:extLst>
                <a:ext uri="{FF2B5EF4-FFF2-40B4-BE49-F238E27FC236}">
                  <a16:creationId xmlns:a16="http://schemas.microsoft.com/office/drawing/2014/main" id="{8109DD41-630F-4B56-B0D7-5303C6DED071}"/>
                </a:ext>
              </a:extLst>
            </p:cNvPr>
            <p:cNvSpPr/>
            <p:nvPr/>
          </p:nvSpPr>
          <p:spPr>
            <a:xfrm>
              <a:off x="6868019" y="249585"/>
              <a:ext cx="1619037" cy="1619036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</p:spTree>
    <p:extLst>
      <p:ext uri="{BB962C8B-B14F-4D97-AF65-F5344CB8AC3E}">
        <p14:creationId xmlns:p14="http://schemas.microsoft.com/office/powerpoint/2010/main" val="4599223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91F4B-D60E-4A62-9BEE-F8052D795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CLUSTER analysis</a:t>
            </a:r>
          </a:p>
        </p:txBody>
      </p:sp>
      <p:grpSp>
        <p:nvGrpSpPr>
          <p:cNvPr id="18" name="Group 1203">
            <a:extLst>
              <a:ext uri="{FF2B5EF4-FFF2-40B4-BE49-F238E27FC236}">
                <a16:creationId xmlns:a16="http://schemas.microsoft.com/office/drawing/2014/main" id="{65C799C8-D637-4881-96BF-7682AAA60DD1}"/>
              </a:ext>
            </a:extLst>
          </p:cNvPr>
          <p:cNvGrpSpPr/>
          <p:nvPr/>
        </p:nvGrpSpPr>
        <p:grpSpPr>
          <a:xfrm>
            <a:off x="3322266" y="4110728"/>
            <a:ext cx="2457181" cy="595746"/>
            <a:chOff x="0" y="0"/>
            <a:chExt cx="8736641" cy="2118206"/>
          </a:xfrm>
        </p:grpSpPr>
        <p:sp>
          <p:nvSpPr>
            <p:cNvPr id="19" name="Shape 1193">
              <a:extLst>
                <a:ext uri="{FF2B5EF4-FFF2-40B4-BE49-F238E27FC236}">
                  <a16:creationId xmlns:a16="http://schemas.microsoft.com/office/drawing/2014/main" id="{31DD94C9-EF23-472C-A74E-D6BC99EE487E}"/>
                </a:ext>
              </a:extLst>
            </p:cNvPr>
            <p:cNvSpPr/>
            <p:nvPr/>
          </p:nvSpPr>
          <p:spPr>
            <a:xfrm>
              <a:off x="0" y="0"/>
              <a:ext cx="2118206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0" name="Shape 1194">
              <a:extLst>
                <a:ext uri="{FF2B5EF4-FFF2-40B4-BE49-F238E27FC236}">
                  <a16:creationId xmlns:a16="http://schemas.microsoft.com/office/drawing/2014/main" id="{305B3F87-9145-4FA8-AB01-B99786BEC3D9}"/>
                </a:ext>
              </a:extLst>
            </p:cNvPr>
            <p:cNvSpPr/>
            <p:nvPr/>
          </p:nvSpPr>
          <p:spPr>
            <a:xfrm>
              <a:off x="249585" y="249585"/>
              <a:ext cx="1619036" cy="1619036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  <p:sp>
          <p:nvSpPr>
            <p:cNvPr id="21" name="Shape 1195">
              <a:extLst>
                <a:ext uri="{FF2B5EF4-FFF2-40B4-BE49-F238E27FC236}">
                  <a16:creationId xmlns:a16="http://schemas.microsoft.com/office/drawing/2014/main" id="{1B0FB670-B6B2-4F51-9099-12CB8598C94C}"/>
                </a:ext>
              </a:extLst>
            </p:cNvPr>
            <p:cNvSpPr/>
            <p:nvPr/>
          </p:nvSpPr>
          <p:spPr>
            <a:xfrm>
              <a:off x="1654610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2" name="Shape 1196">
              <a:extLst>
                <a:ext uri="{FF2B5EF4-FFF2-40B4-BE49-F238E27FC236}">
                  <a16:creationId xmlns:a16="http://schemas.microsoft.com/office/drawing/2014/main" id="{2F6A0B09-6D54-4C44-8147-9815FC88C236}"/>
                </a:ext>
              </a:extLst>
            </p:cNvPr>
            <p:cNvSpPr/>
            <p:nvPr/>
          </p:nvSpPr>
          <p:spPr>
            <a:xfrm>
              <a:off x="1904195" y="249585"/>
              <a:ext cx="1619036" cy="1619036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3" name="Shape 1197">
              <a:extLst>
                <a:ext uri="{FF2B5EF4-FFF2-40B4-BE49-F238E27FC236}">
                  <a16:creationId xmlns:a16="http://schemas.microsoft.com/office/drawing/2014/main" id="{E8CD197E-F6CC-4ED5-BED8-6616D757699A}"/>
                </a:ext>
              </a:extLst>
            </p:cNvPr>
            <p:cNvSpPr/>
            <p:nvPr/>
          </p:nvSpPr>
          <p:spPr>
            <a:xfrm>
              <a:off x="3309219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4" name="Shape 1198">
              <a:extLst>
                <a:ext uri="{FF2B5EF4-FFF2-40B4-BE49-F238E27FC236}">
                  <a16:creationId xmlns:a16="http://schemas.microsoft.com/office/drawing/2014/main" id="{0F2C794B-A083-4E55-993B-B0CDC94B35EB}"/>
                </a:ext>
              </a:extLst>
            </p:cNvPr>
            <p:cNvSpPr/>
            <p:nvPr/>
          </p:nvSpPr>
          <p:spPr>
            <a:xfrm>
              <a:off x="3558804" y="249585"/>
              <a:ext cx="1619037" cy="161903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r>
                <a:rPr lang="en-US" sz="900" dirty="0"/>
                <a:t>3</a:t>
              </a:r>
              <a:endParaRPr sz="900" dirty="0"/>
            </a:p>
          </p:txBody>
        </p:sp>
        <p:sp>
          <p:nvSpPr>
            <p:cNvPr id="25" name="Shape 1199">
              <a:extLst>
                <a:ext uri="{FF2B5EF4-FFF2-40B4-BE49-F238E27FC236}">
                  <a16:creationId xmlns:a16="http://schemas.microsoft.com/office/drawing/2014/main" id="{8F36FEAE-B0F5-4154-9D87-026D9B8E5403}"/>
                </a:ext>
              </a:extLst>
            </p:cNvPr>
            <p:cNvSpPr/>
            <p:nvPr/>
          </p:nvSpPr>
          <p:spPr>
            <a:xfrm>
              <a:off x="496382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6" name="Shape 1200">
              <a:extLst>
                <a:ext uri="{FF2B5EF4-FFF2-40B4-BE49-F238E27FC236}">
                  <a16:creationId xmlns:a16="http://schemas.microsoft.com/office/drawing/2014/main" id="{D786C196-AAC7-4AD8-892F-B7F2528199C8}"/>
                </a:ext>
              </a:extLst>
            </p:cNvPr>
            <p:cNvSpPr/>
            <p:nvPr/>
          </p:nvSpPr>
          <p:spPr>
            <a:xfrm>
              <a:off x="5177840" y="249582"/>
              <a:ext cx="1619036" cy="1619038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  <p:sp>
          <p:nvSpPr>
            <p:cNvPr id="27" name="Shape 1201">
              <a:extLst>
                <a:ext uri="{FF2B5EF4-FFF2-40B4-BE49-F238E27FC236}">
                  <a16:creationId xmlns:a16="http://schemas.microsoft.com/office/drawing/2014/main" id="{7F52E36A-82FA-4387-A444-9182E0A857EA}"/>
                </a:ext>
              </a:extLst>
            </p:cNvPr>
            <p:cNvSpPr/>
            <p:nvPr/>
          </p:nvSpPr>
          <p:spPr>
            <a:xfrm>
              <a:off x="661843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8" name="Shape 1202">
              <a:extLst>
                <a:ext uri="{FF2B5EF4-FFF2-40B4-BE49-F238E27FC236}">
                  <a16:creationId xmlns:a16="http://schemas.microsoft.com/office/drawing/2014/main" id="{8109DD41-630F-4B56-B0D7-5303C6DED071}"/>
                </a:ext>
              </a:extLst>
            </p:cNvPr>
            <p:cNvSpPr/>
            <p:nvPr/>
          </p:nvSpPr>
          <p:spPr>
            <a:xfrm>
              <a:off x="6868019" y="249585"/>
              <a:ext cx="1619037" cy="1619036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304447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C986EA-8027-4D36-AB18-3430FD79A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947" y="278201"/>
            <a:ext cx="7810500" cy="68062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How can I construct market segments?</a:t>
            </a:r>
            <a:br>
              <a:rPr lang="en-US" sz="3600" dirty="0"/>
            </a:br>
            <a:r>
              <a:rPr lang="en-US" sz="2000" i="1" dirty="0"/>
              <a:t>Or product segments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99231E-CB2A-453A-B827-26C12F5BDC7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513297" y="950400"/>
            <a:ext cx="7810500" cy="924647"/>
          </a:xfrm>
        </p:spPr>
        <p:txBody>
          <a:bodyPr>
            <a:normAutofit/>
          </a:bodyPr>
          <a:lstStyle/>
          <a:p>
            <a:r>
              <a:rPr lang="en-US" sz="1100" i="1" dirty="0">
                <a:solidFill>
                  <a:schemeClr val="bg2">
                    <a:lumMod val="50000"/>
                  </a:schemeClr>
                </a:solidFill>
              </a:rPr>
              <a:t>Examples</a:t>
            </a:r>
          </a:p>
          <a:p>
            <a:endParaRPr lang="en-US" sz="1100" dirty="0"/>
          </a:p>
          <a:p>
            <a:r>
              <a:rPr lang="en-US" sz="1600" dirty="0">
                <a:solidFill>
                  <a:schemeClr val="accent1"/>
                </a:solidFill>
              </a:rPr>
              <a:t>Statistics:  Cluster Analysis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Machine Learning:  Cluster Analysis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6B686F-09A2-4F2E-A47B-A77E2437B3C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48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788435-0A13-449B-FD8E-1971854CBBB2}"/>
              </a:ext>
            </a:extLst>
          </p:cNvPr>
          <p:cNvGrpSpPr/>
          <p:nvPr/>
        </p:nvGrpSpPr>
        <p:grpSpPr>
          <a:xfrm>
            <a:off x="2635224" y="1846625"/>
            <a:ext cx="3566646" cy="2687539"/>
            <a:chOff x="2126772" y="1875047"/>
            <a:chExt cx="3566646" cy="268753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E701608-0CD3-4F70-84B2-71C377B7F9C1}"/>
                </a:ext>
              </a:extLst>
            </p:cNvPr>
            <p:cNvGrpSpPr/>
            <p:nvPr/>
          </p:nvGrpSpPr>
          <p:grpSpPr>
            <a:xfrm>
              <a:off x="2126772" y="1875047"/>
              <a:ext cx="3566646" cy="2687539"/>
              <a:chOff x="412230" y="1913072"/>
              <a:chExt cx="3592180" cy="2778849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E18E6AC-F063-4CC3-9D29-946510DC045D}"/>
                  </a:ext>
                </a:extLst>
              </p:cNvPr>
              <p:cNvSpPr/>
              <p:nvPr/>
            </p:nvSpPr>
            <p:spPr>
              <a:xfrm>
                <a:off x="412230" y="1913072"/>
                <a:ext cx="3592180" cy="2778849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solidFill>
                  <a:schemeClr val="accent1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graphicFrame>
            <p:nvGraphicFramePr>
              <p:cNvPr id="21" name="Object 7">
                <a:extLst>
                  <a:ext uri="{FF2B5EF4-FFF2-40B4-BE49-F238E27FC236}">
                    <a16:creationId xmlns:a16="http://schemas.microsoft.com/office/drawing/2014/main" id="{A84D7FC8-4D16-4562-9436-128A6289351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80947" y="1976977"/>
              <a:ext cx="3454189" cy="26532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hart" r:id="rId2" imgW="2886075" imgH="2209800" progId="Excel.Chart.8">
                      <p:embed/>
                    </p:oleObj>
                  </mc:Choice>
                  <mc:Fallback>
                    <p:oleObj name="Chart" r:id="rId2" imgW="2886075" imgH="2209800" progId="Excel.Chart.8">
                      <p:embed/>
                      <p:pic>
                        <p:nvPicPr>
                          <p:cNvPr id="21" name="Object 7">
                            <a:extLst>
                              <a:ext uri="{FF2B5EF4-FFF2-40B4-BE49-F238E27FC236}">
                                <a16:creationId xmlns:a16="http://schemas.microsoft.com/office/drawing/2014/main" id="{A84D7FC8-4D16-4562-9436-128A6289351C}"/>
                              </a:ext>
                            </a:extLst>
                          </p:cNvPr>
                          <p:cNvPicPr>
                            <a:picLocks noRot="1" noChangeAspect="1" noChangeArrowheads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0947" y="1976977"/>
                            <a:ext cx="3454189" cy="2653238"/>
                          </a:xfrm>
                          <a:prstGeom prst="rect">
                            <a:avLst/>
                          </a:prstGeom>
                          <a:noFill/>
                          <a:ln w="76200">
                            <a:solidFill>
                              <a:schemeClr val="accent1"/>
                            </a:solidFill>
                            <a:prstDash val="solid"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2" name="Oval 8">
              <a:extLst>
                <a:ext uri="{FF2B5EF4-FFF2-40B4-BE49-F238E27FC236}">
                  <a16:creationId xmlns:a16="http://schemas.microsoft.com/office/drawing/2014/main" id="{469D93E8-1DC8-4847-BBDC-D0DAF8B025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000">
              <a:off x="2699766" y="2409803"/>
              <a:ext cx="716725" cy="950761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Oval 9">
              <a:extLst>
                <a:ext uri="{FF2B5EF4-FFF2-40B4-BE49-F238E27FC236}">
                  <a16:creationId xmlns:a16="http://schemas.microsoft.com/office/drawing/2014/main" id="{17A4E2E1-9073-40A0-B444-8F05CFDE16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00000">
              <a:off x="2898905" y="3470448"/>
              <a:ext cx="1497875" cy="381744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Oval 10">
              <a:extLst>
                <a:ext uri="{FF2B5EF4-FFF2-40B4-BE49-F238E27FC236}">
                  <a16:creationId xmlns:a16="http://schemas.microsoft.com/office/drawing/2014/main" id="{8EDEFD54-19B6-4CA4-8942-D3BCC78052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5597" y="2793362"/>
              <a:ext cx="628141" cy="734678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3585738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11509-A66E-4AA8-BD73-B778C3002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2" y="139831"/>
            <a:ext cx="7877175" cy="85725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Cluster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C9B62-767D-4097-890D-BAB46324A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973" y="943020"/>
            <a:ext cx="7877175" cy="366645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600" dirty="0">
                <a:solidFill>
                  <a:schemeClr val="accent1"/>
                </a:solidFill>
              </a:rPr>
              <a:t>What it is/how it works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600" dirty="0"/>
              <a:t>Descriptive technique that—through either statistics or machine learning—finds groups in data for which observations are as similar as possible, while groups are as different as possible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accent1"/>
                </a:solidFill>
              </a:rPr>
              <a:t>Statistics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vs. </a:t>
            </a:r>
            <a:r>
              <a:rPr lang="en-US" sz="1600" dirty="0">
                <a:solidFill>
                  <a:schemeClr val="accent2"/>
                </a:solidFill>
              </a:rPr>
              <a:t>Machine Learning</a:t>
            </a:r>
            <a:r>
              <a:rPr lang="en-US" sz="1600" dirty="0"/>
              <a:t>—different approaches to same task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en-US" sz="400" dirty="0">
              <a:solidFill>
                <a:schemeClr val="accent3"/>
              </a:solidFill>
            </a:endParaRP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600" dirty="0">
                <a:solidFill>
                  <a:schemeClr val="accent3"/>
                </a:solidFill>
              </a:rPr>
              <a:t>How to evaluate your results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600" dirty="0"/>
              <a:t>Key measures, visualization (color the clusters)</a:t>
            </a:r>
          </a:p>
          <a:p>
            <a:pPr marL="178594" lvl="1" indent="0">
              <a:spcBef>
                <a:spcPts val="0"/>
              </a:spcBef>
              <a:spcAft>
                <a:spcPts val="300"/>
              </a:spcAft>
              <a:buNone/>
            </a:pPr>
            <a:endParaRPr lang="en-US" sz="4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600" dirty="0">
                <a:solidFill>
                  <a:schemeClr val="accent4"/>
                </a:solidFill>
              </a:rPr>
              <a:t>How to apply your results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600" dirty="0"/>
              <a:t>Name them and learn from their profiles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600" dirty="0"/>
              <a:t>Aggregate by segment to create class-level history and forecasts</a:t>
            </a:r>
          </a:p>
          <a:p>
            <a:pPr marL="178594" lvl="1" indent="0">
              <a:spcBef>
                <a:spcPts val="0"/>
              </a:spcBef>
              <a:spcAft>
                <a:spcPts val="300"/>
              </a:spcAft>
              <a:buNone/>
            </a:pPr>
            <a:endParaRPr lang="en-US" sz="4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600" dirty="0">
                <a:solidFill>
                  <a:schemeClr val="accent5"/>
                </a:solidFill>
              </a:rPr>
              <a:t>Example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600" dirty="0"/>
              <a:t>Script in R (for today)</a:t>
            </a:r>
          </a:p>
        </p:txBody>
      </p:sp>
      <p:grpSp>
        <p:nvGrpSpPr>
          <p:cNvPr id="4" name="Group 1203">
            <a:extLst>
              <a:ext uri="{FF2B5EF4-FFF2-40B4-BE49-F238E27FC236}">
                <a16:creationId xmlns:a16="http://schemas.microsoft.com/office/drawing/2014/main" id="{56F80377-1A66-45A9-A97D-BE70ED2ABCA7}"/>
              </a:ext>
            </a:extLst>
          </p:cNvPr>
          <p:cNvGrpSpPr/>
          <p:nvPr/>
        </p:nvGrpSpPr>
        <p:grpSpPr>
          <a:xfrm>
            <a:off x="4184963" y="734752"/>
            <a:ext cx="511467" cy="109612"/>
            <a:chOff x="0" y="0"/>
            <a:chExt cx="8736640" cy="2118205"/>
          </a:xfrm>
        </p:grpSpPr>
        <p:sp>
          <p:nvSpPr>
            <p:cNvPr id="5" name="Shape 1193">
              <a:extLst>
                <a:ext uri="{FF2B5EF4-FFF2-40B4-BE49-F238E27FC236}">
                  <a16:creationId xmlns:a16="http://schemas.microsoft.com/office/drawing/2014/main" id="{C7942368-9FCC-41B3-8822-9C69438E544B}"/>
                </a:ext>
              </a:extLst>
            </p:cNvPr>
            <p:cNvSpPr/>
            <p:nvPr/>
          </p:nvSpPr>
          <p:spPr>
            <a:xfrm>
              <a:off x="0" y="0"/>
              <a:ext cx="2118206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6" name="Shape 1194">
              <a:extLst>
                <a:ext uri="{FF2B5EF4-FFF2-40B4-BE49-F238E27FC236}">
                  <a16:creationId xmlns:a16="http://schemas.microsoft.com/office/drawing/2014/main" id="{84E2DFDD-FE07-4AB6-AFF0-426F91D36629}"/>
                </a:ext>
              </a:extLst>
            </p:cNvPr>
            <p:cNvSpPr/>
            <p:nvPr/>
          </p:nvSpPr>
          <p:spPr>
            <a:xfrm>
              <a:off x="249585" y="249585"/>
              <a:ext cx="1619036" cy="1619036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  <p:sp>
          <p:nvSpPr>
            <p:cNvPr id="7" name="Shape 1195">
              <a:extLst>
                <a:ext uri="{FF2B5EF4-FFF2-40B4-BE49-F238E27FC236}">
                  <a16:creationId xmlns:a16="http://schemas.microsoft.com/office/drawing/2014/main" id="{9D161BCD-72D3-411C-89F3-62CDC315EB41}"/>
                </a:ext>
              </a:extLst>
            </p:cNvPr>
            <p:cNvSpPr/>
            <p:nvPr/>
          </p:nvSpPr>
          <p:spPr>
            <a:xfrm>
              <a:off x="1654610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8" name="Shape 1196">
              <a:extLst>
                <a:ext uri="{FF2B5EF4-FFF2-40B4-BE49-F238E27FC236}">
                  <a16:creationId xmlns:a16="http://schemas.microsoft.com/office/drawing/2014/main" id="{AF25943C-554C-44C2-9D5C-4F4ECCFE41D8}"/>
                </a:ext>
              </a:extLst>
            </p:cNvPr>
            <p:cNvSpPr/>
            <p:nvPr/>
          </p:nvSpPr>
          <p:spPr>
            <a:xfrm>
              <a:off x="1904195" y="249585"/>
              <a:ext cx="1619036" cy="1619036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9" name="Shape 1197">
              <a:extLst>
                <a:ext uri="{FF2B5EF4-FFF2-40B4-BE49-F238E27FC236}">
                  <a16:creationId xmlns:a16="http://schemas.microsoft.com/office/drawing/2014/main" id="{8ECF0AB4-1082-404B-9416-1BA193278373}"/>
                </a:ext>
              </a:extLst>
            </p:cNvPr>
            <p:cNvSpPr/>
            <p:nvPr/>
          </p:nvSpPr>
          <p:spPr>
            <a:xfrm>
              <a:off x="3309219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0" name="Shape 1198">
              <a:extLst>
                <a:ext uri="{FF2B5EF4-FFF2-40B4-BE49-F238E27FC236}">
                  <a16:creationId xmlns:a16="http://schemas.microsoft.com/office/drawing/2014/main" id="{15B8F5F7-B600-4CFF-8450-FE035D5EF4B5}"/>
                </a:ext>
              </a:extLst>
            </p:cNvPr>
            <p:cNvSpPr/>
            <p:nvPr/>
          </p:nvSpPr>
          <p:spPr>
            <a:xfrm>
              <a:off x="3558804" y="249585"/>
              <a:ext cx="1619037" cy="161903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1" name="Shape 1199">
              <a:extLst>
                <a:ext uri="{FF2B5EF4-FFF2-40B4-BE49-F238E27FC236}">
                  <a16:creationId xmlns:a16="http://schemas.microsoft.com/office/drawing/2014/main" id="{C86DA5A2-333A-4464-A2A4-A1EAD9FB3DC1}"/>
                </a:ext>
              </a:extLst>
            </p:cNvPr>
            <p:cNvSpPr/>
            <p:nvPr/>
          </p:nvSpPr>
          <p:spPr>
            <a:xfrm>
              <a:off x="496382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" name="Shape 1200">
              <a:extLst>
                <a:ext uri="{FF2B5EF4-FFF2-40B4-BE49-F238E27FC236}">
                  <a16:creationId xmlns:a16="http://schemas.microsoft.com/office/drawing/2014/main" id="{1C35CAE2-D519-42AC-A182-9B39D8E5B553}"/>
                </a:ext>
              </a:extLst>
            </p:cNvPr>
            <p:cNvSpPr/>
            <p:nvPr/>
          </p:nvSpPr>
          <p:spPr>
            <a:xfrm>
              <a:off x="5213409" y="249585"/>
              <a:ext cx="1619036" cy="1619036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  <p:sp>
          <p:nvSpPr>
            <p:cNvPr id="13" name="Shape 1201">
              <a:extLst>
                <a:ext uri="{FF2B5EF4-FFF2-40B4-BE49-F238E27FC236}">
                  <a16:creationId xmlns:a16="http://schemas.microsoft.com/office/drawing/2014/main" id="{9C190D53-DA51-4355-B818-C0403A6452C0}"/>
                </a:ext>
              </a:extLst>
            </p:cNvPr>
            <p:cNvSpPr/>
            <p:nvPr/>
          </p:nvSpPr>
          <p:spPr>
            <a:xfrm>
              <a:off x="661843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4" name="Shape 1202">
              <a:extLst>
                <a:ext uri="{FF2B5EF4-FFF2-40B4-BE49-F238E27FC236}">
                  <a16:creationId xmlns:a16="http://schemas.microsoft.com/office/drawing/2014/main" id="{15237BD5-0E38-4ED7-877B-9376B75254C4}"/>
                </a:ext>
              </a:extLst>
            </p:cNvPr>
            <p:cNvSpPr/>
            <p:nvPr/>
          </p:nvSpPr>
          <p:spPr>
            <a:xfrm>
              <a:off x="6868019" y="249585"/>
              <a:ext cx="1619037" cy="1619036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02902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alphaModFix amt="6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432648" y="1533896"/>
            <a:ext cx="3568353" cy="26603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5A5BE0-AF3B-405C-9083-C30A81F4C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588" y="324346"/>
            <a:ext cx="7865806" cy="549818"/>
          </a:xfrm>
        </p:spPr>
        <p:txBody>
          <a:bodyPr>
            <a:noAutofit/>
          </a:bodyPr>
          <a:lstStyle/>
          <a:p>
            <a:r>
              <a:rPr lang="en-US" sz="3700" dirty="0">
                <a:solidFill>
                  <a:schemeClr val="tx1">
                    <a:lumMod val="75000"/>
                    <a:lumOff val="2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  <a:t>Forecasting</a:t>
            </a:r>
            <a:br>
              <a:rPr lang="en-US" sz="3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</a:b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  <a:t>the best job in an organization</a:t>
            </a:r>
            <a:br>
              <a:rPr lang="en-US" sz="3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</a:br>
            <a:endParaRPr lang="en-US" sz="3700" b="1" dirty="0">
              <a:solidFill>
                <a:schemeClr val="accent3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233A5-D514-492F-ABB0-58E2615DC2CC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864286" y="1480726"/>
            <a:ext cx="3568354" cy="2660318"/>
          </a:xfrm>
        </p:spPr>
        <p:txBody>
          <a:bodyPr anchor="ctr">
            <a:noAutofit/>
          </a:bodyPr>
          <a:lstStyle/>
          <a:p>
            <a:pPr marL="285750" lvl="1" indent="-285750">
              <a:lnSpc>
                <a:spcPct val="110000"/>
              </a:lnSpc>
              <a:spcBef>
                <a:spcPts val="1483"/>
              </a:spcBef>
              <a:buFont typeface="Arial" charset="0"/>
              <a:buChar char="•"/>
            </a:pPr>
            <a:r>
              <a:rPr lang="en-US" sz="2200" dirty="0"/>
              <a:t>Opportunities for skills</a:t>
            </a:r>
          </a:p>
          <a:p>
            <a:pPr marL="285750" lvl="1" indent="-285750">
              <a:lnSpc>
                <a:spcPct val="110000"/>
              </a:lnSpc>
              <a:spcBef>
                <a:spcPts val="1483"/>
              </a:spcBef>
              <a:buFont typeface="Arial" charset="0"/>
              <a:buChar char="•"/>
            </a:pPr>
            <a:r>
              <a:rPr lang="en-US" sz="2200" dirty="0"/>
              <a:t>Data access </a:t>
            </a:r>
          </a:p>
          <a:p>
            <a:pPr marL="285750" lvl="1" indent="-285750">
              <a:lnSpc>
                <a:spcPct val="110000"/>
              </a:lnSpc>
              <a:spcBef>
                <a:spcPts val="1483"/>
              </a:spcBef>
              <a:buFont typeface="Arial" charset="0"/>
              <a:buChar char="•"/>
            </a:pPr>
            <a:r>
              <a:rPr lang="en-US" sz="2200" dirty="0"/>
              <a:t>Working relationships</a:t>
            </a:r>
          </a:p>
          <a:p>
            <a:pPr marL="285750" lvl="1" indent="-285750">
              <a:lnSpc>
                <a:spcPct val="110000"/>
              </a:lnSpc>
              <a:spcBef>
                <a:spcPts val="1483"/>
              </a:spcBef>
              <a:buFont typeface="Arial" charset="0"/>
              <a:buChar char="•"/>
            </a:pPr>
            <a:r>
              <a:rPr lang="en-US" sz="2200" dirty="0"/>
              <a:t>Answerable questions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E4987A-B369-4F13-B04E-D996DEE280A7}"/>
              </a:ext>
            </a:extLst>
          </p:cNvPr>
          <p:cNvSpPr/>
          <p:nvPr/>
        </p:nvSpPr>
        <p:spPr>
          <a:xfrm>
            <a:off x="3537911" y="81523"/>
            <a:ext cx="1789471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US" sz="1100" dirty="0">
                <a:solidFill>
                  <a:schemeClr val="bg1"/>
                </a:solidFill>
              </a:rPr>
              <a:t>The Quantitative Skill Set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184A1C-FF74-4EF5-B96B-96F118B830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221987"/>
            <a:ext cx="4246037" cy="29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7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B9D47C-572A-485A-9B3C-502A9860B216}"/>
              </a:ext>
            </a:extLst>
          </p:cNvPr>
          <p:cNvSpPr/>
          <p:nvPr/>
        </p:nvSpPr>
        <p:spPr>
          <a:xfrm>
            <a:off x="6872990" y="-12934"/>
            <a:ext cx="2271011" cy="374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What it is/how it works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8A4609-F368-4513-BE66-209640479B80}"/>
              </a:ext>
            </a:extLst>
          </p:cNvPr>
          <p:cNvGrpSpPr/>
          <p:nvPr/>
        </p:nvGrpSpPr>
        <p:grpSpPr>
          <a:xfrm>
            <a:off x="88102" y="1172462"/>
            <a:ext cx="3894535" cy="3187304"/>
            <a:chOff x="474384" y="861931"/>
            <a:chExt cx="5192713" cy="4249738"/>
          </a:xfrm>
        </p:grpSpPr>
        <p:graphicFrame>
          <p:nvGraphicFramePr>
            <p:cNvPr id="19" name="Object 7">
              <a:extLst>
                <a:ext uri="{FF2B5EF4-FFF2-40B4-BE49-F238E27FC236}">
                  <a16:creationId xmlns:a16="http://schemas.microsoft.com/office/drawing/2014/main" id="{7BCA14B3-4F8C-45E8-8EC9-DDE64F27176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74384" y="861931"/>
            <a:ext cx="5192713" cy="42497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hart" r:id="rId3" imgW="2886075" imgH="2209800" progId="Excel.Chart.8">
                    <p:embed/>
                  </p:oleObj>
                </mc:Choice>
                <mc:Fallback>
                  <p:oleObj name="Chart" r:id="rId3" imgW="2886075" imgH="2209800" progId="Excel.Chart.8">
                    <p:embed/>
                    <p:pic>
                      <p:nvPicPr>
                        <p:cNvPr id="19" name="Object 7">
                          <a:extLst>
                            <a:ext uri="{FF2B5EF4-FFF2-40B4-BE49-F238E27FC236}">
                              <a16:creationId xmlns:a16="http://schemas.microsoft.com/office/drawing/2014/main" id="{7BCA14B3-4F8C-45E8-8EC9-DDE64F271763}"/>
                            </a:ext>
                          </a:extLst>
                        </p:cNvPr>
                        <p:cNvPicPr>
                          <a:picLocks noRot="1"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4384" y="861931"/>
                          <a:ext cx="5192713" cy="42497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0">
                              <a:solidFill>
                                <a:srgbClr val="FFFF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Oval 8">
              <a:extLst>
                <a:ext uri="{FF2B5EF4-FFF2-40B4-BE49-F238E27FC236}">
                  <a16:creationId xmlns:a16="http://schemas.microsoft.com/office/drawing/2014/main" id="{7331D3C7-CDF5-46E4-BAE6-4F28615D9F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000">
              <a:off x="1085657" y="1635008"/>
              <a:ext cx="1130300" cy="167640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6"/>
            </a:p>
          </p:txBody>
        </p:sp>
        <p:sp>
          <p:nvSpPr>
            <p:cNvPr id="22" name="Oval 9">
              <a:extLst>
                <a:ext uri="{FF2B5EF4-FFF2-40B4-BE49-F238E27FC236}">
                  <a16:creationId xmlns:a16="http://schemas.microsoft.com/office/drawing/2014/main" id="{08C42891-64EA-4646-A0EA-C2A70AB15F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00000">
              <a:off x="1611120" y="3383632"/>
              <a:ext cx="2362200" cy="67310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6"/>
            </a:p>
          </p:txBody>
        </p:sp>
        <p:sp>
          <p:nvSpPr>
            <p:cNvPr id="23" name="Oval 10">
              <a:extLst>
                <a:ext uri="{FF2B5EF4-FFF2-40B4-BE49-F238E27FC236}">
                  <a16:creationId xmlns:a16="http://schemas.microsoft.com/office/drawing/2014/main" id="{6E1F13AD-DEC2-4DF7-ACF4-76F333B8AA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0564" y="2339100"/>
              <a:ext cx="990600" cy="129540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6"/>
            </a:p>
          </p:txBody>
        </p:sp>
      </p:grpSp>
      <p:pic>
        <p:nvPicPr>
          <p:cNvPr id="3074" name="Picture 2" descr="https://uc-r.github.io/public/images/analytics/clustering/hierarchical/unnamed-chunk-13-1.png">
            <a:extLst>
              <a:ext uri="{FF2B5EF4-FFF2-40B4-BE49-F238E27FC236}">
                <a16:creationId xmlns:a16="http://schemas.microsoft.com/office/drawing/2014/main" id="{26F46C01-9F0A-4985-BA62-37FEF736F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3456" y="1054990"/>
            <a:ext cx="5337810" cy="3336131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3E638D6-5C9B-4A80-A995-0A2EB0954B14}"/>
              </a:ext>
            </a:extLst>
          </p:cNvPr>
          <p:cNvSpPr txBox="1">
            <a:spLocks/>
          </p:cNvSpPr>
          <p:nvPr/>
        </p:nvSpPr>
        <p:spPr>
          <a:xfrm>
            <a:off x="559670" y="151139"/>
            <a:ext cx="7877175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rmAutofit fontScale="90000" lnSpcReduction="10000"/>
          </a:bodyPr>
          <a:lstStyle>
            <a:lvl1pPr marL="0" marR="0" indent="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Bebas Neue"/>
                <a:ea typeface="+mn-ea"/>
                <a:cs typeface="Bebas Neue"/>
                <a:sym typeface="Helvetica Light"/>
              </a:defRPr>
            </a:lvl1pPr>
            <a:lvl2pPr marL="0" marR="0" indent="64294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28588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192881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257175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321469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385763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450056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51435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dirty="0"/>
              <a:t>Cluster Analysis</a:t>
            </a:r>
            <a:br>
              <a:rPr lang="en-US" dirty="0"/>
            </a:br>
            <a:r>
              <a:rPr lang="en-US" sz="2025" dirty="0">
                <a:solidFill>
                  <a:schemeClr val="bg2">
                    <a:lumMod val="50000"/>
                  </a:schemeClr>
                </a:solidFill>
              </a:rPr>
              <a:t>Agglomerative (Hierarchical) vs. Partitioning Methods</a:t>
            </a:r>
          </a:p>
        </p:txBody>
      </p:sp>
      <p:pic>
        <p:nvPicPr>
          <p:cNvPr id="16" name="Picture 5" descr="enter image description here">
            <a:extLst>
              <a:ext uri="{FF2B5EF4-FFF2-40B4-BE49-F238E27FC236}">
                <a16:creationId xmlns:a16="http://schemas.microsoft.com/office/drawing/2014/main" id="{152BCC04-1E3F-4999-82F2-C244174D4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2226" y="1245686"/>
            <a:ext cx="3100388" cy="3336131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2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600ADBA-772F-459E-9E6E-CDC57249F840}"/>
              </a:ext>
            </a:extLst>
          </p:cNvPr>
          <p:cNvSpPr/>
          <p:nvPr/>
        </p:nvSpPr>
        <p:spPr>
          <a:xfrm>
            <a:off x="2316361" y="4437362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https://uc-r.github.io/hc_clustering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929ECC-0663-4FD2-BE19-FF97CD7AE841}"/>
              </a:ext>
            </a:extLst>
          </p:cNvPr>
          <p:cNvSpPr/>
          <p:nvPr/>
        </p:nvSpPr>
        <p:spPr>
          <a:xfrm>
            <a:off x="7189365" y="692956"/>
            <a:ext cx="17753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https://stats.stackexchange.com/questions/146339/what-does-cluster-size-mean-in-context-of-k-means</a:t>
            </a:r>
          </a:p>
        </p:txBody>
      </p:sp>
    </p:spTree>
    <p:extLst>
      <p:ext uri="{BB962C8B-B14F-4D97-AF65-F5344CB8AC3E}">
        <p14:creationId xmlns:p14="http://schemas.microsoft.com/office/powerpoint/2010/main" val="280216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46DC5C6-3D33-4A75-91A8-1144927467C5}"/>
              </a:ext>
            </a:extLst>
          </p:cNvPr>
          <p:cNvSpPr/>
          <p:nvPr/>
        </p:nvSpPr>
        <p:spPr>
          <a:xfrm>
            <a:off x="6828021" y="-12934"/>
            <a:ext cx="2315980" cy="3740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How to Evaluate Results</a:t>
            </a:r>
          </a:p>
        </p:txBody>
      </p:sp>
      <p:pic>
        <p:nvPicPr>
          <p:cNvPr id="6146" name="Picture 2" descr="Partitioning cluster analysis - Unsupervised Machine Learning">
            <a:extLst>
              <a:ext uri="{FF2B5EF4-FFF2-40B4-BE49-F238E27FC236}">
                <a16:creationId xmlns:a16="http://schemas.microsoft.com/office/drawing/2014/main" id="{51BE4ED1-B3B9-445B-8473-98E6662F3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832" y="947420"/>
            <a:ext cx="3353733" cy="3107705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artitioning cluster analysis - Unsupervised Machine Learning">
            <a:extLst>
              <a:ext uri="{FF2B5EF4-FFF2-40B4-BE49-F238E27FC236}">
                <a16:creationId xmlns:a16="http://schemas.microsoft.com/office/drawing/2014/main" id="{140719F9-45E4-4B18-9012-8F083EEF0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5500" y="903852"/>
            <a:ext cx="3598379" cy="3334405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Partitioning cluster analysis - Unsupervised Machine Learning">
            <a:extLst>
              <a:ext uri="{FF2B5EF4-FFF2-40B4-BE49-F238E27FC236}">
                <a16:creationId xmlns:a16="http://schemas.microsoft.com/office/drawing/2014/main" id="{0A879A67-FCF9-41AA-AAC2-F46FBD47B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6961" y="1050503"/>
            <a:ext cx="3598378" cy="3334405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DCF996-01C7-47F8-9B50-CCA31B3CA233}"/>
              </a:ext>
            </a:extLst>
          </p:cNvPr>
          <p:cNvSpPr txBox="1"/>
          <p:nvPr/>
        </p:nvSpPr>
        <p:spPr>
          <a:xfrm>
            <a:off x="97436" y="4384908"/>
            <a:ext cx="9246435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6" dirty="0"/>
              <a:t>Source (all, with silhouettes modified):  http://www.sthda.com/english/wiki/print.php?id=236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0C694F-234A-4FA1-9C2B-81415D04C4DE}"/>
              </a:ext>
            </a:extLst>
          </p:cNvPr>
          <p:cNvSpPr/>
          <p:nvPr/>
        </p:nvSpPr>
        <p:spPr>
          <a:xfrm>
            <a:off x="4893631" y="1437475"/>
            <a:ext cx="914400" cy="2188563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0F35DFC-2F4A-4DF1-ADDB-66D3E461C8F6}"/>
              </a:ext>
            </a:extLst>
          </p:cNvPr>
          <p:cNvSpPr txBox="1">
            <a:spLocks/>
          </p:cNvSpPr>
          <p:nvPr/>
        </p:nvSpPr>
        <p:spPr>
          <a:xfrm>
            <a:off x="559670" y="151139"/>
            <a:ext cx="7877175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rmAutofit fontScale="90000" lnSpcReduction="10000"/>
          </a:bodyPr>
          <a:lstStyle>
            <a:lvl1pPr marL="0" marR="0" indent="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Bebas Neue"/>
                <a:ea typeface="+mn-ea"/>
                <a:cs typeface="Bebas Neue"/>
                <a:sym typeface="Helvetica Light"/>
              </a:defRPr>
            </a:lvl1pPr>
            <a:lvl2pPr marL="0" marR="0" indent="64294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28588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192881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257175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321469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385763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450056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51435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dirty="0"/>
              <a:t>Cluster Analysis</a:t>
            </a:r>
            <a:br>
              <a:rPr lang="en-US" dirty="0"/>
            </a:br>
            <a:r>
              <a:rPr lang="en-US" sz="2025" dirty="0">
                <a:solidFill>
                  <a:schemeClr val="bg2">
                    <a:lumMod val="50000"/>
                  </a:schemeClr>
                </a:solidFill>
              </a:rPr>
              <a:t>Evaluation of Results</a:t>
            </a:r>
          </a:p>
        </p:txBody>
      </p:sp>
    </p:spTree>
    <p:extLst>
      <p:ext uri="{BB962C8B-B14F-4D97-AF65-F5344CB8AC3E}">
        <p14:creationId xmlns:p14="http://schemas.microsoft.com/office/powerpoint/2010/main" val="293910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46DC5C6-3D33-4A75-91A8-1144927467C5}"/>
              </a:ext>
            </a:extLst>
          </p:cNvPr>
          <p:cNvSpPr/>
          <p:nvPr/>
        </p:nvSpPr>
        <p:spPr>
          <a:xfrm>
            <a:off x="7155873" y="24"/>
            <a:ext cx="1988127" cy="3740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chemeClr val="bg1"/>
                </a:solidFill>
              </a:rPr>
              <a:t>How to apply it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B2C853-90FB-4131-8EEB-EB1278BF591F}"/>
              </a:ext>
            </a:extLst>
          </p:cNvPr>
          <p:cNvSpPr/>
          <p:nvPr/>
        </p:nvSpPr>
        <p:spPr>
          <a:xfrm>
            <a:off x="6872991" y="24"/>
            <a:ext cx="2271010" cy="3740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How to apply it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0F6277B-BFDD-4FCB-9A4B-52923C4E1AC0}"/>
              </a:ext>
            </a:extLst>
          </p:cNvPr>
          <p:cNvSpPr txBox="1">
            <a:spLocks/>
          </p:cNvSpPr>
          <p:nvPr/>
        </p:nvSpPr>
        <p:spPr>
          <a:xfrm>
            <a:off x="559670" y="151139"/>
            <a:ext cx="7877175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rmAutofit fontScale="90000" lnSpcReduction="10000"/>
          </a:bodyPr>
          <a:lstStyle>
            <a:lvl1pPr marL="0" marR="0" indent="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Bebas Neue"/>
                <a:ea typeface="+mn-ea"/>
                <a:cs typeface="Bebas Neue"/>
                <a:sym typeface="Helvetica Light"/>
              </a:defRPr>
            </a:lvl1pPr>
            <a:lvl2pPr marL="0" marR="0" indent="64294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28588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192881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257175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321469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385763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450056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51435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dirty="0"/>
              <a:t>Cluster Analysis</a:t>
            </a:r>
            <a:br>
              <a:rPr lang="en-US" dirty="0"/>
            </a:br>
            <a:r>
              <a:rPr lang="en-US" sz="2025" dirty="0">
                <a:solidFill>
                  <a:schemeClr val="bg2">
                    <a:lumMod val="50000"/>
                  </a:schemeClr>
                </a:solidFill>
              </a:rPr>
              <a:t>Process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4482333-5395-4004-B587-61FBE9E8E975}"/>
              </a:ext>
            </a:extLst>
          </p:cNvPr>
          <p:cNvGraphicFramePr>
            <a:graphicFrameLocks noGrp="1"/>
          </p:cNvGraphicFramePr>
          <p:nvPr/>
        </p:nvGraphicFramePr>
        <p:xfrm>
          <a:off x="559669" y="1172462"/>
          <a:ext cx="8164606" cy="2839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73275">
                  <a:extLst>
                    <a:ext uri="{9D8B030D-6E8A-4147-A177-3AD203B41FA5}">
                      <a16:colId xmlns:a16="http://schemas.microsoft.com/office/drawing/2014/main" val="3138147579"/>
                    </a:ext>
                  </a:extLst>
                </a:gridCol>
                <a:gridCol w="5591331">
                  <a:extLst>
                    <a:ext uri="{9D8B030D-6E8A-4147-A177-3AD203B41FA5}">
                      <a16:colId xmlns:a16="http://schemas.microsoft.com/office/drawing/2014/main" val="22302044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Concept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Considerations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649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Identify the purpose of the cluster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To construct new aggregates for forecasting?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To learn about/isolate group(s) from customer base?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To learn about/isolate group(s) from products?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9494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Identify what will be clustered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Identify </a:t>
                      </a:r>
                      <a:r>
                        <a:rPr lang="en-US" sz="1600" b="1" dirty="0"/>
                        <a:t>customer</a:t>
                      </a:r>
                      <a:r>
                        <a:rPr lang="en-US" sz="1600" dirty="0"/>
                        <a:t> segments?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Segregate </a:t>
                      </a:r>
                      <a:r>
                        <a:rPr lang="en-US" sz="1600" b="1" dirty="0"/>
                        <a:t>products</a:t>
                      </a:r>
                      <a:r>
                        <a:rPr lang="en-US" sz="1600" dirty="0"/>
                        <a:t> by key sales characteristics?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Characterize unprofitable </a:t>
                      </a:r>
                      <a:r>
                        <a:rPr lang="en-US" sz="1600" b="1" dirty="0"/>
                        <a:t>time</a:t>
                      </a:r>
                      <a:r>
                        <a:rPr lang="en-US" sz="1600" dirty="0"/>
                        <a:t> periods?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7971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Assemble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One </a:t>
                      </a:r>
                      <a:r>
                        <a:rPr lang="en-US" sz="1600" b="1" dirty="0"/>
                        <a:t>row </a:t>
                      </a:r>
                      <a:r>
                        <a:rPr lang="en-US" sz="1600" dirty="0"/>
                        <a:t>per observation (e.g., customer, product)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/>
                        <a:t>Columns</a:t>
                      </a:r>
                      <a:r>
                        <a:rPr lang="en-US" sz="1600" dirty="0"/>
                        <a:t> are measures that will define groups (e.g., RFM, inventory and profit metrics)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9883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42441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46DC5C6-3D33-4A75-91A8-1144927467C5}"/>
              </a:ext>
            </a:extLst>
          </p:cNvPr>
          <p:cNvSpPr/>
          <p:nvPr/>
        </p:nvSpPr>
        <p:spPr>
          <a:xfrm>
            <a:off x="7155873" y="24"/>
            <a:ext cx="1988127" cy="3740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chemeClr val="bg1"/>
                </a:solidFill>
              </a:rPr>
              <a:t>How to apply it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51FA3D-90D5-4D8B-ADA9-184854E3F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63" y="1328828"/>
            <a:ext cx="8060190" cy="3172645"/>
          </a:xfrm>
          <a:prstGeom prst="rect">
            <a:avLst/>
          </a:prstGeom>
        </p:spPr>
      </p:pic>
      <p:sp>
        <p:nvSpPr>
          <p:cNvPr id="11" name="Arrow: Bent-Up 10">
            <a:extLst>
              <a:ext uri="{FF2B5EF4-FFF2-40B4-BE49-F238E27FC236}">
                <a16:creationId xmlns:a16="http://schemas.microsoft.com/office/drawing/2014/main" id="{DEC3F038-1CC9-455C-8311-39D23791FA1B}"/>
              </a:ext>
            </a:extLst>
          </p:cNvPr>
          <p:cNvSpPr/>
          <p:nvPr/>
        </p:nvSpPr>
        <p:spPr>
          <a:xfrm rot="10800000" flipH="1">
            <a:off x="6700058" y="856211"/>
            <a:ext cx="685671" cy="535670"/>
          </a:xfrm>
          <a:prstGeom prst="bentUp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6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B2C853-90FB-4131-8EEB-EB1278BF591F}"/>
              </a:ext>
            </a:extLst>
          </p:cNvPr>
          <p:cNvSpPr/>
          <p:nvPr/>
        </p:nvSpPr>
        <p:spPr>
          <a:xfrm>
            <a:off x="6872991" y="24"/>
            <a:ext cx="2271010" cy="3740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How to apply it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9428FDA-C3EE-4D6F-B3E1-86328C9599A5}"/>
              </a:ext>
            </a:extLst>
          </p:cNvPr>
          <p:cNvSpPr txBox="1">
            <a:spLocks/>
          </p:cNvSpPr>
          <p:nvPr/>
        </p:nvSpPr>
        <p:spPr>
          <a:xfrm>
            <a:off x="559670" y="330499"/>
            <a:ext cx="7877175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rmAutofit fontScale="90000" lnSpcReduction="10000"/>
          </a:bodyPr>
          <a:lstStyle>
            <a:lvl1pPr marL="0" marR="0" indent="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Bebas Neue"/>
                <a:ea typeface="+mn-ea"/>
                <a:cs typeface="Bebas Neue"/>
                <a:sym typeface="Helvetica Light"/>
              </a:defRPr>
            </a:lvl1pPr>
            <a:lvl2pPr marL="0" marR="0" indent="64294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28588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192881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257175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321469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385763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450056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51435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dirty="0"/>
              <a:t>Cluster Analysis</a:t>
            </a:r>
            <a:br>
              <a:rPr lang="en-US" dirty="0"/>
            </a:br>
            <a:r>
              <a:rPr lang="en-US" sz="2025" dirty="0">
                <a:solidFill>
                  <a:schemeClr val="bg2">
                    <a:lumMod val="50000"/>
                  </a:schemeClr>
                </a:solidFill>
              </a:rPr>
              <a:t>e.g., Aggregate to class-level by assigned cluster #</a:t>
            </a:r>
          </a:p>
          <a:p>
            <a:endParaRPr lang="en-US" sz="2025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2266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679FBBEC-6D5D-43C5-B24E-28ADD5A0B33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899C7D6-46BE-41B9-898A-4AE2E1A74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947" y="1364450"/>
            <a:ext cx="8320594" cy="59531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Demo:  Cluster Analysis</a:t>
            </a:r>
            <a:b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r>
              <a:rPr lang="en-US" sz="1600" i="1" dirty="0">
                <a:solidFill>
                  <a:schemeClr val="accent2">
                    <a:lumMod val="20000"/>
                    <a:lumOff val="80000"/>
                  </a:schemeClr>
                </a:solidFill>
                <a:hlinkClick r:id="rId3"/>
              </a:rPr>
              <a:t>http://ceresanalytics.com/R_for_IBF_BootCamp/ibf_Clusters.r</a:t>
            </a:r>
            <a:br>
              <a:rPr lang="en-US" sz="16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r>
              <a:rPr lang="en-US" sz="16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Web app:  </a:t>
            </a:r>
            <a:r>
              <a:rPr lang="en-US" sz="1600" i="1" dirty="0">
                <a:solidFill>
                  <a:srgbClr val="FFFF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https://sbthesis.com/shiny_IBF/</a:t>
            </a:r>
            <a:r>
              <a:rPr lang="en-US" sz="1600" i="1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821314-0ADA-43F1-BF1D-35CFB06FC9B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54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B2F3DA9-14CB-494F-AD1E-4DF7B0B74EB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23744A-C507-4C81-AA69-F6836510F851}"/>
              </a:ext>
            </a:extLst>
          </p:cNvPr>
          <p:cNvSpPr/>
          <p:nvPr/>
        </p:nvSpPr>
        <p:spPr>
          <a:xfrm>
            <a:off x="6872991" y="24"/>
            <a:ext cx="2271010" cy="374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441340924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85DDB31A-1040-4BDD-8C5E-EC9D4E34A33C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58"/>
          <a:stretch/>
        </p:blipFill>
        <p:spPr>
          <a:xfrm>
            <a:off x="1237441" y="254344"/>
            <a:ext cx="6669117" cy="43412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38E188-0BEB-4F31-A952-F432094B2123}"/>
              </a:ext>
            </a:extLst>
          </p:cNvPr>
          <p:cNvSpPr/>
          <p:nvPr/>
        </p:nvSpPr>
        <p:spPr>
          <a:xfrm>
            <a:off x="6872990" y="0"/>
            <a:ext cx="2271010" cy="374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Test Data</a:t>
            </a:r>
          </a:p>
        </p:txBody>
      </p:sp>
    </p:spTree>
    <p:extLst>
      <p:ext uri="{BB962C8B-B14F-4D97-AF65-F5344CB8AC3E}">
        <p14:creationId xmlns:p14="http://schemas.microsoft.com/office/powerpoint/2010/main" val="3724060883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5FE692-CC62-4AE6-9ABC-F928C10F08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947" y="455435"/>
            <a:ext cx="8268436" cy="386590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B45B3BC-7F67-48A8-B889-04E64C26CF3A}"/>
              </a:ext>
            </a:extLst>
          </p:cNvPr>
          <p:cNvCxnSpPr>
            <a:cxnSpLocks/>
          </p:cNvCxnSpPr>
          <p:nvPr/>
        </p:nvCxnSpPr>
        <p:spPr>
          <a:xfrm flipH="1">
            <a:off x="5528767" y="1443975"/>
            <a:ext cx="773179" cy="1127775"/>
          </a:xfrm>
          <a:prstGeom prst="straightConnector1">
            <a:avLst/>
          </a:prstGeom>
          <a:noFill/>
          <a:ln w="12700" cap="flat">
            <a:solidFill>
              <a:schemeClr val="accent1"/>
            </a:solidFill>
            <a:prstDash val="dash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BA9E130-55DA-48A1-AFCF-EFD34A1762E1}"/>
              </a:ext>
            </a:extLst>
          </p:cNvPr>
          <p:cNvCxnSpPr>
            <a:cxnSpLocks/>
          </p:cNvCxnSpPr>
          <p:nvPr/>
        </p:nvCxnSpPr>
        <p:spPr>
          <a:xfrm flipH="1">
            <a:off x="1952368" y="1443975"/>
            <a:ext cx="4349579" cy="1228615"/>
          </a:xfrm>
          <a:prstGeom prst="straightConnector1">
            <a:avLst/>
          </a:prstGeom>
          <a:noFill/>
          <a:ln w="12700" cap="flat">
            <a:solidFill>
              <a:schemeClr val="accent1"/>
            </a:solidFill>
            <a:prstDash val="dash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0AF1937-8E2F-463D-9099-B8065CCD5577}"/>
              </a:ext>
            </a:extLst>
          </p:cNvPr>
          <p:cNvCxnSpPr>
            <a:cxnSpLocks/>
          </p:cNvCxnSpPr>
          <p:nvPr/>
        </p:nvCxnSpPr>
        <p:spPr>
          <a:xfrm>
            <a:off x="6333720" y="1443975"/>
            <a:ext cx="1627562" cy="1127775"/>
          </a:xfrm>
          <a:prstGeom prst="straightConnector1">
            <a:avLst/>
          </a:prstGeom>
          <a:noFill/>
          <a:ln w="12700" cap="flat">
            <a:solidFill>
              <a:schemeClr val="accent1"/>
            </a:solidFill>
            <a:prstDash val="dash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EC43735-5544-4ABD-BA9C-F3FDC3A31D9E}"/>
              </a:ext>
            </a:extLst>
          </p:cNvPr>
          <p:cNvSpPr txBox="1"/>
          <p:nvPr/>
        </p:nvSpPr>
        <p:spPr>
          <a:xfrm>
            <a:off x="4316038" y="1171611"/>
            <a:ext cx="4005355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i="1" dirty="0">
                <a:solidFill>
                  <a:schemeClr val="accent1"/>
                </a:solidFill>
                <a:latin typeface="+mj-lt"/>
              </a:rPr>
              <a:t>Long branches mean clusters are distinct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86EEC5-2214-4C5C-813C-1B98CB8BC34D}"/>
              </a:ext>
            </a:extLst>
          </p:cNvPr>
          <p:cNvSpPr/>
          <p:nvPr/>
        </p:nvSpPr>
        <p:spPr>
          <a:xfrm>
            <a:off x="6872990" y="0"/>
            <a:ext cx="2271010" cy="374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Test Data</a:t>
            </a:r>
          </a:p>
        </p:txBody>
      </p:sp>
    </p:spTree>
    <p:extLst>
      <p:ext uri="{BB962C8B-B14F-4D97-AF65-F5344CB8AC3E}">
        <p14:creationId xmlns:p14="http://schemas.microsoft.com/office/powerpoint/2010/main" val="3223775627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238E188-0BEB-4F31-A952-F432094B2123}"/>
              </a:ext>
            </a:extLst>
          </p:cNvPr>
          <p:cNvSpPr/>
          <p:nvPr/>
        </p:nvSpPr>
        <p:spPr>
          <a:xfrm>
            <a:off x="6872990" y="0"/>
            <a:ext cx="2271010" cy="374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 err="1">
                <a:solidFill>
                  <a:srgbClr val="FFFFFF"/>
                </a:solidFill>
              </a:rPr>
              <a:t>Within:Between</a:t>
            </a:r>
            <a:r>
              <a:rPr lang="en-US" sz="1406" dirty="0">
                <a:solidFill>
                  <a:srgbClr val="FFFFFF"/>
                </a:solidFill>
              </a:rPr>
              <a:t> Ratio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84D125-E8D8-4151-B727-4E6DCB5789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809" y="455435"/>
            <a:ext cx="8088381" cy="401654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BE8DDA5-F683-4643-8A89-781568BC4031}"/>
              </a:ext>
            </a:extLst>
          </p:cNvPr>
          <p:cNvCxnSpPr>
            <a:cxnSpLocks/>
          </p:cNvCxnSpPr>
          <p:nvPr/>
        </p:nvCxnSpPr>
        <p:spPr>
          <a:xfrm flipH="1">
            <a:off x="2492534" y="1027377"/>
            <a:ext cx="1970021" cy="2150075"/>
          </a:xfrm>
          <a:prstGeom prst="straightConnector1">
            <a:avLst/>
          </a:prstGeom>
          <a:noFill/>
          <a:ln w="12700" cap="flat">
            <a:solidFill>
              <a:schemeClr val="accent1"/>
            </a:solidFill>
            <a:prstDash val="dash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772592912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ACFE83-DBC0-4C14-BD82-9FA07E2F6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12" y="508393"/>
            <a:ext cx="8093490" cy="39308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357F32C-931E-4332-8D13-C2608643AEC8}"/>
              </a:ext>
            </a:extLst>
          </p:cNvPr>
          <p:cNvSpPr/>
          <p:nvPr/>
        </p:nvSpPr>
        <p:spPr>
          <a:xfrm>
            <a:off x="6872990" y="3531"/>
            <a:ext cx="2271010" cy="374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Average Silhouette Score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0EF068D-C95B-4623-A67F-D92B5685FDEF}"/>
              </a:ext>
            </a:extLst>
          </p:cNvPr>
          <p:cNvCxnSpPr>
            <a:cxnSpLocks/>
          </p:cNvCxnSpPr>
          <p:nvPr/>
        </p:nvCxnSpPr>
        <p:spPr>
          <a:xfrm flipH="1">
            <a:off x="2481943" y="857913"/>
            <a:ext cx="2030040" cy="169463"/>
          </a:xfrm>
          <a:prstGeom prst="straightConnector1">
            <a:avLst/>
          </a:prstGeom>
          <a:noFill/>
          <a:ln w="12700" cap="flat">
            <a:solidFill>
              <a:schemeClr val="accent1"/>
            </a:solidFill>
            <a:prstDash val="dash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582087426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797469-7D5C-4F8D-A02D-47214B37C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88" y="589566"/>
            <a:ext cx="8406125" cy="40826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179AE2-1DA1-4526-8987-BA04025C3A12}"/>
              </a:ext>
            </a:extLst>
          </p:cNvPr>
          <p:cNvSpPr/>
          <p:nvPr/>
        </p:nvSpPr>
        <p:spPr>
          <a:xfrm>
            <a:off x="6872990" y="0"/>
            <a:ext cx="2271010" cy="374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Individual Silhouette Scores</a:t>
            </a:r>
          </a:p>
        </p:txBody>
      </p:sp>
    </p:spTree>
    <p:extLst>
      <p:ext uri="{BB962C8B-B14F-4D97-AF65-F5344CB8AC3E}">
        <p14:creationId xmlns:p14="http://schemas.microsoft.com/office/powerpoint/2010/main" val="155888860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8B633-9A2F-493D-AC37-1EA361774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4784"/>
            <a:ext cx="7886700" cy="994172"/>
          </a:xfrm>
        </p:spPr>
        <p:txBody>
          <a:bodyPr/>
          <a:lstStyle/>
          <a:p>
            <a:r>
              <a:rPr lang="en-US" dirty="0"/>
              <a:t>Statistics vs. Machine Learning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52F798-1C76-4EDC-B7D4-E0102E985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8206" y="1516856"/>
            <a:ext cx="4798142" cy="31987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0BF799-CDD4-4A0F-880F-3B9482C3DE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14" y="914876"/>
            <a:ext cx="4264133" cy="319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20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2E787D-651D-4A6F-924F-F8139A3C0A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72"/>
          <a:stretch/>
        </p:blipFill>
        <p:spPr>
          <a:xfrm>
            <a:off x="0" y="1866855"/>
            <a:ext cx="9051049" cy="16493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0F6BC8D-72F7-4ABA-8C27-449FBB693C04}"/>
              </a:ext>
            </a:extLst>
          </p:cNvPr>
          <p:cNvSpPr/>
          <p:nvPr/>
        </p:nvSpPr>
        <p:spPr>
          <a:xfrm>
            <a:off x="6872990" y="0"/>
            <a:ext cx="2271010" cy="374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Cluster Assignment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CE092E-4BE0-4C75-A943-1749EC80DA47}"/>
              </a:ext>
            </a:extLst>
          </p:cNvPr>
          <p:cNvSpPr txBox="1"/>
          <p:nvPr/>
        </p:nvSpPr>
        <p:spPr>
          <a:xfrm>
            <a:off x="660204" y="568051"/>
            <a:ext cx="7128083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The cluster assignment can be used like any other data element… </a:t>
            </a:r>
          </a:p>
        </p:txBody>
      </p:sp>
    </p:spTree>
    <p:extLst>
      <p:ext uri="{BB962C8B-B14F-4D97-AF65-F5344CB8AC3E}">
        <p14:creationId xmlns:p14="http://schemas.microsoft.com/office/powerpoint/2010/main" val="1053940776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207D230-F2A2-4646-92D4-1DCCF00D3DFE}"/>
              </a:ext>
            </a:extLst>
          </p:cNvPr>
          <p:cNvSpPr/>
          <p:nvPr/>
        </p:nvSpPr>
        <p:spPr>
          <a:xfrm>
            <a:off x="6872990" y="0"/>
            <a:ext cx="2271010" cy="374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Compare and Contrast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F04C98-E455-4DA4-ADDD-2B0C1335A3CE}"/>
              </a:ext>
            </a:extLst>
          </p:cNvPr>
          <p:cNvSpPr txBox="1"/>
          <p:nvPr/>
        </p:nvSpPr>
        <p:spPr>
          <a:xfrm>
            <a:off x="131216" y="834446"/>
            <a:ext cx="1479281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000" b="1" dirty="0"/>
              <a:t>Cluster 1</a:t>
            </a:r>
          </a:p>
          <a:p>
            <a:pPr marL="171450" marR="0" indent="-1714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000" i="1" dirty="0"/>
              <a:t>Low average sales</a:t>
            </a:r>
          </a:p>
          <a:p>
            <a:pPr marL="171450" marR="0" indent="-1714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High frequency</a:t>
            </a:r>
          </a:p>
          <a:p>
            <a:pPr marL="171450" marR="0" indent="-1714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000" i="1" dirty="0"/>
              <a:t>Low recency</a:t>
            </a:r>
            <a:endParaRPr kumimoji="0" lang="en-US" sz="10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08DF43-286C-40F4-BD5E-9FF738E58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591" y="742182"/>
            <a:ext cx="7534091" cy="36591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191DB1-D0CF-44C9-8ACB-79F1FBD07553}"/>
              </a:ext>
            </a:extLst>
          </p:cNvPr>
          <p:cNvSpPr txBox="1"/>
          <p:nvPr/>
        </p:nvSpPr>
        <p:spPr>
          <a:xfrm>
            <a:off x="88850" y="2033677"/>
            <a:ext cx="1479281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000" b="1" dirty="0"/>
              <a:t>Cluster 2</a:t>
            </a:r>
          </a:p>
          <a:p>
            <a:pPr marL="171450" marR="0" indent="-1714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000" i="1" dirty="0"/>
              <a:t>High average sales</a:t>
            </a:r>
          </a:p>
          <a:p>
            <a:pPr marL="171450" marR="0" indent="-1714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Low frequency</a:t>
            </a:r>
          </a:p>
          <a:p>
            <a:pPr marL="171450" marR="0" indent="-1714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000" i="1" dirty="0"/>
              <a:t>High recency</a:t>
            </a:r>
            <a:endParaRPr kumimoji="0" lang="en-US" sz="10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BA2945-8206-44AD-88C4-6AD5B2913394}"/>
              </a:ext>
            </a:extLst>
          </p:cNvPr>
          <p:cNvSpPr txBox="1"/>
          <p:nvPr/>
        </p:nvSpPr>
        <p:spPr>
          <a:xfrm>
            <a:off x="131216" y="3185549"/>
            <a:ext cx="1479281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000" b="1" dirty="0"/>
              <a:t>Cluster 3</a:t>
            </a:r>
          </a:p>
          <a:p>
            <a:pPr marL="171450" marR="0" indent="-1714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000" i="1" dirty="0"/>
              <a:t>Medium average sales</a:t>
            </a:r>
          </a:p>
          <a:p>
            <a:pPr marL="171450" marR="0" indent="-1714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000" i="1" dirty="0"/>
              <a:t>Medium </a:t>
            </a:r>
            <a:r>
              <a:rPr kumimoji="0" lang="en-US" sz="1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frequency</a:t>
            </a:r>
          </a:p>
          <a:p>
            <a:pPr marL="171450" marR="0" indent="-1714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000" i="1" dirty="0"/>
              <a:t>Medium recency</a:t>
            </a:r>
            <a:endParaRPr kumimoji="0" lang="en-US" sz="10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96348739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6D7B8-14AB-2A65-5066-0A42C5192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4C65BD-D7CC-3161-2D5C-FF298C9167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629"/>
          <a:stretch/>
        </p:blipFill>
        <p:spPr>
          <a:xfrm>
            <a:off x="301401" y="224004"/>
            <a:ext cx="8337665" cy="44728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34D02E-EAA5-8A3B-4D23-165E5F2CE95D}"/>
              </a:ext>
            </a:extLst>
          </p:cNvPr>
          <p:cNvSpPr txBox="1"/>
          <p:nvPr/>
        </p:nvSpPr>
        <p:spPr>
          <a:xfrm>
            <a:off x="1792321" y="69667"/>
            <a:ext cx="4771418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6" dirty="0">
                <a:solidFill>
                  <a:srgbClr val="0077B6"/>
                </a:solidFill>
              </a:rPr>
              <a:t>                                             SETUP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AA3057-2E5F-706F-CAF2-B7798446ADC7}"/>
              </a:ext>
            </a:extLst>
          </p:cNvPr>
          <p:cNvSpPr/>
          <p:nvPr/>
        </p:nvSpPr>
        <p:spPr>
          <a:xfrm>
            <a:off x="0" y="517999"/>
            <a:ext cx="1181911" cy="18968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6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A634C4B-F9C6-F15B-B014-BD49933E2D88}"/>
              </a:ext>
            </a:extLst>
          </p:cNvPr>
          <p:cNvCxnSpPr>
            <a:cxnSpLocks/>
          </p:cNvCxnSpPr>
          <p:nvPr/>
        </p:nvCxnSpPr>
        <p:spPr>
          <a:xfrm flipH="1">
            <a:off x="1007610" y="421657"/>
            <a:ext cx="4047433" cy="891754"/>
          </a:xfrm>
          <a:prstGeom prst="straightConnector1">
            <a:avLst/>
          </a:prstGeom>
          <a:ln>
            <a:solidFill>
              <a:srgbClr val="0077B6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D9F2144-1964-2749-5C1B-7009C26B9E60}"/>
              </a:ext>
            </a:extLst>
          </p:cNvPr>
          <p:cNvCxnSpPr>
            <a:cxnSpLocks/>
          </p:cNvCxnSpPr>
          <p:nvPr/>
        </p:nvCxnSpPr>
        <p:spPr>
          <a:xfrm>
            <a:off x="5047635" y="429335"/>
            <a:ext cx="7408" cy="884076"/>
          </a:xfrm>
          <a:prstGeom prst="straightConnector1">
            <a:avLst/>
          </a:prstGeom>
          <a:ln>
            <a:solidFill>
              <a:srgbClr val="0077B6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721FC501-E9DD-0EE8-B114-F82FB7A3B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70234" y="4905376"/>
            <a:ext cx="198772" cy="206467"/>
          </a:xfrm>
        </p:spPr>
        <p:txBody>
          <a:bodyPr/>
          <a:lstStyle/>
          <a:p>
            <a:fld id="{0473E2D8-953D-4145-BFD0-22630CFECBF6}" type="slidenum">
              <a:rPr lang="en-US" smtClean="0"/>
              <a:t>62</a:t>
            </a:fld>
            <a:endParaRPr lang="en-US"/>
          </a:p>
        </p:txBody>
      </p:sp>
      <p:sp>
        <p:nvSpPr>
          <p:cNvPr id="2" name="Explosion: 8 Points 1">
            <a:extLst>
              <a:ext uri="{FF2B5EF4-FFF2-40B4-BE49-F238E27FC236}">
                <a16:creationId xmlns:a16="http://schemas.microsoft.com/office/drawing/2014/main" id="{5978FF44-C11E-7448-30F0-D6C1AADF0170}"/>
              </a:ext>
            </a:extLst>
          </p:cNvPr>
          <p:cNvSpPr/>
          <p:nvPr/>
        </p:nvSpPr>
        <p:spPr>
          <a:xfrm>
            <a:off x="7348450" y="0"/>
            <a:ext cx="1795549" cy="979646"/>
          </a:xfrm>
          <a:prstGeom prst="irregularSeal1">
            <a:avLst/>
          </a:prstGeom>
          <a:solidFill>
            <a:srgbClr val="FFF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1" u="none" strike="noStrike" cap="none" spc="0" normalizeH="0" baseline="0" dirty="0">
                <a:ln>
                  <a:noFill/>
                </a:ln>
                <a:solidFill>
                  <a:schemeClr val="bg1">
                    <a:lumMod val="60000"/>
                    <a:lumOff val="4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Try it!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ABBDB2B-8BBF-DA70-47F0-C1C6423EA5F1}"/>
              </a:ext>
            </a:extLst>
          </p:cNvPr>
          <p:cNvCxnSpPr>
            <a:cxnSpLocks/>
          </p:cNvCxnSpPr>
          <p:nvPr/>
        </p:nvCxnSpPr>
        <p:spPr>
          <a:xfrm flipH="1">
            <a:off x="1647201" y="421657"/>
            <a:ext cx="3407842" cy="1483712"/>
          </a:xfrm>
          <a:prstGeom prst="straightConnector1">
            <a:avLst/>
          </a:prstGeom>
          <a:ln>
            <a:solidFill>
              <a:srgbClr val="0077B6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3629182-79E2-B74E-4E93-A56A843722AB}"/>
              </a:ext>
            </a:extLst>
          </p:cNvPr>
          <p:cNvSpPr txBox="1"/>
          <p:nvPr/>
        </p:nvSpPr>
        <p:spPr>
          <a:xfrm>
            <a:off x="1287388" y="83111"/>
            <a:ext cx="3683912" cy="523220"/>
          </a:xfrm>
          <a:prstGeom prst="rect">
            <a:avLst/>
          </a:prstGeom>
          <a:solidFill>
            <a:srgbClr val="FFFFFF">
              <a:alpha val="30196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400" i="1" dirty="0">
                <a:hlinkClick r:id="rId3"/>
              </a:rPr>
              <a:t>https://sbthesis.com/shiny_IBF/</a:t>
            </a:r>
            <a:endParaRPr lang="en-US" sz="1400" i="1" dirty="0"/>
          </a:p>
          <a:p>
            <a:r>
              <a:rPr lang="en-US" sz="1400" i="1" dirty="0"/>
              <a:t>(no username or password)</a:t>
            </a:r>
          </a:p>
        </p:txBody>
      </p:sp>
    </p:spTree>
    <p:extLst>
      <p:ext uri="{BB962C8B-B14F-4D97-AF65-F5344CB8AC3E}">
        <p14:creationId xmlns:p14="http://schemas.microsoft.com/office/powerpoint/2010/main" val="1035791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B6D5C75-8321-22D3-081C-92BE670365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10280" r="-81" b="5471"/>
          <a:stretch/>
        </p:blipFill>
        <p:spPr>
          <a:xfrm>
            <a:off x="0" y="525293"/>
            <a:ext cx="9090498" cy="43044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7C19C1-782C-3A95-DE79-5E1279DB441F}"/>
              </a:ext>
            </a:extLst>
          </p:cNvPr>
          <p:cNvSpPr txBox="1"/>
          <p:nvPr/>
        </p:nvSpPr>
        <p:spPr>
          <a:xfrm>
            <a:off x="1792321" y="69667"/>
            <a:ext cx="4771418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6" dirty="0">
                <a:solidFill>
                  <a:srgbClr val="0077B6"/>
                </a:solidFill>
              </a:rPr>
              <a:t>              SETUP                                 RESULTS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1E2B1E-A659-87CA-EE2D-FFDD5B090499}"/>
              </a:ext>
            </a:extLst>
          </p:cNvPr>
          <p:cNvSpPr/>
          <p:nvPr/>
        </p:nvSpPr>
        <p:spPr>
          <a:xfrm>
            <a:off x="0" y="517999"/>
            <a:ext cx="1181911" cy="18968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6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8C5DEAA-E4F8-3050-A4C6-014B0A0ED089}"/>
              </a:ext>
            </a:extLst>
          </p:cNvPr>
          <p:cNvCxnSpPr>
            <a:cxnSpLocks/>
          </p:cNvCxnSpPr>
          <p:nvPr/>
        </p:nvCxnSpPr>
        <p:spPr>
          <a:xfrm flipH="1">
            <a:off x="2283568" y="313717"/>
            <a:ext cx="299126" cy="204281"/>
          </a:xfrm>
          <a:prstGeom prst="straightConnector1">
            <a:avLst/>
          </a:prstGeom>
          <a:ln>
            <a:solidFill>
              <a:srgbClr val="0077B6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E3E38D6-BB52-7A52-E2FB-3E06AA9E6F84}"/>
              </a:ext>
            </a:extLst>
          </p:cNvPr>
          <p:cNvCxnSpPr>
            <a:cxnSpLocks/>
          </p:cNvCxnSpPr>
          <p:nvPr/>
        </p:nvCxnSpPr>
        <p:spPr>
          <a:xfrm>
            <a:off x="4310568" y="313955"/>
            <a:ext cx="374515" cy="276999"/>
          </a:xfrm>
          <a:prstGeom prst="straightConnector1">
            <a:avLst/>
          </a:prstGeom>
          <a:ln>
            <a:solidFill>
              <a:srgbClr val="0077B6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823BAAA-CBF9-1C1C-455D-33442F41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70234" y="4905376"/>
            <a:ext cx="198772" cy="206467"/>
          </a:xfrm>
        </p:spPr>
        <p:txBody>
          <a:bodyPr/>
          <a:lstStyle/>
          <a:p>
            <a:fld id="{0473E2D8-953D-4145-BFD0-22630CFECBF6}" type="slidenum">
              <a:rPr lang="en-US" smtClean="0"/>
              <a:t>63</a:t>
            </a:fld>
            <a:endParaRPr lang="en-US"/>
          </a:p>
        </p:txBody>
      </p:sp>
      <p:sp>
        <p:nvSpPr>
          <p:cNvPr id="2" name="Explosion: 8 Points 1">
            <a:extLst>
              <a:ext uri="{FF2B5EF4-FFF2-40B4-BE49-F238E27FC236}">
                <a16:creationId xmlns:a16="http://schemas.microsoft.com/office/drawing/2014/main" id="{FFCCE954-192F-0DEA-9635-6D8D9FF5DDF4}"/>
              </a:ext>
            </a:extLst>
          </p:cNvPr>
          <p:cNvSpPr/>
          <p:nvPr/>
        </p:nvSpPr>
        <p:spPr>
          <a:xfrm>
            <a:off x="7348450" y="0"/>
            <a:ext cx="1795549" cy="979646"/>
          </a:xfrm>
          <a:prstGeom prst="irregularSeal1">
            <a:avLst/>
          </a:prstGeom>
          <a:solidFill>
            <a:srgbClr val="FFF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1" u="none" strike="noStrike" cap="none" spc="0" normalizeH="0" baseline="0" dirty="0">
                <a:ln>
                  <a:noFill/>
                </a:ln>
                <a:solidFill>
                  <a:schemeClr val="bg1">
                    <a:lumMod val="60000"/>
                    <a:lumOff val="4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Try it!</a:t>
            </a:r>
          </a:p>
        </p:txBody>
      </p:sp>
    </p:spTree>
    <p:extLst>
      <p:ext uri="{BB962C8B-B14F-4D97-AF65-F5344CB8AC3E}">
        <p14:creationId xmlns:p14="http://schemas.microsoft.com/office/powerpoint/2010/main" val="2351733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44798E-E87A-5DF7-8E5D-A9B6DE36E9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4397" r="1384" b="5106"/>
          <a:stretch/>
        </p:blipFill>
        <p:spPr>
          <a:xfrm>
            <a:off x="1" y="226168"/>
            <a:ext cx="9017540" cy="46546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78EBD7-855A-B136-9421-454C416EEF59}"/>
              </a:ext>
            </a:extLst>
          </p:cNvPr>
          <p:cNvSpPr txBox="1"/>
          <p:nvPr/>
        </p:nvSpPr>
        <p:spPr>
          <a:xfrm>
            <a:off x="1792321" y="69667"/>
            <a:ext cx="4771418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6" dirty="0">
                <a:solidFill>
                  <a:srgbClr val="0077B6"/>
                </a:solidFill>
              </a:rPr>
              <a:t>                                                             RESULTS, continued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5188B3-6A3A-E059-F5A5-75351AD48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70234" y="4905376"/>
            <a:ext cx="198772" cy="206467"/>
          </a:xfrm>
        </p:spPr>
        <p:txBody>
          <a:bodyPr/>
          <a:lstStyle/>
          <a:p>
            <a:fld id="{0473E2D8-953D-4145-BFD0-22630CFECBF6}" type="slidenum">
              <a:rPr lang="en-US" smtClean="0"/>
              <a:t>64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4F4942-4C63-B477-FA8B-2761A4BCC29B}"/>
              </a:ext>
            </a:extLst>
          </p:cNvPr>
          <p:cNvSpPr/>
          <p:nvPr/>
        </p:nvSpPr>
        <p:spPr>
          <a:xfrm>
            <a:off x="744166" y="277238"/>
            <a:ext cx="1181911" cy="18968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6"/>
          </a:p>
        </p:txBody>
      </p:sp>
      <p:sp>
        <p:nvSpPr>
          <p:cNvPr id="3" name="Explosion: 8 Points 2">
            <a:extLst>
              <a:ext uri="{FF2B5EF4-FFF2-40B4-BE49-F238E27FC236}">
                <a16:creationId xmlns:a16="http://schemas.microsoft.com/office/drawing/2014/main" id="{09A6DD7A-1145-B8F4-C857-460A08096F34}"/>
              </a:ext>
            </a:extLst>
          </p:cNvPr>
          <p:cNvSpPr/>
          <p:nvPr/>
        </p:nvSpPr>
        <p:spPr>
          <a:xfrm>
            <a:off x="7348450" y="0"/>
            <a:ext cx="1795549" cy="979646"/>
          </a:xfrm>
          <a:prstGeom prst="irregularSeal1">
            <a:avLst/>
          </a:prstGeom>
          <a:solidFill>
            <a:srgbClr val="FFF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1" u="none" strike="noStrike" cap="none" spc="0" normalizeH="0" baseline="0" dirty="0">
                <a:ln>
                  <a:noFill/>
                </a:ln>
                <a:solidFill>
                  <a:schemeClr val="bg1">
                    <a:lumMod val="60000"/>
                    <a:lumOff val="4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Try it!</a:t>
            </a:r>
          </a:p>
        </p:txBody>
      </p:sp>
    </p:spTree>
    <p:extLst>
      <p:ext uri="{BB962C8B-B14F-4D97-AF65-F5344CB8AC3E}">
        <p14:creationId xmlns:p14="http://schemas.microsoft.com/office/powerpoint/2010/main" val="33932722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91F4B-D60E-4A62-9BEE-F8052D795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PRINCIPAL COMPONENTS</a:t>
            </a:r>
          </a:p>
        </p:txBody>
      </p:sp>
      <p:grpSp>
        <p:nvGrpSpPr>
          <p:cNvPr id="18" name="Group 1203">
            <a:extLst>
              <a:ext uri="{FF2B5EF4-FFF2-40B4-BE49-F238E27FC236}">
                <a16:creationId xmlns:a16="http://schemas.microsoft.com/office/drawing/2014/main" id="{65C799C8-D637-4881-96BF-7682AAA60DD1}"/>
              </a:ext>
            </a:extLst>
          </p:cNvPr>
          <p:cNvGrpSpPr/>
          <p:nvPr/>
        </p:nvGrpSpPr>
        <p:grpSpPr>
          <a:xfrm>
            <a:off x="3322266" y="4110728"/>
            <a:ext cx="2457181" cy="595746"/>
            <a:chOff x="0" y="0"/>
            <a:chExt cx="8736640" cy="2118205"/>
          </a:xfrm>
        </p:grpSpPr>
        <p:sp>
          <p:nvSpPr>
            <p:cNvPr id="19" name="Shape 1193">
              <a:extLst>
                <a:ext uri="{FF2B5EF4-FFF2-40B4-BE49-F238E27FC236}">
                  <a16:creationId xmlns:a16="http://schemas.microsoft.com/office/drawing/2014/main" id="{31DD94C9-EF23-472C-A74E-D6BC99EE487E}"/>
                </a:ext>
              </a:extLst>
            </p:cNvPr>
            <p:cNvSpPr/>
            <p:nvPr/>
          </p:nvSpPr>
          <p:spPr>
            <a:xfrm>
              <a:off x="0" y="0"/>
              <a:ext cx="2118206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0" name="Shape 1194">
              <a:extLst>
                <a:ext uri="{FF2B5EF4-FFF2-40B4-BE49-F238E27FC236}">
                  <a16:creationId xmlns:a16="http://schemas.microsoft.com/office/drawing/2014/main" id="{305B3F87-9145-4FA8-AB01-B99786BEC3D9}"/>
                </a:ext>
              </a:extLst>
            </p:cNvPr>
            <p:cNvSpPr/>
            <p:nvPr/>
          </p:nvSpPr>
          <p:spPr>
            <a:xfrm>
              <a:off x="249585" y="249585"/>
              <a:ext cx="1619036" cy="1619036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  <p:sp>
          <p:nvSpPr>
            <p:cNvPr id="21" name="Shape 1195">
              <a:extLst>
                <a:ext uri="{FF2B5EF4-FFF2-40B4-BE49-F238E27FC236}">
                  <a16:creationId xmlns:a16="http://schemas.microsoft.com/office/drawing/2014/main" id="{1B0FB670-B6B2-4F51-9099-12CB8598C94C}"/>
                </a:ext>
              </a:extLst>
            </p:cNvPr>
            <p:cNvSpPr/>
            <p:nvPr/>
          </p:nvSpPr>
          <p:spPr>
            <a:xfrm>
              <a:off x="1654610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2" name="Shape 1196">
              <a:extLst>
                <a:ext uri="{FF2B5EF4-FFF2-40B4-BE49-F238E27FC236}">
                  <a16:creationId xmlns:a16="http://schemas.microsoft.com/office/drawing/2014/main" id="{2F6A0B09-6D54-4C44-8147-9815FC88C236}"/>
                </a:ext>
              </a:extLst>
            </p:cNvPr>
            <p:cNvSpPr/>
            <p:nvPr/>
          </p:nvSpPr>
          <p:spPr>
            <a:xfrm>
              <a:off x="1904195" y="249585"/>
              <a:ext cx="1619036" cy="1619036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3" name="Shape 1197">
              <a:extLst>
                <a:ext uri="{FF2B5EF4-FFF2-40B4-BE49-F238E27FC236}">
                  <a16:creationId xmlns:a16="http://schemas.microsoft.com/office/drawing/2014/main" id="{E8CD197E-F6CC-4ED5-BED8-6616D757699A}"/>
                </a:ext>
              </a:extLst>
            </p:cNvPr>
            <p:cNvSpPr/>
            <p:nvPr/>
          </p:nvSpPr>
          <p:spPr>
            <a:xfrm>
              <a:off x="3309219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4" name="Shape 1198">
              <a:extLst>
                <a:ext uri="{FF2B5EF4-FFF2-40B4-BE49-F238E27FC236}">
                  <a16:creationId xmlns:a16="http://schemas.microsoft.com/office/drawing/2014/main" id="{0F2C794B-A083-4E55-993B-B0CDC94B35EB}"/>
                </a:ext>
              </a:extLst>
            </p:cNvPr>
            <p:cNvSpPr/>
            <p:nvPr/>
          </p:nvSpPr>
          <p:spPr>
            <a:xfrm>
              <a:off x="3558804" y="249585"/>
              <a:ext cx="1619037" cy="161903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r>
                <a:rPr lang="en-US" sz="900" dirty="0"/>
                <a:t>3</a:t>
              </a:r>
              <a:endParaRPr sz="900" dirty="0"/>
            </a:p>
          </p:txBody>
        </p:sp>
        <p:sp>
          <p:nvSpPr>
            <p:cNvPr id="25" name="Shape 1199">
              <a:extLst>
                <a:ext uri="{FF2B5EF4-FFF2-40B4-BE49-F238E27FC236}">
                  <a16:creationId xmlns:a16="http://schemas.microsoft.com/office/drawing/2014/main" id="{8F36FEAE-B0F5-4154-9D87-026D9B8E5403}"/>
                </a:ext>
              </a:extLst>
            </p:cNvPr>
            <p:cNvSpPr/>
            <p:nvPr/>
          </p:nvSpPr>
          <p:spPr>
            <a:xfrm>
              <a:off x="496382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6" name="Shape 1200">
              <a:extLst>
                <a:ext uri="{FF2B5EF4-FFF2-40B4-BE49-F238E27FC236}">
                  <a16:creationId xmlns:a16="http://schemas.microsoft.com/office/drawing/2014/main" id="{D786C196-AAC7-4AD8-892F-B7F2528199C8}"/>
                </a:ext>
              </a:extLst>
            </p:cNvPr>
            <p:cNvSpPr/>
            <p:nvPr/>
          </p:nvSpPr>
          <p:spPr>
            <a:xfrm>
              <a:off x="5213409" y="249585"/>
              <a:ext cx="1619036" cy="1619036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  <p:sp>
          <p:nvSpPr>
            <p:cNvPr id="27" name="Shape 1201">
              <a:extLst>
                <a:ext uri="{FF2B5EF4-FFF2-40B4-BE49-F238E27FC236}">
                  <a16:creationId xmlns:a16="http://schemas.microsoft.com/office/drawing/2014/main" id="{7F52E36A-82FA-4387-A444-9182E0A857EA}"/>
                </a:ext>
              </a:extLst>
            </p:cNvPr>
            <p:cNvSpPr/>
            <p:nvPr/>
          </p:nvSpPr>
          <p:spPr>
            <a:xfrm>
              <a:off x="661843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8" name="Shape 1202">
              <a:extLst>
                <a:ext uri="{FF2B5EF4-FFF2-40B4-BE49-F238E27FC236}">
                  <a16:creationId xmlns:a16="http://schemas.microsoft.com/office/drawing/2014/main" id="{8109DD41-630F-4B56-B0D7-5303C6DED071}"/>
                </a:ext>
              </a:extLst>
            </p:cNvPr>
            <p:cNvSpPr/>
            <p:nvPr/>
          </p:nvSpPr>
          <p:spPr>
            <a:xfrm>
              <a:off x="6868019" y="249585"/>
              <a:ext cx="1619037" cy="1619036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693568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11509-A66E-4AA8-BD73-B778C3002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2" y="139831"/>
            <a:ext cx="7877175" cy="85725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PRINCIPAL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C9B62-767D-4097-890D-BAB46324A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973" y="943020"/>
            <a:ext cx="7877175" cy="366645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600" dirty="0">
                <a:solidFill>
                  <a:schemeClr val="accent1"/>
                </a:solidFill>
              </a:rPr>
              <a:t>What it is/how it works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An algorithm by which, after a pool of eligible X (explanatory) variables is identified, they are weighted and combined into new explanatory variables (“Z’s”)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accent1"/>
                </a:solidFill>
              </a:rPr>
              <a:t>Statistics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vs. </a:t>
            </a:r>
            <a:r>
              <a:rPr lang="en-US" sz="1600" dirty="0">
                <a:solidFill>
                  <a:schemeClr val="accent2"/>
                </a:solidFill>
              </a:rPr>
              <a:t>Machine Learning</a:t>
            </a:r>
            <a:r>
              <a:rPr lang="en-US" sz="1600" dirty="0"/>
              <a:t>—although a number of sources will classify PCA as machine learning, the PC’s are computed directly through an algorithm known as “finding the root of a matrix”, leading to an “eigen decomposition”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en-US" sz="400" dirty="0">
              <a:solidFill>
                <a:schemeClr val="accent3"/>
              </a:solidFill>
            </a:endParaRP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600" dirty="0">
                <a:solidFill>
                  <a:schemeClr val="accent3"/>
                </a:solidFill>
              </a:rPr>
              <a:t>How to evaluate your results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600" dirty="0"/>
              <a:t>“Knee of curve”:  cumulative eigenvalues</a:t>
            </a:r>
          </a:p>
          <a:p>
            <a:pPr marL="178594" lvl="1" indent="0">
              <a:spcBef>
                <a:spcPts val="0"/>
              </a:spcBef>
              <a:spcAft>
                <a:spcPts val="300"/>
              </a:spcAft>
              <a:buNone/>
            </a:pPr>
            <a:endParaRPr lang="en-US" sz="4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600" dirty="0">
                <a:solidFill>
                  <a:schemeClr val="accent4"/>
                </a:solidFill>
              </a:rPr>
              <a:t>How to apply your results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600" dirty="0"/>
              <a:t>Use top (or top few) component(s) as composite variables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600" dirty="0"/>
              <a:t>Note which variables contribute most heavily to each component</a:t>
            </a:r>
          </a:p>
          <a:p>
            <a:pPr marL="178594" lvl="1" indent="0">
              <a:spcBef>
                <a:spcPts val="0"/>
              </a:spcBef>
              <a:spcAft>
                <a:spcPts val="300"/>
              </a:spcAft>
              <a:buNone/>
            </a:pPr>
            <a:endParaRPr lang="en-US" sz="4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600" dirty="0">
                <a:solidFill>
                  <a:schemeClr val="accent5"/>
                </a:solidFill>
              </a:rPr>
              <a:t>Example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600" dirty="0"/>
              <a:t>Excel VBA script</a:t>
            </a:r>
          </a:p>
        </p:txBody>
      </p:sp>
      <p:grpSp>
        <p:nvGrpSpPr>
          <p:cNvPr id="4" name="Group 1203">
            <a:extLst>
              <a:ext uri="{FF2B5EF4-FFF2-40B4-BE49-F238E27FC236}">
                <a16:creationId xmlns:a16="http://schemas.microsoft.com/office/drawing/2014/main" id="{56F80377-1A66-45A9-A97D-BE70ED2ABCA7}"/>
              </a:ext>
            </a:extLst>
          </p:cNvPr>
          <p:cNvGrpSpPr/>
          <p:nvPr/>
        </p:nvGrpSpPr>
        <p:grpSpPr>
          <a:xfrm>
            <a:off x="4184963" y="734752"/>
            <a:ext cx="511467" cy="109612"/>
            <a:chOff x="0" y="0"/>
            <a:chExt cx="8736640" cy="2118205"/>
          </a:xfrm>
        </p:grpSpPr>
        <p:sp>
          <p:nvSpPr>
            <p:cNvPr id="5" name="Shape 1193">
              <a:extLst>
                <a:ext uri="{FF2B5EF4-FFF2-40B4-BE49-F238E27FC236}">
                  <a16:creationId xmlns:a16="http://schemas.microsoft.com/office/drawing/2014/main" id="{C7942368-9FCC-41B3-8822-9C69438E544B}"/>
                </a:ext>
              </a:extLst>
            </p:cNvPr>
            <p:cNvSpPr/>
            <p:nvPr/>
          </p:nvSpPr>
          <p:spPr>
            <a:xfrm>
              <a:off x="0" y="0"/>
              <a:ext cx="2118206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6" name="Shape 1194">
              <a:extLst>
                <a:ext uri="{FF2B5EF4-FFF2-40B4-BE49-F238E27FC236}">
                  <a16:creationId xmlns:a16="http://schemas.microsoft.com/office/drawing/2014/main" id="{84E2DFDD-FE07-4AB6-AFF0-426F91D36629}"/>
                </a:ext>
              </a:extLst>
            </p:cNvPr>
            <p:cNvSpPr/>
            <p:nvPr/>
          </p:nvSpPr>
          <p:spPr>
            <a:xfrm>
              <a:off x="249585" y="249585"/>
              <a:ext cx="1619036" cy="1619036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  <p:sp>
          <p:nvSpPr>
            <p:cNvPr id="7" name="Shape 1195">
              <a:extLst>
                <a:ext uri="{FF2B5EF4-FFF2-40B4-BE49-F238E27FC236}">
                  <a16:creationId xmlns:a16="http://schemas.microsoft.com/office/drawing/2014/main" id="{9D161BCD-72D3-411C-89F3-62CDC315EB41}"/>
                </a:ext>
              </a:extLst>
            </p:cNvPr>
            <p:cNvSpPr/>
            <p:nvPr/>
          </p:nvSpPr>
          <p:spPr>
            <a:xfrm>
              <a:off x="1654610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8" name="Shape 1196">
              <a:extLst>
                <a:ext uri="{FF2B5EF4-FFF2-40B4-BE49-F238E27FC236}">
                  <a16:creationId xmlns:a16="http://schemas.microsoft.com/office/drawing/2014/main" id="{AF25943C-554C-44C2-9D5C-4F4ECCFE41D8}"/>
                </a:ext>
              </a:extLst>
            </p:cNvPr>
            <p:cNvSpPr/>
            <p:nvPr/>
          </p:nvSpPr>
          <p:spPr>
            <a:xfrm>
              <a:off x="1904195" y="249585"/>
              <a:ext cx="1619036" cy="1619036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9" name="Shape 1197">
              <a:extLst>
                <a:ext uri="{FF2B5EF4-FFF2-40B4-BE49-F238E27FC236}">
                  <a16:creationId xmlns:a16="http://schemas.microsoft.com/office/drawing/2014/main" id="{8ECF0AB4-1082-404B-9416-1BA193278373}"/>
                </a:ext>
              </a:extLst>
            </p:cNvPr>
            <p:cNvSpPr/>
            <p:nvPr/>
          </p:nvSpPr>
          <p:spPr>
            <a:xfrm>
              <a:off x="3309219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0" name="Shape 1198">
              <a:extLst>
                <a:ext uri="{FF2B5EF4-FFF2-40B4-BE49-F238E27FC236}">
                  <a16:creationId xmlns:a16="http://schemas.microsoft.com/office/drawing/2014/main" id="{15B8F5F7-B600-4CFF-8450-FE035D5EF4B5}"/>
                </a:ext>
              </a:extLst>
            </p:cNvPr>
            <p:cNvSpPr/>
            <p:nvPr/>
          </p:nvSpPr>
          <p:spPr>
            <a:xfrm>
              <a:off x="3558804" y="249585"/>
              <a:ext cx="1619037" cy="161903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1" name="Shape 1199">
              <a:extLst>
                <a:ext uri="{FF2B5EF4-FFF2-40B4-BE49-F238E27FC236}">
                  <a16:creationId xmlns:a16="http://schemas.microsoft.com/office/drawing/2014/main" id="{C86DA5A2-333A-4464-A2A4-A1EAD9FB3DC1}"/>
                </a:ext>
              </a:extLst>
            </p:cNvPr>
            <p:cNvSpPr/>
            <p:nvPr/>
          </p:nvSpPr>
          <p:spPr>
            <a:xfrm>
              <a:off x="496382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" name="Shape 1200">
              <a:extLst>
                <a:ext uri="{FF2B5EF4-FFF2-40B4-BE49-F238E27FC236}">
                  <a16:creationId xmlns:a16="http://schemas.microsoft.com/office/drawing/2014/main" id="{1C35CAE2-D519-42AC-A182-9B39D8E5B553}"/>
                </a:ext>
              </a:extLst>
            </p:cNvPr>
            <p:cNvSpPr/>
            <p:nvPr/>
          </p:nvSpPr>
          <p:spPr>
            <a:xfrm>
              <a:off x="5213409" y="249585"/>
              <a:ext cx="1619036" cy="1619036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  <p:sp>
          <p:nvSpPr>
            <p:cNvPr id="13" name="Shape 1201">
              <a:extLst>
                <a:ext uri="{FF2B5EF4-FFF2-40B4-BE49-F238E27FC236}">
                  <a16:creationId xmlns:a16="http://schemas.microsoft.com/office/drawing/2014/main" id="{9C190D53-DA51-4355-B818-C0403A6452C0}"/>
                </a:ext>
              </a:extLst>
            </p:cNvPr>
            <p:cNvSpPr/>
            <p:nvPr/>
          </p:nvSpPr>
          <p:spPr>
            <a:xfrm>
              <a:off x="661843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4" name="Shape 1202">
              <a:extLst>
                <a:ext uri="{FF2B5EF4-FFF2-40B4-BE49-F238E27FC236}">
                  <a16:creationId xmlns:a16="http://schemas.microsoft.com/office/drawing/2014/main" id="{15237BD5-0E38-4ED7-877B-9376B75254C4}"/>
                </a:ext>
              </a:extLst>
            </p:cNvPr>
            <p:cNvSpPr/>
            <p:nvPr/>
          </p:nvSpPr>
          <p:spPr>
            <a:xfrm>
              <a:off x="6868019" y="249585"/>
              <a:ext cx="1619037" cy="1619036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368234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B9D47C-572A-485A-9B3C-502A9860B216}"/>
              </a:ext>
            </a:extLst>
          </p:cNvPr>
          <p:cNvSpPr/>
          <p:nvPr/>
        </p:nvSpPr>
        <p:spPr>
          <a:xfrm>
            <a:off x="6872990" y="-12934"/>
            <a:ext cx="2271011" cy="374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What it is/how it works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3E638D6-5C9B-4A80-A995-0A2EB0954B14}"/>
              </a:ext>
            </a:extLst>
          </p:cNvPr>
          <p:cNvSpPr txBox="1">
            <a:spLocks/>
          </p:cNvSpPr>
          <p:nvPr/>
        </p:nvSpPr>
        <p:spPr>
          <a:xfrm>
            <a:off x="559670" y="151139"/>
            <a:ext cx="7877175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rmAutofit fontScale="90000" lnSpcReduction="10000"/>
          </a:bodyPr>
          <a:lstStyle>
            <a:lvl1pPr marL="0" marR="0" indent="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Bebas Neue"/>
                <a:ea typeface="+mn-ea"/>
                <a:cs typeface="Bebas Neue"/>
                <a:sym typeface="Helvetica Light"/>
              </a:defRPr>
            </a:lvl1pPr>
            <a:lvl2pPr marL="0" marR="0" indent="64294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28588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192881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257175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321469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385763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450056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51435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dirty="0"/>
              <a:t>Principal components</a:t>
            </a:r>
            <a:br>
              <a:rPr lang="en-US" dirty="0"/>
            </a:br>
            <a:r>
              <a:rPr lang="en-US" sz="2025" dirty="0">
                <a:solidFill>
                  <a:schemeClr val="bg2">
                    <a:lumMod val="50000"/>
                  </a:schemeClr>
                </a:solidFill>
              </a:rPr>
              <a:t>the process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00ADBA-772F-459E-9E6E-CDC57249F840}"/>
              </a:ext>
            </a:extLst>
          </p:cNvPr>
          <p:cNvSpPr/>
          <p:nvPr/>
        </p:nvSpPr>
        <p:spPr>
          <a:xfrm>
            <a:off x="2316361" y="4437362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https://uc-r.github.io/hc_clustering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DBBD36-FC96-E30C-F153-AD236886CD45}"/>
              </a:ext>
            </a:extLst>
          </p:cNvPr>
          <p:cNvSpPr txBox="1"/>
          <p:nvPr/>
        </p:nvSpPr>
        <p:spPr>
          <a:xfrm>
            <a:off x="278468" y="959287"/>
            <a:ext cx="8439577" cy="36317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169863" indent="-169863" algn="l">
              <a:spcBef>
                <a:spcPct val="30000"/>
              </a:spcBef>
              <a:buFontTx/>
              <a:buChar char="•"/>
            </a:pPr>
            <a:r>
              <a:rPr lang="en-US" altLang="en-US" sz="2000" dirty="0"/>
              <a:t>The </a:t>
            </a:r>
            <a:r>
              <a:rPr lang="en-US" altLang="en-US" sz="2000" b="1" dirty="0">
                <a:solidFill>
                  <a:schemeClr val="accent1"/>
                </a:solidFill>
              </a:rPr>
              <a:t>computer constructs the first Z</a:t>
            </a:r>
            <a:r>
              <a:rPr lang="en-US" altLang="en-US" sz="2000" dirty="0"/>
              <a:t>--</a:t>
            </a:r>
            <a:r>
              <a:rPr lang="en-US" altLang="en-US" sz="2000" b="1" dirty="0">
                <a:solidFill>
                  <a:schemeClr val="tx1"/>
                </a:solidFill>
              </a:rPr>
              <a:t>the weighted combination </a:t>
            </a:r>
            <a:r>
              <a:rPr lang="en-US" altLang="en-US" sz="2000" dirty="0"/>
              <a:t>of X’s which </a:t>
            </a:r>
            <a:r>
              <a:rPr lang="en-US" altLang="en-US" sz="2000" b="1" dirty="0">
                <a:solidFill>
                  <a:schemeClr val="accent1"/>
                </a:solidFill>
              </a:rPr>
              <a:t>captures the maximum amount of variation</a:t>
            </a:r>
            <a:r>
              <a:rPr lang="en-US" altLang="en-US" sz="2000" dirty="0"/>
              <a:t> within the sample</a:t>
            </a:r>
          </a:p>
          <a:p>
            <a:pPr marL="169863" indent="-169863" algn="l">
              <a:spcBef>
                <a:spcPct val="30000"/>
              </a:spcBef>
              <a:buFontTx/>
              <a:buChar char="•"/>
            </a:pPr>
            <a:r>
              <a:rPr lang="en-US" altLang="en-US" sz="2000" b="1" dirty="0">
                <a:solidFill>
                  <a:schemeClr val="accent1"/>
                </a:solidFill>
              </a:rPr>
              <a:t> Logic </a:t>
            </a:r>
            <a:r>
              <a:rPr lang="en-US" altLang="en-US" sz="2000" dirty="0"/>
              <a:t>(why you use them to forecast):  </a:t>
            </a:r>
            <a:r>
              <a:rPr lang="en-US" altLang="en-US" sz="2000" b="1" dirty="0">
                <a:solidFill>
                  <a:schemeClr val="accent1"/>
                </a:solidFill>
              </a:rPr>
              <a:t>variation in the X’s </a:t>
            </a:r>
            <a:r>
              <a:rPr lang="en-US" altLang="en-US" sz="2000" dirty="0"/>
              <a:t>must help to </a:t>
            </a:r>
            <a:r>
              <a:rPr lang="en-US" altLang="en-US" sz="2000" b="1" dirty="0">
                <a:solidFill>
                  <a:schemeClr val="accent1"/>
                </a:solidFill>
              </a:rPr>
              <a:t>explain variation in Y</a:t>
            </a:r>
          </a:p>
          <a:p>
            <a:pPr marL="169863" lvl="7" indent="-169863" algn="l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2000" i="1" dirty="0"/>
              <a:t>after all, If Y didn’t vary, forecasting would be easy:  your forecast would be a constant value, such as Y’s average</a:t>
            </a:r>
          </a:p>
          <a:p>
            <a:pPr marL="169863" lvl="7" indent="-169863" algn="l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2000" i="1" dirty="0"/>
              <a:t>but there’s no guarantee…</a:t>
            </a:r>
          </a:p>
          <a:p>
            <a:pPr marL="169863" indent="-169863" algn="l">
              <a:spcBef>
                <a:spcPct val="30000"/>
              </a:spcBef>
              <a:buFontTx/>
              <a:buChar char="•"/>
            </a:pPr>
            <a:r>
              <a:rPr lang="en-US" altLang="en-US" sz="2000" dirty="0"/>
              <a:t> </a:t>
            </a:r>
            <a:r>
              <a:rPr lang="en-US" altLang="en-US" sz="2000" b="1" dirty="0">
                <a:solidFill>
                  <a:schemeClr val="accent1"/>
                </a:solidFill>
              </a:rPr>
              <a:t>Subsequent combinations</a:t>
            </a:r>
            <a:r>
              <a:rPr lang="en-US" altLang="en-US" sz="2000" dirty="0"/>
              <a:t>, each capturing maximum movement, while </a:t>
            </a:r>
            <a:r>
              <a:rPr lang="en-US" altLang="en-US" sz="2000" b="1" dirty="0">
                <a:solidFill>
                  <a:schemeClr val="accent1"/>
                </a:solidFill>
              </a:rPr>
              <a:t>remaining uncorrelated </a:t>
            </a:r>
            <a:r>
              <a:rPr lang="en-US" altLang="en-US" sz="2000" dirty="0"/>
              <a:t>with other new Z’s, are created</a:t>
            </a:r>
          </a:p>
          <a:p>
            <a:pPr marL="169863" indent="-169863" algn="l">
              <a:spcBef>
                <a:spcPct val="30000"/>
              </a:spcBef>
              <a:buFontTx/>
              <a:buChar char="•"/>
            </a:pPr>
            <a:r>
              <a:rPr lang="en-US" altLang="en-US" sz="2000" dirty="0"/>
              <a:t> Usually the first </a:t>
            </a:r>
            <a:r>
              <a:rPr lang="en-US" altLang="en-US" sz="2000" b="1" dirty="0">
                <a:solidFill>
                  <a:schemeClr val="accent1"/>
                </a:solidFill>
              </a:rPr>
              <a:t>three to five </a:t>
            </a:r>
            <a:r>
              <a:rPr lang="en-US" altLang="en-US" sz="2000" dirty="0"/>
              <a:t>new Z’s capture most of the sample variation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107311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B9D47C-572A-485A-9B3C-502A9860B216}"/>
              </a:ext>
            </a:extLst>
          </p:cNvPr>
          <p:cNvSpPr/>
          <p:nvPr/>
        </p:nvSpPr>
        <p:spPr>
          <a:xfrm>
            <a:off x="6872990" y="-12934"/>
            <a:ext cx="2271011" cy="374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What it is/how it works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3E638D6-5C9B-4A80-A995-0A2EB0954B14}"/>
              </a:ext>
            </a:extLst>
          </p:cNvPr>
          <p:cNvSpPr txBox="1">
            <a:spLocks/>
          </p:cNvSpPr>
          <p:nvPr/>
        </p:nvSpPr>
        <p:spPr>
          <a:xfrm>
            <a:off x="559670" y="151139"/>
            <a:ext cx="7877175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 fontScale="97500"/>
          </a:bodyPr>
          <a:lstStyle>
            <a:lvl1pPr marL="0" marR="0" indent="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Bebas Neue"/>
                <a:ea typeface="+mn-ea"/>
                <a:cs typeface="Bebas Neue"/>
                <a:sym typeface="Helvetica Light"/>
              </a:defRPr>
            </a:lvl1pPr>
            <a:lvl2pPr marL="0" marR="0" indent="64294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28588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192881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257175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321469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385763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450056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51435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dirty="0"/>
              <a:t>Principal components</a:t>
            </a:r>
            <a:endParaRPr lang="en-US" sz="2025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00ADBA-772F-459E-9E6E-CDC57249F840}"/>
              </a:ext>
            </a:extLst>
          </p:cNvPr>
          <p:cNvSpPr/>
          <p:nvPr/>
        </p:nvSpPr>
        <p:spPr>
          <a:xfrm>
            <a:off x="2316361" y="4437362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https://uc-r.github.io/hc_clustering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A81CFE-AB89-C6E1-9726-59DBED083851}"/>
              </a:ext>
            </a:extLst>
          </p:cNvPr>
          <p:cNvSpPr txBox="1"/>
          <p:nvPr/>
        </p:nvSpPr>
        <p:spPr>
          <a:xfrm>
            <a:off x="256223" y="1161197"/>
            <a:ext cx="2813075" cy="26284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169863" indent="-169863" algn="l">
              <a:spcBef>
                <a:spcPct val="30000"/>
              </a:spcBef>
              <a:buFontTx/>
              <a:buChar char="•"/>
            </a:pPr>
            <a:r>
              <a:rPr lang="en-US" altLang="en-US" sz="1600" dirty="0"/>
              <a:t>In this simple example based on </a:t>
            </a:r>
            <a:r>
              <a:rPr lang="en-US" altLang="en-US" sz="1600" b="1" dirty="0">
                <a:solidFill>
                  <a:schemeClr val="accent1"/>
                </a:solidFill>
              </a:rPr>
              <a:t>two predictors </a:t>
            </a:r>
            <a:r>
              <a:rPr lang="en-US" altLang="en-US" sz="1600" dirty="0"/>
              <a:t>(X</a:t>
            </a:r>
            <a:r>
              <a:rPr lang="en-US" altLang="en-US" sz="1600" baseline="-25000" dirty="0"/>
              <a:t>1</a:t>
            </a:r>
            <a:r>
              <a:rPr lang="en-US" altLang="en-US" sz="1600" dirty="0"/>
              <a:t> and X</a:t>
            </a:r>
            <a:r>
              <a:rPr lang="en-US" altLang="en-US" sz="1600" baseline="-25000" dirty="0"/>
              <a:t>2</a:t>
            </a:r>
            <a:r>
              <a:rPr lang="en-US" altLang="en-US" sz="1600" dirty="0"/>
              <a:t>), </a:t>
            </a:r>
            <a:r>
              <a:rPr lang="en-US" altLang="en-US" sz="1600" b="1" dirty="0">
                <a:solidFill>
                  <a:schemeClr val="accent1"/>
                </a:solidFill>
              </a:rPr>
              <a:t>Z</a:t>
            </a:r>
            <a:r>
              <a:rPr lang="en-US" altLang="en-US" sz="1600" b="1" baseline="-25000" dirty="0">
                <a:solidFill>
                  <a:schemeClr val="accent1"/>
                </a:solidFill>
              </a:rPr>
              <a:t>1</a:t>
            </a:r>
            <a:r>
              <a:rPr lang="en-US" altLang="en-US" sz="1600" b="1" dirty="0">
                <a:solidFill>
                  <a:schemeClr val="accent1"/>
                </a:solidFill>
              </a:rPr>
              <a:t> captures most of the variation </a:t>
            </a:r>
            <a:r>
              <a:rPr lang="en-US" altLang="en-US" sz="1600" dirty="0"/>
              <a:t>in the two  X’s, along with their </a:t>
            </a:r>
            <a:r>
              <a:rPr lang="en-US" altLang="en-US" sz="1600" b="1" dirty="0">
                <a:solidFill>
                  <a:schemeClr val="accent1"/>
                </a:solidFill>
              </a:rPr>
              <a:t>correlation</a:t>
            </a:r>
          </a:p>
          <a:p>
            <a:pPr marL="169863" indent="-169863" algn="l">
              <a:spcBef>
                <a:spcPct val="30000"/>
              </a:spcBef>
              <a:buFontTx/>
              <a:buChar char="•"/>
            </a:pPr>
            <a:r>
              <a:rPr lang="en-US" altLang="en-US" sz="1600" dirty="0">
                <a:solidFill>
                  <a:schemeClr val="tx1"/>
                </a:solidFill>
              </a:rPr>
              <a:t>In more advanced applications, </a:t>
            </a:r>
            <a:r>
              <a:rPr lang="en-US" altLang="en-US" sz="1600" b="1" dirty="0">
                <a:solidFill>
                  <a:schemeClr val="accent1"/>
                </a:solidFill>
              </a:rPr>
              <a:t>factor rotation </a:t>
            </a:r>
            <a:r>
              <a:rPr lang="en-US" altLang="en-US" sz="1600" dirty="0">
                <a:solidFill>
                  <a:schemeClr val="tx1"/>
                </a:solidFill>
              </a:rPr>
              <a:t>re-expresses the </a:t>
            </a:r>
            <a:r>
              <a:rPr lang="en-US" altLang="en-US" sz="1600" b="1" dirty="0">
                <a:solidFill>
                  <a:schemeClr val="accent1"/>
                </a:solidFill>
              </a:rPr>
              <a:t>loading of X</a:t>
            </a:r>
            <a:r>
              <a:rPr lang="en-US" altLang="en-US" sz="1600" b="1" baseline="-25000" dirty="0">
                <a:solidFill>
                  <a:schemeClr val="accent1"/>
                </a:solidFill>
              </a:rPr>
              <a:t>1</a:t>
            </a:r>
            <a:r>
              <a:rPr lang="en-US" altLang="en-US" sz="1600" b="1" dirty="0">
                <a:solidFill>
                  <a:schemeClr val="accent1"/>
                </a:solidFill>
              </a:rPr>
              <a:t> and X</a:t>
            </a:r>
            <a:r>
              <a:rPr lang="en-US" altLang="en-US" sz="1600" b="1" baseline="-25000" dirty="0">
                <a:solidFill>
                  <a:schemeClr val="accent1"/>
                </a:solidFill>
              </a:rPr>
              <a:t>2</a:t>
            </a:r>
            <a:r>
              <a:rPr lang="en-US" altLang="en-US" sz="1600" b="1" dirty="0">
                <a:solidFill>
                  <a:schemeClr val="accent1"/>
                </a:solidFill>
              </a:rPr>
              <a:t> </a:t>
            </a:r>
            <a:r>
              <a:rPr lang="en-US" altLang="en-US" sz="1600" dirty="0">
                <a:solidFill>
                  <a:schemeClr val="tx1"/>
                </a:solidFill>
              </a:rPr>
              <a:t>on the new </a:t>
            </a:r>
            <a:r>
              <a:rPr lang="en-US" altLang="en-US" sz="1600" b="1" dirty="0">
                <a:solidFill>
                  <a:schemeClr val="accent1"/>
                </a:solidFill>
              </a:rPr>
              <a:t>axes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2A2D387-2145-933A-716D-2DB85D9BFE2A}"/>
              </a:ext>
            </a:extLst>
          </p:cNvPr>
          <p:cNvCxnSpPr/>
          <p:nvPr/>
        </p:nvCxnSpPr>
        <p:spPr>
          <a:xfrm>
            <a:off x="3287483" y="975706"/>
            <a:ext cx="0" cy="3192087"/>
          </a:xfrm>
          <a:prstGeom prst="line">
            <a:avLst/>
          </a:prstGeom>
          <a:noFill/>
          <a:ln w="25400" cap="flat">
            <a:gradFill>
              <a:gsLst>
                <a:gs pos="0">
                  <a:schemeClr val="accent1"/>
                </a:gs>
                <a:gs pos="74000">
                  <a:schemeClr val="accent3"/>
                </a:gs>
                <a:gs pos="83000">
                  <a:schemeClr val="accent4"/>
                </a:gs>
                <a:gs pos="100000">
                  <a:schemeClr val="accent5"/>
                </a:gs>
              </a:gsLst>
              <a:lin ang="5400000" scaled="1"/>
            </a:gra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25CD365-E9BE-C444-04DB-AE4125E2F2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270" t="37390" r="24836" b="21340"/>
          <a:stretch/>
        </p:blipFill>
        <p:spPr>
          <a:xfrm>
            <a:off x="3687567" y="810960"/>
            <a:ext cx="5141679" cy="352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981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F42FE3-0A06-E131-A0C9-7A3CD02FCB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81" r="26182" b="18626"/>
          <a:stretch/>
        </p:blipFill>
        <p:spPr>
          <a:xfrm>
            <a:off x="1236076" y="877096"/>
            <a:ext cx="6749935" cy="403213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46DC5C6-3D33-4A75-91A8-1144927467C5}"/>
              </a:ext>
            </a:extLst>
          </p:cNvPr>
          <p:cNvSpPr/>
          <p:nvPr/>
        </p:nvSpPr>
        <p:spPr>
          <a:xfrm>
            <a:off x="6828021" y="-12934"/>
            <a:ext cx="2315980" cy="3740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How to Evaluate Results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0F35DFC-2F4A-4DF1-ADDB-66D3E461C8F6}"/>
              </a:ext>
            </a:extLst>
          </p:cNvPr>
          <p:cNvSpPr txBox="1">
            <a:spLocks/>
          </p:cNvSpPr>
          <p:nvPr/>
        </p:nvSpPr>
        <p:spPr>
          <a:xfrm>
            <a:off x="559670" y="151139"/>
            <a:ext cx="7877175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rmAutofit fontScale="90000" lnSpcReduction="10000"/>
          </a:bodyPr>
          <a:lstStyle>
            <a:lvl1pPr marL="0" marR="0" indent="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Bebas Neue"/>
                <a:ea typeface="+mn-ea"/>
                <a:cs typeface="Bebas Neue"/>
                <a:sym typeface="Helvetica Light"/>
              </a:defRPr>
            </a:lvl1pPr>
            <a:lvl2pPr marL="0" marR="0" indent="64294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28588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192881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257175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321469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385763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450056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51435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dirty="0"/>
              <a:t>Principal components</a:t>
            </a:r>
            <a:br>
              <a:rPr lang="en-US" dirty="0"/>
            </a:br>
            <a:r>
              <a:rPr lang="en-US" sz="2025" dirty="0">
                <a:solidFill>
                  <a:schemeClr val="bg2">
                    <a:lumMod val="50000"/>
                  </a:schemeClr>
                </a:solidFill>
              </a:rPr>
              <a:t>Evaluation of Results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B4E00-F47F-D7A9-A2DF-86C6CD6F1E74}"/>
              </a:ext>
            </a:extLst>
          </p:cNvPr>
          <p:cNvSpPr txBox="1"/>
          <p:nvPr/>
        </p:nvSpPr>
        <p:spPr>
          <a:xfrm>
            <a:off x="172047" y="1981845"/>
            <a:ext cx="1064029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How much variation is “packed” into each new Z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21CEBE4-12E3-193C-A650-D74DF6849118}"/>
              </a:ext>
            </a:extLst>
          </p:cNvPr>
          <p:cNvCxnSpPr/>
          <p:nvPr/>
        </p:nvCxnSpPr>
        <p:spPr>
          <a:xfrm>
            <a:off x="1072342" y="2660073"/>
            <a:ext cx="465513" cy="0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DC40986-C63F-45F1-8396-868FD851B66B}"/>
              </a:ext>
            </a:extLst>
          </p:cNvPr>
          <p:cNvSpPr txBox="1"/>
          <p:nvPr/>
        </p:nvSpPr>
        <p:spPr>
          <a:xfrm>
            <a:off x="5162454" y="2425332"/>
            <a:ext cx="241044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How few PC’s can you use to capture variation?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A7620A7-E530-5D95-45D6-D4F56F2D49D6}"/>
              </a:ext>
            </a:extLst>
          </p:cNvPr>
          <p:cNvCxnSpPr>
            <a:cxnSpLocks/>
          </p:cNvCxnSpPr>
          <p:nvPr/>
        </p:nvCxnSpPr>
        <p:spPr>
          <a:xfrm flipH="1">
            <a:off x="2601884" y="2660073"/>
            <a:ext cx="2560570" cy="581891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7DD1A9D-5D50-C233-1AD0-FE312E247F5C}"/>
              </a:ext>
            </a:extLst>
          </p:cNvPr>
          <p:cNvCxnSpPr>
            <a:cxnSpLocks/>
          </p:cNvCxnSpPr>
          <p:nvPr/>
        </p:nvCxnSpPr>
        <p:spPr>
          <a:xfrm>
            <a:off x="5162454" y="2660073"/>
            <a:ext cx="581641" cy="407323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9817BA3-BFD4-DDF3-DBCF-BA5DCF5071D1}"/>
              </a:ext>
            </a:extLst>
          </p:cNvPr>
          <p:cNvSpPr txBox="1"/>
          <p:nvPr/>
        </p:nvSpPr>
        <p:spPr>
          <a:xfrm>
            <a:off x="163734" y="3446024"/>
            <a:ext cx="1064029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How are original X’s weighted in new Z’s?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204D2AC-78C9-2622-3AFF-905E8F5EAF4B}"/>
              </a:ext>
            </a:extLst>
          </p:cNvPr>
          <p:cNvCxnSpPr/>
          <p:nvPr/>
        </p:nvCxnSpPr>
        <p:spPr>
          <a:xfrm>
            <a:off x="991985" y="3751811"/>
            <a:ext cx="465513" cy="0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740346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2CB110C-32A9-4646-BA1A-7886E6227934}"/>
              </a:ext>
            </a:extLst>
          </p:cNvPr>
          <p:cNvCxnSpPr>
            <a:cxnSpLocks/>
          </p:cNvCxnSpPr>
          <p:nvPr/>
        </p:nvCxnSpPr>
        <p:spPr>
          <a:xfrm>
            <a:off x="2316355" y="1779419"/>
            <a:ext cx="4663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9050AA6-0249-447F-952B-A1166066EB18}"/>
              </a:ext>
            </a:extLst>
          </p:cNvPr>
          <p:cNvCxnSpPr>
            <a:cxnSpLocks/>
          </p:cNvCxnSpPr>
          <p:nvPr/>
        </p:nvCxnSpPr>
        <p:spPr>
          <a:xfrm>
            <a:off x="2334054" y="1779419"/>
            <a:ext cx="0" cy="3007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B980609-29AC-4043-A721-56CD908EE00B}"/>
              </a:ext>
            </a:extLst>
          </p:cNvPr>
          <p:cNvCxnSpPr>
            <a:cxnSpLocks/>
          </p:cNvCxnSpPr>
          <p:nvPr/>
        </p:nvCxnSpPr>
        <p:spPr>
          <a:xfrm>
            <a:off x="4572000" y="1664362"/>
            <a:ext cx="0" cy="1150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60DC7D2-7002-4327-8278-02020CE34555}"/>
              </a:ext>
            </a:extLst>
          </p:cNvPr>
          <p:cNvCxnSpPr>
            <a:cxnSpLocks/>
          </p:cNvCxnSpPr>
          <p:nvPr/>
        </p:nvCxnSpPr>
        <p:spPr>
          <a:xfrm>
            <a:off x="6977179" y="1779419"/>
            <a:ext cx="0" cy="3007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DF2A18D-8311-4F0C-8F45-3377589A6A40}"/>
              </a:ext>
            </a:extLst>
          </p:cNvPr>
          <p:cNvSpPr/>
          <p:nvPr/>
        </p:nvSpPr>
        <p:spPr>
          <a:xfrm>
            <a:off x="0" y="3343272"/>
            <a:ext cx="9144000" cy="1223412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5400000" scaled="1"/>
            <a:tileRect/>
          </a:gra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416704-9F3D-4CAD-BFF7-2ABACF5FF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264" y="172638"/>
            <a:ext cx="5915025" cy="72481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Quantitative Analysis</a:t>
            </a:r>
            <a:br>
              <a:rPr lang="en-US" dirty="0"/>
            </a:br>
            <a:r>
              <a:rPr lang="en-US" sz="2025" dirty="0">
                <a:solidFill>
                  <a:schemeClr val="bg2">
                    <a:lumMod val="50000"/>
                  </a:schemeClr>
                </a:solidFill>
              </a:rPr>
              <a:t>Examples from Statistics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6285FB-CBD0-460B-ADDF-3C1E7944C64E}"/>
              </a:ext>
            </a:extLst>
          </p:cNvPr>
          <p:cNvSpPr/>
          <p:nvPr/>
        </p:nvSpPr>
        <p:spPr>
          <a:xfrm>
            <a:off x="3153997" y="1163624"/>
            <a:ext cx="27432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</a:rPr>
              <a:t>Quantitative Analysis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0EA2F7-0606-4489-BF25-D7C788AAA393}"/>
              </a:ext>
            </a:extLst>
          </p:cNvPr>
          <p:cNvSpPr/>
          <p:nvPr/>
        </p:nvSpPr>
        <p:spPr>
          <a:xfrm>
            <a:off x="1361743" y="1910007"/>
            <a:ext cx="18288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</a:rPr>
              <a:t>Descriptive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766B2E-A547-43C4-962D-DA16C0B44B9C}"/>
              </a:ext>
            </a:extLst>
          </p:cNvPr>
          <p:cNvSpPr/>
          <p:nvPr/>
        </p:nvSpPr>
        <p:spPr>
          <a:xfrm>
            <a:off x="5994308" y="1887894"/>
            <a:ext cx="18288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</a:rPr>
              <a:t>Predictive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6B7E7C-5763-4041-868D-80AFA9AA4171}"/>
              </a:ext>
            </a:extLst>
          </p:cNvPr>
          <p:cNvSpPr/>
          <p:nvPr/>
        </p:nvSpPr>
        <p:spPr>
          <a:xfrm>
            <a:off x="353830" y="2798765"/>
            <a:ext cx="18288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</a:rPr>
              <a:t>Univariate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F9BA43-C014-4D40-AE52-93F1C440DB90}"/>
              </a:ext>
            </a:extLst>
          </p:cNvPr>
          <p:cNvSpPr/>
          <p:nvPr/>
        </p:nvSpPr>
        <p:spPr>
          <a:xfrm>
            <a:off x="2576905" y="2798765"/>
            <a:ext cx="18288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</a:rPr>
              <a:t>Multivariate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00263D-1ACE-43D5-8EE0-53E35AB16003}"/>
              </a:ext>
            </a:extLst>
          </p:cNvPr>
          <p:cNvSpPr/>
          <p:nvPr/>
        </p:nvSpPr>
        <p:spPr>
          <a:xfrm>
            <a:off x="4742241" y="2791044"/>
            <a:ext cx="18288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</a:rPr>
              <a:t>Univariate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0E9284-5B7B-44C4-BC9E-898404A2F407}"/>
              </a:ext>
            </a:extLst>
          </p:cNvPr>
          <p:cNvSpPr/>
          <p:nvPr/>
        </p:nvSpPr>
        <p:spPr>
          <a:xfrm>
            <a:off x="7092140" y="2783025"/>
            <a:ext cx="18288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</a:rPr>
              <a:t>Multivariate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C6AF556-0EEF-498C-AE47-1A111D90722A}"/>
              </a:ext>
            </a:extLst>
          </p:cNvPr>
          <p:cNvCxnSpPr>
            <a:cxnSpLocks/>
          </p:cNvCxnSpPr>
          <p:nvPr/>
        </p:nvCxnSpPr>
        <p:spPr>
          <a:xfrm>
            <a:off x="1268230" y="2517518"/>
            <a:ext cx="22216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2576BDE-EE4C-4C35-BD6D-5510C04F6247}"/>
              </a:ext>
            </a:extLst>
          </p:cNvPr>
          <p:cNvCxnSpPr>
            <a:cxnSpLocks/>
          </p:cNvCxnSpPr>
          <p:nvPr/>
        </p:nvCxnSpPr>
        <p:spPr>
          <a:xfrm>
            <a:off x="1268230" y="2517518"/>
            <a:ext cx="0" cy="2949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5EE269E-340A-41C5-8168-843E9BCB759E}"/>
              </a:ext>
            </a:extLst>
          </p:cNvPr>
          <p:cNvCxnSpPr>
            <a:cxnSpLocks/>
          </p:cNvCxnSpPr>
          <p:nvPr/>
        </p:nvCxnSpPr>
        <p:spPr>
          <a:xfrm>
            <a:off x="2384600" y="2404667"/>
            <a:ext cx="0" cy="1128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7CBCB6C-1E67-4CF4-815A-4B7FB66E682C}"/>
              </a:ext>
            </a:extLst>
          </p:cNvPr>
          <p:cNvCxnSpPr>
            <a:cxnSpLocks/>
          </p:cNvCxnSpPr>
          <p:nvPr/>
        </p:nvCxnSpPr>
        <p:spPr>
          <a:xfrm>
            <a:off x="3489872" y="2517518"/>
            <a:ext cx="0" cy="2949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D50A45B-B3B5-4237-82D1-715EB1C1F5F4}"/>
              </a:ext>
            </a:extLst>
          </p:cNvPr>
          <p:cNvCxnSpPr>
            <a:cxnSpLocks/>
          </p:cNvCxnSpPr>
          <p:nvPr/>
        </p:nvCxnSpPr>
        <p:spPr>
          <a:xfrm>
            <a:off x="5658704" y="2461092"/>
            <a:ext cx="23478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A13EE98-4002-4677-B96C-7E8D97834D62}"/>
              </a:ext>
            </a:extLst>
          </p:cNvPr>
          <p:cNvCxnSpPr>
            <a:cxnSpLocks/>
          </p:cNvCxnSpPr>
          <p:nvPr/>
        </p:nvCxnSpPr>
        <p:spPr>
          <a:xfrm>
            <a:off x="5658704" y="2496097"/>
            <a:ext cx="0" cy="2949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81CA22-E41F-43A8-8DFB-2B4E2A89609C}"/>
              </a:ext>
            </a:extLst>
          </p:cNvPr>
          <p:cNvCxnSpPr>
            <a:cxnSpLocks/>
          </p:cNvCxnSpPr>
          <p:nvPr/>
        </p:nvCxnSpPr>
        <p:spPr>
          <a:xfrm>
            <a:off x="6982436" y="2322137"/>
            <a:ext cx="0" cy="1128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98ACAD5-8EF5-4BF0-B838-655C0D996356}"/>
              </a:ext>
            </a:extLst>
          </p:cNvPr>
          <p:cNvCxnSpPr>
            <a:cxnSpLocks/>
          </p:cNvCxnSpPr>
          <p:nvPr/>
        </p:nvCxnSpPr>
        <p:spPr>
          <a:xfrm>
            <a:off x="8006540" y="2488078"/>
            <a:ext cx="0" cy="2949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326197C-1FC7-4F7A-83FF-E7D445641C0B}"/>
              </a:ext>
            </a:extLst>
          </p:cNvPr>
          <p:cNvSpPr txBox="1"/>
          <p:nvPr/>
        </p:nvSpPr>
        <p:spPr>
          <a:xfrm>
            <a:off x="-1" y="3424063"/>
            <a:ext cx="2723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Distributions</a:t>
            </a:r>
          </a:p>
          <a:p>
            <a:pPr algn="ctr"/>
            <a:r>
              <a:rPr lang="en-US" sz="1200" dirty="0"/>
              <a:t>(Mean, Standard Deviation)</a:t>
            </a:r>
          </a:p>
          <a:p>
            <a:pPr algn="ctr"/>
            <a:r>
              <a:rPr lang="en-US" sz="1200" b="1" dirty="0"/>
              <a:t>Comparisons </a:t>
            </a:r>
          </a:p>
          <a:p>
            <a:pPr algn="ctr"/>
            <a:r>
              <a:rPr lang="en-US" sz="1200" dirty="0"/>
              <a:t>(of means, medians, or proportions)</a:t>
            </a:r>
          </a:p>
          <a:p>
            <a:pPr algn="ctr"/>
            <a:r>
              <a:rPr lang="en-US" sz="1200" b="1" dirty="0"/>
              <a:t>Coincidence </a:t>
            </a:r>
          </a:p>
          <a:p>
            <a:pPr algn="ctr"/>
            <a:r>
              <a:rPr lang="en-US" sz="1200" dirty="0"/>
              <a:t>(of categories)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3E0988-C0BC-48E4-8620-04C0080E2360}"/>
              </a:ext>
            </a:extLst>
          </p:cNvPr>
          <p:cNvSpPr txBox="1"/>
          <p:nvPr/>
        </p:nvSpPr>
        <p:spPr>
          <a:xfrm>
            <a:off x="2673865" y="3441064"/>
            <a:ext cx="2389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Cluster Analysis</a:t>
            </a:r>
          </a:p>
          <a:p>
            <a:pPr algn="ctr"/>
            <a:r>
              <a:rPr lang="en-US" sz="1200" dirty="0"/>
              <a:t>Linear Discriminant Analysis</a:t>
            </a:r>
          </a:p>
          <a:p>
            <a:pPr algn="ctr"/>
            <a:r>
              <a:rPr lang="en-US" sz="1200" b="1" dirty="0"/>
              <a:t>Factor Analysis </a:t>
            </a:r>
          </a:p>
          <a:p>
            <a:pPr algn="ctr"/>
            <a:r>
              <a:rPr lang="en-US" sz="1200" b="1" dirty="0"/>
              <a:t>Principal Components</a:t>
            </a:r>
          </a:p>
          <a:p>
            <a:pPr algn="ctr"/>
            <a:r>
              <a:rPr lang="en-US" sz="1200" b="1" dirty="0"/>
              <a:t>Independent Components</a:t>
            </a:r>
          </a:p>
          <a:p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B7E1A7-83AA-4BCC-ABB2-48BFD25AE982}"/>
              </a:ext>
            </a:extLst>
          </p:cNvPr>
          <p:cNvSpPr txBox="1"/>
          <p:nvPr/>
        </p:nvSpPr>
        <p:spPr>
          <a:xfrm>
            <a:off x="5149625" y="3459248"/>
            <a:ext cx="1495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Time Series Analysis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63CA16-CA05-403C-A041-9465B7186CB2}"/>
              </a:ext>
            </a:extLst>
          </p:cNvPr>
          <p:cNvSpPr/>
          <p:nvPr/>
        </p:nvSpPr>
        <p:spPr>
          <a:xfrm>
            <a:off x="7146812" y="3430469"/>
            <a:ext cx="14951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Linear Regression </a:t>
            </a:r>
          </a:p>
          <a:p>
            <a:pPr algn="ctr"/>
            <a:r>
              <a:rPr lang="en-US" sz="1200" b="1" dirty="0"/>
              <a:t>Logistic Regression</a:t>
            </a:r>
          </a:p>
        </p:txBody>
      </p:sp>
    </p:spTree>
    <p:extLst>
      <p:ext uri="{BB962C8B-B14F-4D97-AF65-F5344CB8AC3E}">
        <p14:creationId xmlns:p14="http://schemas.microsoft.com/office/powerpoint/2010/main" val="235245881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46DC5C6-3D33-4A75-91A8-1144927467C5}"/>
              </a:ext>
            </a:extLst>
          </p:cNvPr>
          <p:cNvSpPr/>
          <p:nvPr/>
        </p:nvSpPr>
        <p:spPr>
          <a:xfrm>
            <a:off x="7155873" y="24"/>
            <a:ext cx="1988127" cy="3740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chemeClr val="bg1"/>
                </a:solidFill>
              </a:rPr>
              <a:t>How to apply it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B2C853-90FB-4131-8EEB-EB1278BF591F}"/>
              </a:ext>
            </a:extLst>
          </p:cNvPr>
          <p:cNvSpPr/>
          <p:nvPr/>
        </p:nvSpPr>
        <p:spPr>
          <a:xfrm>
            <a:off x="6872991" y="24"/>
            <a:ext cx="2271010" cy="3740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How to apply it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0F6277B-BFDD-4FCB-9A4B-52923C4E1AC0}"/>
              </a:ext>
            </a:extLst>
          </p:cNvPr>
          <p:cNvSpPr txBox="1">
            <a:spLocks/>
          </p:cNvSpPr>
          <p:nvPr/>
        </p:nvSpPr>
        <p:spPr>
          <a:xfrm>
            <a:off x="559670" y="151139"/>
            <a:ext cx="7877175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rmAutofit fontScale="90000" lnSpcReduction="10000"/>
          </a:bodyPr>
          <a:lstStyle>
            <a:lvl1pPr marL="0" marR="0" indent="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Bebas Neue"/>
                <a:ea typeface="+mn-ea"/>
                <a:cs typeface="Bebas Neue"/>
                <a:sym typeface="Helvetica Light"/>
              </a:defRPr>
            </a:lvl1pPr>
            <a:lvl2pPr marL="0" marR="0" indent="64294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28588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192881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257175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321469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385763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450056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51435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dirty="0"/>
              <a:t>Principal components</a:t>
            </a:r>
            <a:br>
              <a:rPr lang="en-US" dirty="0"/>
            </a:br>
            <a:r>
              <a:rPr lang="en-US" sz="2025" dirty="0">
                <a:solidFill>
                  <a:schemeClr val="bg2">
                    <a:lumMod val="50000"/>
                  </a:schemeClr>
                </a:solidFill>
              </a:rPr>
              <a:t>Use one or more PC’s (“Z’s”) in place of explanatory variables (X’s]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48903F-F3A0-6F58-F466-99BC028C43FF}"/>
              </a:ext>
            </a:extLst>
          </p:cNvPr>
          <p:cNvSpPr txBox="1"/>
          <p:nvPr/>
        </p:nvSpPr>
        <p:spPr>
          <a:xfrm>
            <a:off x="203199" y="1186652"/>
            <a:ext cx="8207830" cy="2308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spcBef>
                <a:spcPct val="30000"/>
              </a:spcBef>
            </a:pPr>
            <a:r>
              <a:rPr lang="en-US" altLang="en-US" sz="2000" dirty="0"/>
              <a:t>The </a:t>
            </a:r>
            <a:r>
              <a:rPr lang="en-US" altLang="en-US" sz="2000" b="1" dirty="0">
                <a:solidFill>
                  <a:schemeClr val="accent4"/>
                </a:solidFill>
              </a:rPr>
              <a:t>construction of composite variables</a:t>
            </a:r>
            <a:r>
              <a:rPr lang="en-US" altLang="en-US" sz="2000" dirty="0"/>
              <a:t>, through PCA, is most useful when:</a:t>
            </a:r>
          </a:p>
          <a:p>
            <a:pPr algn="l">
              <a:spcBef>
                <a:spcPct val="30000"/>
              </a:spcBef>
            </a:pPr>
            <a:endParaRPr lang="en-US" altLang="en-US" sz="2000" dirty="0"/>
          </a:p>
          <a:p>
            <a:pPr marL="287338" indent="-287338" algn="l">
              <a:spcBef>
                <a:spcPct val="30000"/>
              </a:spcBef>
              <a:buFontTx/>
              <a:buChar char="•"/>
            </a:pPr>
            <a:r>
              <a:rPr lang="en-US" altLang="en-US" sz="2000" dirty="0"/>
              <a:t>there are </a:t>
            </a:r>
            <a:r>
              <a:rPr lang="en-US" altLang="en-US" sz="2000" b="1" dirty="0">
                <a:solidFill>
                  <a:schemeClr val="accent4"/>
                </a:solidFill>
              </a:rPr>
              <a:t>too many explanatory variables </a:t>
            </a:r>
            <a:r>
              <a:rPr lang="en-US" altLang="en-US" sz="2000" dirty="0"/>
              <a:t>and too few observations</a:t>
            </a:r>
          </a:p>
          <a:p>
            <a:pPr marL="287338" indent="-287338" algn="l">
              <a:spcBef>
                <a:spcPct val="30000"/>
              </a:spcBef>
              <a:buFontTx/>
              <a:buChar char="•"/>
            </a:pPr>
            <a:r>
              <a:rPr lang="en-US" altLang="en-US" sz="2000" dirty="0"/>
              <a:t>a number of explanatory variables are </a:t>
            </a:r>
            <a:r>
              <a:rPr lang="en-US" altLang="en-US" sz="2000" b="1" dirty="0">
                <a:solidFill>
                  <a:schemeClr val="accent4"/>
                </a:solidFill>
              </a:rPr>
              <a:t>similar in concept </a:t>
            </a:r>
          </a:p>
          <a:p>
            <a:pPr marL="287338" indent="-287338" algn="l">
              <a:spcBef>
                <a:spcPct val="30000"/>
              </a:spcBef>
              <a:buFontTx/>
              <a:buChar char="•"/>
            </a:pPr>
            <a:r>
              <a:rPr lang="en-US" altLang="en-US" sz="2000" b="1" dirty="0">
                <a:solidFill>
                  <a:schemeClr val="accent4"/>
                </a:solidFill>
              </a:rPr>
              <a:t>multicollinearity</a:t>
            </a:r>
            <a:r>
              <a:rPr lang="en-US" altLang="en-US" sz="2000" dirty="0"/>
              <a:t> confounds use of separate predictors</a:t>
            </a:r>
            <a:endParaRPr lang="en-US" alt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402687674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46DC5C6-3D33-4A75-91A8-1144927467C5}"/>
              </a:ext>
            </a:extLst>
          </p:cNvPr>
          <p:cNvSpPr/>
          <p:nvPr/>
        </p:nvSpPr>
        <p:spPr>
          <a:xfrm>
            <a:off x="7155873" y="24"/>
            <a:ext cx="1988127" cy="3740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chemeClr val="bg1"/>
                </a:solidFill>
              </a:rPr>
              <a:t>How to apply it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B2C853-90FB-4131-8EEB-EB1278BF591F}"/>
              </a:ext>
            </a:extLst>
          </p:cNvPr>
          <p:cNvSpPr/>
          <p:nvPr/>
        </p:nvSpPr>
        <p:spPr>
          <a:xfrm>
            <a:off x="6872991" y="24"/>
            <a:ext cx="2271010" cy="3740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How to apply it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0F6277B-BFDD-4FCB-9A4B-52923C4E1AC0}"/>
              </a:ext>
            </a:extLst>
          </p:cNvPr>
          <p:cNvSpPr txBox="1">
            <a:spLocks/>
          </p:cNvSpPr>
          <p:nvPr/>
        </p:nvSpPr>
        <p:spPr>
          <a:xfrm>
            <a:off x="559670" y="151139"/>
            <a:ext cx="7877175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 fontScale="90000" lnSpcReduction="10000"/>
          </a:bodyPr>
          <a:lstStyle>
            <a:lvl1pPr marL="0" marR="0" indent="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Bebas Neue"/>
                <a:ea typeface="+mn-ea"/>
                <a:cs typeface="Bebas Neue"/>
                <a:sym typeface="Helvetica Light"/>
              </a:defRPr>
            </a:lvl1pPr>
            <a:lvl2pPr marL="0" marR="0" indent="64294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28588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192881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257175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321469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385763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450056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51435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dirty="0"/>
              <a:t>Principal components</a:t>
            </a:r>
            <a:br>
              <a:rPr lang="en-US" dirty="0"/>
            </a:br>
            <a:r>
              <a:rPr lang="en-US" sz="2025" dirty="0">
                <a:solidFill>
                  <a:schemeClr val="bg2">
                    <a:lumMod val="50000"/>
                  </a:schemeClr>
                </a:solidFill>
              </a:rPr>
              <a:t>Use one or more PC’s (“Z’s”) in place of explanatory variables (X’s]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EFF25A4-EB00-3D80-7353-548F060C014A}"/>
              </a:ext>
            </a:extLst>
          </p:cNvPr>
          <p:cNvCxnSpPr/>
          <p:nvPr/>
        </p:nvCxnSpPr>
        <p:spPr>
          <a:xfrm>
            <a:off x="4713318" y="2842951"/>
            <a:ext cx="681642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85439DA-0103-964E-0C82-3353EA64F6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543" r="64818" b="7394"/>
          <a:stretch/>
        </p:blipFill>
        <p:spPr>
          <a:xfrm>
            <a:off x="559670" y="1008389"/>
            <a:ext cx="3217025" cy="36036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2FDCBA-B1C1-18C9-2614-E370A28E9A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543" r="74909" b="7394"/>
          <a:stretch/>
        </p:blipFill>
        <p:spPr>
          <a:xfrm>
            <a:off x="5855623" y="1008388"/>
            <a:ext cx="2294313" cy="360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2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679FBBEC-6D5D-43C5-B24E-28ADD5A0B33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899C7D6-46BE-41B9-898A-4AE2E1A74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947" y="1364450"/>
            <a:ext cx="8320594" cy="59531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Demo:  Principal components</a:t>
            </a:r>
            <a:b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r>
              <a:rPr lang="en-US" sz="1600" i="1" dirty="0">
                <a:solidFill>
                  <a:schemeClr val="accent2">
                    <a:lumMod val="20000"/>
                    <a:lumOff val="8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http://ceresanalytics.com/R_for_IBF_BootCamp/Principalcomponents.bas</a:t>
            </a:r>
            <a:r>
              <a:rPr lang="en-US" sz="16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br>
              <a:rPr lang="en-US" sz="16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r>
              <a:rPr lang="en-US" sz="1600" i="1" dirty="0">
                <a:solidFill>
                  <a:schemeClr val="accent2">
                    <a:lumMod val="20000"/>
                    <a:lumOff val="8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http://ceresanalytics.com/R_for_IBF_BootCamp/HowToRunPCA_inExcel.pptx</a:t>
            </a:r>
            <a:r>
              <a:rPr lang="en-US" sz="16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br>
              <a:rPr lang="en-US" sz="16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endParaRPr lang="en-US" sz="1600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821314-0ADA-43F1-BF1D-35CFB06FC9B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72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B2F3DA9-14CB-494F-AD1E-4DF7B0B74EB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23744A-C507-4C81-AA69-F6836510F851}"/>
              </a:ext>
            </a:extLst>
          </p:cNvPr>
          <p:cNvSpPr/>
          <p:nvPr/>
        </p:nvSpPr>
        <p:spPr>
          <a:xfrm>
            <a:off x="6872991" y="24"/>
            <a:ext cx="2271010" cy="374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2642894801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46BBF19-6C52-A202-AAE3-59FD3BF7D987}"/>
              </a:ext>
            </a:extLst>
          </p:cNvPr>
          <p:cNvCxnSpPr>
            <a:cxnSpLocks/>
          </p:cNvCxnSpPr>
          <p:nvPr/>
        </p:nvCxnSpPr>
        <p:spPr>
          <a:xfrm flipV="1">
            <a:off x="2563208" y="309154"/>
            <a:ext cx="0" cy="4426857"/>
          </a:xfrm>
          <a:prstGeom prst="line">
            <a:avLst/>
          </a:prstGeom>
          <a:noFill/>
          <a:ln w="25400" cap="flat">
            <a:gradFill>
              <a:gsLst>
                <a:gs pos="0">
                  <a:schemeClr val="accent1"/>
                </a:gs>
                <a:gs pos="74000">
                  <a:schemeClr val="accent3"/>
                </a:gs>
                <a:gs pos="83000">
                  <a:schemeClr val="accent4"/>
                </a:gs>
                <a:gs pos="100000">
                  <a:schemeClr val="accent5"/>
                </a:gs>
              </a:gsLst>
              <a:lin ang="5400000" scaled="1"/>
            </a:gra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1682DF8E-235D-D936-E4D5-90B8FB31E979}"/>
              </a:ext>
            </a:extLst>
          </p:cNvPr>
          <p:cNvGrpSpPr/>
          <p:nvPr/>
        </p:nvGrpSpPr>
        <p:grpSpPr>
          <a:xfrm>
            <a:off x="2796774" y="92595"/>
            <a:ext cx="6010102" cy="4688378"/>
            <a:chOff x="4156" y="0"/>
            <a:chExt cx="6010102" cy="46883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B09260A-F890-48C0-6807-318CF4D46A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132" r="34272" b="7716"/>
            <a:stretch/>
          </p:blipFill>
          <p:spPr>
            <a:xfrm>
              <a:off x="4156" y="0"/>
              <a:ext cx="6010102" cy="4688378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66D817D-BDBE-62C4-C746-F31E26618AD6}"/>
                </a:ext>
              </a:extLst>
            </p:cNvPr>
            <p:cNvSpPr/>
            <p:nvPr/>
          </p:nvSpPr>
          <p:spPr>
            <a:xfrm>
              <a:off x="124690" y="1690602"/>
              <a:ext cx="2119745" cy="465512"/>
            </a:xfrm>
            <a:prstGeom prst="rect">
              <a:avLst/>
            </a:prstGeom>
            <a:noFill/>
            <a:ln w="12700" cap="flat">
              <a:solidFill>
                <a:srgbClr val="FF0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D65390B-7967-9A7A-8DDF-0B438BFFF467}"/>
                </a:ext>
              </a:extLst>
            </p:cNvPr>
            <p:cNvSpPr/>
            <p:nvPr/>
          </p:nvSpPr>
          <p:spPr>
            <a:xfrm>
              <a:off x="133003" y="2261936"/>
              <a:ext cx="2119745" cy="465512"/>
            </a:xfrm>
            <a:prstGeom prst="rect">
              <a:avLst/>
            </a:prstGeom>
            <a:noFill/>
            <a:ln w="12700" cap="flat">
              <a:solidFill>
                <a:srgbClr val="3333FF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31921A2-F18E-BB64-4B77-803031A77A9D}"/>
                </a:ext>
              </a:extLst>
            </p:cNvPr>
            <p:cNvSpPr/>
            <p:nvPr/>
          </p:nvSpPr>
          <p:spPr>
            <a:xfrm>
              <a:off x="124689" y="2828602"/>
              <a:ext cx="2485507" cy="895500"/>
            </a:xfrm>
            <a:prstGeom prst="rect">
              <a:avLst/>
            </a:prstGeom>
            <a:noFill/>
            <a:ln w="12700" cap="flat">
              <a:solidFill>
                <a:srgbClr val="00B0F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DD5D39C-507F-17DB-C2F0-C8458F38975E}"/>
              </a:ext>
            </a:extLst>
          </p:cNvPr>
          <p:cNvSpPr txBox="1"/>
          <p:nvPr/>
        </p:nvSpPr>
        <p:spPr>
          <a:xfrm>
            <a:off x="172489" y="1664370"/>
            <a:ext cx="227768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How much variation is packed into each component?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DDCACF-DFC3-6F8B-C72B-B8352004244C}"/>
              </a:ext>
            </a:extLst>
          </p:cNvPr>
          <p:cNvSpPr txBox="1"/>
          <p:nvPr/>
        </p:nvSpPr>
        <p:spPr>
          <a:xfrm>
            <a:off x="172489" y="2283075"/>
            <a:ext cx="227768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1" u="none" strike="noStrike" cap="none" spc="0" normalizeH="0" baseline="0" dirty="0">
                <a:ln>
                  <a:noFill/>
                </a:ln>
                <a:solidFill>
                  <a:srgbClr val="3333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How much variation is packed into first “n” components?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20EAD6-1288-98E0-1EB3-36CEA8A45E36}"/>
              </a:ext>
            </a:extLst>
          </p:cNvPr>
          <p:cNvSpPr txBox="1"/>
          <p:nvPr/>
        </p:nvSpPr>
        <p:spPr>
          <a:xfrm>
            <a:off x="172489" y="2718691"/>
            <a:ext cx="2277687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i="1" dirty="0">
                <a:solidFill>
                  <a:srgbClr val="00B0F0"/>
                </a:solidFill>
              </a:rPr>
              <a:t>How is each “X” variable weighted in each new “Z” component?</a:t>
            </a:r>
          </a:p>
          <a:p>
            <a:pPr marL="171450" marR="0" indent="-1714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200" b="0" i="1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E.g., first PC weights Time, WASA, and </a:t>
            </a:r>
            <a:r>
              <a:rPr kumimoji="0" lang="en-US" sz="1200" b="0" i="1" u="none" strike="noStrike" cap="none" spc="0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Empl</a:t>
            </a:r>
            <a:r>
              <a:rPr kumimoji="0" lang="en-US" sz="1200" b="0" i="1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roughly equally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0BA4B3-5D70-A90B-B62B-D4B30FB92D98}"/>
              </a:ext>
            </a:extLst>
          </p:cNvPr>
          <p:cNvSpPr/>
          <p:nvPr/>
        </p:nvSpPr>
        <p:spPr>
          <a:xfrm>
            <a:off x="5968538" y="2092089"/>
            <a:ext cx="2846651" cy="1792985"/>
          </a:xfrm>
          <a:prstGeom prst="rect">
            <a:avLst/>
          </a:prstGeom>
          <a:noFill/>
          <a:ln w="28575" cap="flat">
            <a:solidFill>
              <a:srgbClr val="33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68260426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67BB53-90BF-98C8-881D-A66E9178D2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08" b="4563"/>
          <a:stretch/>
        </p:blipFill>
        <p:spPr>
          <a:xfrm>
            <a:off x="1" y="1"/>
            <a:ext cx="7164422" cy="38813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8750DF-83C0-3AA3-9A84-9690A736AF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872"/>
          <a:stretch/>
        </p:blipFill>
        <p:spPr>
          <a:xfrm>
            <a:off x="1597768" y="898744"/>
            <a:ext cx="7546232" cy="403791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EA87BCD-7C2C-EEDD-D02D-91FF6BFF3754}"/>
              </a:ext>
            </a:extLst>
          </p:cNvPr>
          <p:cNvCxnSpPr>
            <a:cxnSpLocks/>
          </p:cNvCxnSpPr>
          <p:nvPr/>
        </p:nvCxnSpPr>
        <p:spPr>
          <a:xfrm flipH="1">
            <a:off x="3078804" y="306511"/>
            <a:ext cx="2356526" cy="14502"/>
          </a:xfrm>
          <a:prstGeom prst="straightConnector1">
            <a:avLst/>
          </a:prstGeom>
          <a:ln>
            <a:solidFill>
              <a:srgbClr val="03045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EE36A52-B0C7-E3E6-5DD8-7B8497DBAD1D}"/>
              </a:ext>
            </a:extLst>
          </p:cNvPr>
          <p:cNvCxnSpPr>
            <a:cxnSpLocks/>
          </p:cNvCxnSpPr>
          <p:nvPr/>
        </p:nvCxnSpPr>
        <p:spPr>
          <a:xfrm flipH="1">
            <a:off x="419505" y="313762"/>
            <a:ext cx="5015825" cy="169125"/>
          </a:xfrm>
          <a:prstGeom prst="straightConnector1">
            <a:avLst/>
          </a:prstGeom>
          <a:ln>
            <a:solidFill>
              <a:srgbClr val="03045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E3C6F7-22BA-CAE2-42D9-CE0B31570E62}"/>
              </a:ext>
            </a:extLst>
          </p:cNvPr>
          <p:cNvCxnSpPr>
            <a:cxnSpLocks/>
          </p:cNvCxnSpPr>
          <p:nvPr/>
        </p:nvCxnSpPr>
        <p:spPr>
          <a:xfrm flipH="1">
            <a:off x="583660" y="328264"/>
            <a:ext cx="4787223" cy="748315"/>
          </a:xfrm>
          <a:prstGeom prst="straightConnector1">
            <a:avLst/>
          </a:prstGeom>
          <a:ln>
            <a:solidFill>
              <a:srgbClr val="03045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BED936D-9DD0-FB1A-16AB-877D234740B3}"/>
              </a:ext>
            </a:extLst>
          </p:cNvPr>
          <p:cNvSpPr txBox="1"/>
          <p:nvPr/>
        </p:nvSpPr>
        <p:spPr>
          <a:xfrm>
            <a:off x="5397633" y="166928"/>
            <a:ext cx="8463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rgbClr val="03045E"/>
                </a:solidFill>
              </a:rPr>
              <a:t>Run macro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EDE9A2-86E6-360D-D5D9-C00A0EB05E57}"/>
              </a:ext>
            </a:extLst>
          </p:cNvPr>
          <p:cNvSpPr txBox="1"/>
          <p:nvPr/>
        </p:nvSpPr>
        <p:spPr>
          <a:xfrm>
            <a:off x="5820786" y="1537954"/>
            <a:ext cx="13436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rgbClr val="03045E"/>
                </a:solidFill>
              </a:rPr>
              <a:t>Select data range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642DAF4-C7F4-64BA-0BE0-EBBDEE03A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94279" y="4905376"/>
            <a:ext cx="150682" cy="206467"/>
          </a:xfrm>
        </p:spPr>
        <p:txBody>
          <a:bodyPr/>
          <a:lstStyle/>
          <a:p>
            <a:fld id="{0473E2D8-953D-4145-BFD0-22630CFECBF6}" type="slidenum">
              <a:rPr lang="en-US" smtClean="0"/>
              <a:t>74</a:t>
            </a:fld>
            <a:endParaRPr lang="en-US" dirty="0"/>
          </a:p>
        </p:txBody>
      </p:sp>
      <p:sp>
        <p:nvSpPr>
          <p:cNvPr id="2" name="Explosion: 8 Points 1">
            <a:extLst>
              <a:ext uri="{FF2B5EF4-FFF2-40B4-BE49-F238E27FC236}">
                <a16:creationId xmlns:a16="http://schemas.microsoft.com/office/drawing/2014/main" id="{EA050859-9CE8-5F5C-A9DB-70B18EE4CF0D}"/>
              </a:ext>
            </a:extLst>
          </p:cNvPr>
          <p:cNvSpPr/>
          <p:nvPr/>
        </p:nvSpPr>
        <p:spPr>
          <a:xfrm>
            <a:off x="7348450" y="0"/>
            <a:ext cx="1795549" cy="979646"/>
          </a:xfrm>
          <a:prstGeom prst="irregularSeal1">
            <a:avLst/>
          </a:prstGeom>
          <a:solidFill>
            <a:srgbClr val="FFF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1" u="none" strike="noStrike" cap="none" spc="0" normalizeH="0" baseline="0" dirty="0">
                <a:ln>
                  <a:noFill/>
                </a:ln>
                <a:solidFill>
                  <a:schemeClr val="bg1">
                    <a:lumMod val="60000"/>
                    <a:lumOff val="4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Try it!</a:t>
            </a:r>
          </a:p>
        </p:txBody>
      </p:sp>
    </p:spTree>
    <p:extLst>
      <p:ext uri="{BB962C8B-B14F-4D97-AF65-F5344CB8AC3E}">
        <p14:creationId xmlns:p14="http://schemas.microsoft.com/office/powerpoint/2010/main" val="338470343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A15D1A-F766-2F84-8E30-CB334B3051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106"/>
          <a:stretch/>
        </p:blipFill>
        <p:spPr>
          <a:xfrm>
            <a:off x="1" y="0"/>
            <a:ext cx="9143999" cy="48808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63D559-14E8-7514-43EE-6DFE3B49186F}"/>
              </a:ext>
            </a:extLst>
          </p:cNvPr>
          <p:cNvSpPr txBox="1"/>
          <p:nvPr/>
        </p:nvSpPr>
        <p:spPr>
          <a:xfrm>
            <a:off x="2750496" y="4024819"/>
            <a:ext cx="43190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rgbClr val="03045E"/>
                </a:solidFill>
              </a:rPr>
              <a:t>Correlated predictors have nearly-equal weights in primary composite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522E22-FE8C-4BAE-9B18-62F8FDE32B80}"/>
              </a:ext>
            </a:extLst>
          </p:cNvPr>
          <p:cNvSpPr/>
          <p:nvPr/>
        </p:nvSpPr>
        <p:spPr>
          <a:xfrm>
            <a:off x="277239" y="3319564"/>
            <a:ext cx="372083" cy="364787"/>
          </a:xfrm>
          <a:prstGeom prst="rect">
            <a:avLst/>
          </a:prstGeom>
          <a:noFill/>
          <a:ln>
            <a:solidFill>
              <a:srgbClr val="0304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6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30A8836-597C-5ADB-D5A2-2A02E4B7FEEF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649321" y="3443591"/>
            <a:ext cx="2101175" cy="708186"/>
          </a:xfrm>
          <a:prstGeom prst="straightConnector1">
            <a:avLst/>
          </a:prstGeom>
          <a:ln>
            <a:solidFill>
              <a:srgbClr val="03045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25A3B8AF-C197-3E27-9B56-E031989D4D9F}"/>
              </a:ext>
            </a:extLst>
          </p:cNvPr>
          <p:cNvSpPr/>
          <p:nvPr/>
        </p:nvSpPr>
        <p:spPr>
          <a:xfrm>
            <a:off x="661482" y="2571750"/>
            <a:ext cx="372083" cy="233364"/>
          </a:xfrm>
          <a:prstGeom prst="rect">
            <a:avLst/>
          </a:prstGeom>
          <a:noFill/>
          <a:ln>
            <a:solidFill>
              <a:srgbClr val="0304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6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2BCDEF4-E449-8ACF-2B06-5550A5CA1674}"/>
              </a:ext>
            </a:extLst>
          </p:cNvPr>
          <p:cNvCxnSpPr>
            <a:cxnSpLocks/>
          </p:cNvCxnSpPr>
          <p:nvPr/>
        </p:nvCxnSpPr>
        <p:spPr>
          <a:xfrm flipH="1">
            <a:off x="1033564" y="1794753"/>
            <a:ext cx="1716932" cy="828167"/>
          </a:xfrm>
          <a:prstGeom prst="straightConnector1">
            <a:avLst/>
          </a:prstGeom>
          <a:ln>
            <a:solidFill>
              <a:srgbClr val="03045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B5FA722-D0AE-CA04-0316-3B13D4621128}"/>
              </a:ext>
            </a:extLst>
          </p:cNvPr>
          <p:cNvSpPr txBox="1"/>
          <p:nvPr/>
        </p:nvSpPr>
        <p:spPr>
          <a:xfrm>
            <a:off x="2765087" y="1666160"/>
            <a:ext cx="47422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rgbClr val="03045E"/>
                </a:solidFill>
              </a:rPr>
              <a:t>Almost all variation from 4 predictive variables can be captured in 2 composites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F2CD09-002E-4D43-9D38-C88CD764E5FF}"/>
              </a:ext>
            </a:extLst>
          </p:cNvPr>
          <p:cNvSpPr/>
          <p:nvPr/>
        </p:nvSpPr>
        <p:spPr>
          <a:xfrm>
            <a:off x="740518" y="3670876"/>
            <a:ext cx="372083" cy="233364"/>
          </a:xfrm>
          <a:prstGeom prst="rect">
            <a:avLst/>
          </a:prstGeom>
          <a:noFill/>
          <a:ln>
            <a:solidFill>
              <a:srgbClr val="0304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6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0C86E7A-E407-BC62-8810-44AE70F536D4}"/>
              </a:ext>
            </a:extLst>
          </p:cNvPr>
          <p:cNvCxnSpPr>
            <a:cxnSpLocks/>
          </p:cNvCxnSpPr>
          <p:nvPr/>
        </p:nvCxnSpPr>
        <p:spPr>
          <a:xfrm flipH="1" flipV="1">
            <a:off x="1112602" y="3861682"/>
            <a:ext cx="1729091" cy="505838"/>
          </a:xfrm>
          <a:prstGeom prst="straightConnector1">
            <a:avLst/>
          </a:prstGeom>
          <a:ln>
            <a:solidFill>
              <a:srgbClr val="03045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B2AC767-B955-73F8-8BEE-C2349352E095}"/>
              </a:ext>
            </a:extLst>
          </p:cNvPr>
          <p:cNvSpPr txBox="1"/>
          <p:nvPr/>
        </p:nvSpPr>
        <p:spPr>
          <a:xfrm>
            <a:off x="2805214" y="4297193"/>
            <a:ext cx="50595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rgbClr val="03045E"/>
                </a:solidFill>
              </a:rPr>
              <a:t>The uncorrelated predictor “stands alone”  with nearly full weight (~1.0) </a:t>
            </a:r>
          </a:p>
          <a:p>
            <a:r>
              <a:rPr lang="en-US" sz="1050" i="1" dirty="0">
                <a:solidFill>
                  <a:srgbClr val="03045E"/>
                </a:solidFill>
              </a:rPr>
              <a:t>while the correlated predictors’ weights approach 0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8FC099F9-EA4C-D7B2-6FC7-ACD36DC3B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94279" y="4905376"/>
            <a:ext cx="150682" cy="206467"/>
          </a:xfrm>
        </p:spPr>
        <p:txBody>
          <a:bodyPr/>
          <a:lstStyle/>
          <a:p>
            <a:fld id="{0473E2D8-953D-4145-BFD0-22630CFECBF6}" type="slidenum">
              <a:rPr lang="en-US" smtClean="0"/>
              <a:t>75</a:t>
            </a:fld>
            <a:endParaRPr lang="en-US" dirty="0"/>
          </a:p>
        </p:txBody>
      </p:sp>
      <p:sp>
        <p:nvSpPr>
          <p:cNvPr id="2" name="Explosion: 8 Points 1">
            <a:extLst>
              <a:ext uri="{FF2B5EF4-FFF2-40B4-BE49-F238E27FC236}">
                <a16:creationId xmlns:a16="http://schemas.microsoft.com/office/drawing/2014/main" id="{4FD8FFD7-A300-FB02-91DD-29ED58F89160}"/>
              </a:ext>
            </a:extLst>
          </p:cNvPr>
          <p:cNvSpPr/>
          <p:nvPr/>
        </p:nvSpPr>
        <p:spPr>
          <a:xfrm>
            <a:off x="7348450" y="0"/>
            <a:ext cx="1795549" cy="979646"/>
          </a:xfrm>
          <a:prstGeom prst="irregularSeal1">
            <a:avLst/>
          </a:prstGeom>
          <a:solidFill>
            <a:srgbClr val="FFF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1" u="none" strike="noStrike" cap="none" spc="0" normalizeH="0" baseline="0" dirty="0">
                <a:ln>
                  <a:noFill/>
                </a:ln>
                <a:solidFill>
                  <a:schemeClr val="bg1">
                    <a:lumMod val="60000"/>
                    <a:lumOff val="4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Try it!</a:t>
            </a:r>
          </a:p>
        </p:txBody>
      </p:sp>
    </p:spTree>
    <p:extLst>
      <p:ext uri="{BB962C8B-B14F-4D97-AF65-F5344CB8AC3E}">
        <p14:creationId xmlns:p14="http://schemas.microsoft.com/office/powerpoint/2010/main" val="314483010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91F4B-D60E-4A62-9BEE-F8052D795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Predictive Techniques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0B88AD-B1EE-43C9-8372-780763FB0E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Linear regression analysis, Logistic regression analysis, Neural Network, Association Rules</a:t>
            </a:r>
          </a:p>
        </p:txBody>
      </p:sp>
      <p:grpSp>
        <p:nvGrpSpPr>
          <p:cNvPr id="18" name="Group 1203">
            <a:extLst>
              <a:ext uri="{FF2B5EF4-FFF2-40B4-BE49-F238E27FC236}">
                <a16:creationId xmlns:a16="http://schemas.microsoft.com/office/drawing/2014/main" id="{65C799C8-D637-4881-96BF-7682AAA60DD1}"/>
              </a:ext>
            </a:extLst>
          </p:cNvPr>
          <p:cNvGrpSpPr/>
          <p:nvPr/>
        </p:nvGrpSpPr>
        <p:grpSpPr>
          <a:xfrm>
            <a:off x="3322266" y="4110728"/>
            <a:ext cx="2457181" cy="595746"/>
            <a:chOff x="0" y="0"/>
            <a:chExt cx="8736640" cy="2118205"/>
          </a:xfrm>
        </p:grpSpPr>
        <p:sp>
          <p:nvSpPr>
            <p:cNvPr id="19" name="Shape 1193">
              <a:extLst>
                <a:ext uri="{FF2B5EF4-FFF2-40B4-BE49-F238E27FC236}">
                  <a16:creationId xmlns:a16="http://schemas.microsoft.com/office/drawing/2014/main" id="{31DD94C9-EF23-472C-A74E-D6BC99EE487E}"/>
                </a:ext>
              </a:extLst>
            </p:cNvPr>
            <p:cNvSpPr/>
            <p:nvPr/>
          </p:nvSpPr>
          <p:spPr>
            <a:xfrm>
              <a:off x="0" y="0"/>
              <a:ext cx="2118206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0" name="Shape 1194">
              <a:extLst>
                <a:ext uri="{FF2B5EF4-FFF2-40B4-BE49-F238E27FC236}">
                  <a16:creationId xmlns:a16="http://schemas.microsoft.com/office/drawing/2014/main" id="{305B3F87-9145-4FA8-AB01-B99786BEC3D9}"/>
                </a:ext>
              </a:extLst>
            </p:cNvPr>
            <p:cNvSpPr/>
            <p:nvPr/>
          </p:nvSpPr>
          <p:spPr>
            <a:xfrm>
              <a:off x="249585" y="249585"/>
              <a:ext cx="1619036" cy="1619036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  <p:sp>
          <p:nvSpPr>
            <p:cNvPr id="21" name="Shape 1195">
              <a:extLst>
                <a:ext uri="{FF2B5EF4-FFF2-40B4-BE49-F238E27FC236}">
                  <a16:creationId xmlns:a16="http://schemas.microsoft.com/office/drawing/2014/main" id="{1B0FB670-B6B2-4F51-9099-12CB8598C94C}"/>
                </a:ext>
              </a:extLst>
            </p:cNvPr>
            <p:cNvSpPr/>
            <p:nvPr/>
          </p:nvSpPr>
          <p:spPr>
            <a:xfrm>
              <a:off x="1654610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2" name="Shape 1196">
              <a:extLst>
                <a:ext uri="{FF2B5EF4-FFF2-40B4-BE49-F238E27FC236}">
                  <a16:creationId xmlns:a16="http://schemas.microsoft.com/office/drawing/2014/main" id="{2F6A0B09-6D54-4C44-8147-9815FC88C236}"/>
                </a:ext>
              </a:extLst>
            </p:cNvPr>
            <p:cNvSpPr/>
            <p:nvPr/>
          </p:nvSpPr>
          <p:spPr>
            <a:xfrm>
              <a:off x="1904195" y="249585"/>
              <a:ext cx="1619036" cy="1619036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3" name="Shape 1197">
              <a:extLst>
                <a:ext uri="{FF2B5EF4-FFF2-40B4-BE49-F238E27FC236}">
                  <a16:creationId xmlns:a16="http://schemas.microsoft.com/office/drawing/2014/main" id="{E8CD197E-F6CC-4ED5-BED8-6616D757699A}"/>
                </a:ext>
              </a:extLst>
            </p:cNvPr>
            <p:cNvSpPr/>
            <p:nvPr/>
          </p:nvSpPr>
          <p:spPr>
            <a:xfrm>
              <a:off x="3309219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4" name="Shape 1198">
              <a:extLst>
                <a:ext uri="{FF2B5EF4-FFF2-40B4-BE49-F238E27FC236}">
                  <a16:creationId xmlns:a16="http://schemas.microsoft.com/office/drawing/2014/main" id="{0F2C794B-A083-4E55-993B-B0CDC94B35EB}"/>
                </a:ext>
              </a:extLst>
            </p:cNvPr>
            <p:cNvSpPr/>
            <p:nvPr/>
          </p:nvSpPr>
          <p:spPr>
            <a:xfrm>
              <a:off x="3558804" y="249585"/>
              <a:ext cx="1619037" cy="161903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5" name="Shape 1199">
              <a:extLst>
                <a:ext uri="{FF2B5EF4-FFF2-40B4-BE49-F238E27FC236}">
                  <a16:creationId xmlns:a16="http://schemas.microsoft.com/office/drawing/2014/main" id="{8F36FEAE-B0F5-4154-9D87-026D9B8E5403}"/>
                </a:ext>
              </a:extLst>
            </p:cNvPr>
            <p:cNvSpPr/>
            <p:nvPr/>
          </p:nvSpPr>
          <p:spPr>
            <a:xfrm>
              <a:off x="496382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6" name="Shape 1200">
              <a:extLst>
                <a:ext uri="{FF2B5EF4-FFF2-40B4-BE49-F238E27FC236}">
                  <a16:creationId xmlns:a16="http://schemas.microsoft.com/office/drawing/2014/main" id="{D786C196-AAC7-4AD8-892F-B7F2528199C8}"/>
                </a:ext>
              </a:extLst>
            </p:cNvPr>
            <p:cNvSpPr/>
            <p:nvPr/>
          </p:nvSpPr>
          <p:spPr>
            <a:xfrm>
              <a:off x="5213409" y="249585"/>
              <a:ext cx="1619036" cy="1619036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r>
                <a:rPr lang="en-US" sz="900" dirty="0"/>
                <a:t>4</a:t>
              </a:r>
              <a:endParaRPr sz="900" dirty="0"/>
            </a:p>
          </p:txBody>
        </p:sp>
        <p:sp>
          <p:nvSpPr>
            <p:cNvPr id="27" name="Shape 1201">
              <a:extLst>
                <a:ext uri="{FF2B5EF4-FFF2-40B4-BE49-F238E27FC236}">
                  <a16:creationId xmlns:a16="http://schemas.microsoft.com/office/drawing/2014/main" id="{7F52E36A-82FA-4387-A444-9182E0A857EA}"/>
                </a:ext>
              </a:extLst>
            </p:cNvPr>
            <p:cNvSpPr/>
            <p:nvPr/>
          </p:nvSpPr>
          <p:spPr>
            <a:xfrm>
              <a:off x="661843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8" name="Shape 1202">
              <a:extLst>
                <a:ext uri="{FF2B5EF4-FFF2-40B4-BE49-F238E27FC236}">
                  <a16:creationId xmlns:a16="http://schemas.microsoft.com/office/drawing/2014/main" id="{8109DD41-630F-4B56-B0D7-5303C6DED071}"/>
                </a:ext>
              </a:extLst>
            </p:cNvPr>
            <p:cNvSpPr/>
            <p:nvPr/>
          </p:nvSpPr>
          <p:spPr>
            <a:xfrm>
              <a:off x="6868019" y="249585"/>
              <a:ext cx="1619037" cy="1619036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5289168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91F4B-D60E-4A62-9BEE-F8052D795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Linear Regression analysis</a:t>
            </a:r>
          </a:p>
        </p:txBody>
      </p:sp>
      <p:grpSp>
        <p:nvGrpSpPr>
          <p:cNvPr id="18" name="Group 1203">
            <a:extLst>
              <a:ext uri="{FF2B5EF4-FFF2-40B4-BE49-F238E27FC236}">
                <a16:creationId xmlns:a16="http://schemas.microsoft.com/office/drawing/2014/main" id="{65C799C8-D637-4881-96BF-7682AAA60DD1}"/>
              </a:ext>
            </a:extLst>
          </p:cNvPr>
          <p:cNvGrpSpPr/>
          <p:nvPr/>
        </p:nvGrpSpPr>
        <p:grpSpPr>
          <a:xfrm>
            <a:off x="3322266" y="4110728"/>
            <a:ext cx="2457181" cy="595746"/>
            <a:chOff x="0" y="0"/>
            <a:chExt cx="8736640" cy="2118205"/>
          </a:xfrm>
        </p:grpSpPr>
        <p:sp>
          <p:nvSpPr>
            <p:cNvPr id="19" name="Shape 1193">
              <a:extLst>
                <a:ext uri="{FF2B5EF4-FFF2-40B4-BE49-F238E27FC236}">
                  <a16:creationId xmlns:a16="http://schemas.microsoft.com/office/drawing/2014/main" id="{31DD94C9-EF23-472C-A74E-D6BC99EE487E}"/>
                </a:ext>
              </a:extLst>
            </p:cNvPr>
            <p:cNvSpPr/>
            <p:nvPr/>
          </p:nvSpPr>
          <p:spPr>
            <a:xfrm>
              <a:off x="0" y="0"/>
              <a:ext cx="2118206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0" name="Shape 1194">
              <a:extLst>
                <a:ext uri="{FF2B5EF4-FFF2-40B4-BE49-F238E27FC236}">
                  <a16:creationId xmlns:a16="http://schemas.microsoft.com/office/drawing/2014/main" id="{305B3F87-9145-4FA8-AB01-B99786BEC3D9}"/>
                </a:ext>
              </a:extLst>
            </p:cNvPr>
            <p:cNvSpPr/>
            <p:nvPr/>
          </p:nvSpPr>
          <p:spPr>
            <a:xfrm>
              <a:off x="249585" y="249585"/>
              <a:ext cx="1619036" cy="1619036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  <p:sp>
          <p:nvSpPr>
            <p:cNvPr id="21" name="Shape 1195">
              <a:extLst>
                <a:ext uri="{FF2B5EF4-FFF2-40B4-BE49-F238E27FC236}">
                  <a16:creationId xmlns:a16="http://schemas.microsoft.com/office/drawing/2014/main" id="{1B0FB670-B6B2-4F51-9099-12CB8598C94C}"/>
                </a:ext>
              </a:extLst>
            </p:cNvPr>
            <p:cNvSpPr/>
            <p:nvPr/>
          </p:nvSpPr>
          <p:spPr>
            <a:xfrm>
              <a:off x="1654610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2" name="Shape 1196">
              <a:extLst>
                <a:ext uri="{FF2B5EF4-FFF2-40B4-BE49-F238E27FC236}">
                  <a16:creationId xmlns:a16="http://schemas.microsoft.com/office/drawing/2014/main" id="{2F6A0B09-6D54-4C44-8147-9815FC88C236}"/>
                </a:ext>
              </a:extLst>
            </p:cNvPr>
            <p:cNvSpPr/>
            <p:nvPr/>
          </p:nvSpPr>
          <p:spPr>
            <a:xfrm>
              <a:off x="1904195" y="249585"/>
              <a:ext cx="1619036" cy="1619036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3" name="Shape 1197">
              <a:extLst>
                <a:ext uri="{FF2B5EF4-FFF2-40B4-BE49-F238E27FC236}">
                  <a16:creationId xmlns:a16="http://schemas.microsoft.com/office/drawing/2014/main" id="{E8CD197E-F6CC-4ED5-BED8-6616D757699A}"/>
                </a:ext>
              </a:extLst>
            </p:cNvPr>
            <p:cNvSpPr/>
            <p:nvPr/>
          </p:nvSpPr>
          <p:spPr>
            <a:xfrm>
              <a:off x="3309219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4" name="Shape 1198">
              <a:extLst>
                <a:ext uri="{FF2B5EF4-FFF2-40B4-BE49-F238E27FC236}">
                  <a16:creationId xmlns:a16="http://schemas.microsoft.com/office/drawing/2014/main" id="{0F2C794B-A083-4E55-993B-B0CDC94B35EB}"/>
                </a:ext>
              </a:extLst>
            </p:cNvPr>
            <p:cNvSpPr/>
            <p:nvPr/>
          </p:nvSpPr>
          <p:spPr>
            <a:xfrm>
              <a:off x="3558804" y="249585"/>
              <a:ext cx="1619037" cy="161903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5" name="Shape 1199">
              <a:extLst>
                <a:ext uri="{FF2B5EF4-FFF2-40B4-BE49-F238E27FC236}">
                  <a16:creationId xmlns:a16="http://schemas.microsoft.com/office/drawing/2014/main" id="{8F36FEAE-B0F5-4154-9D87-026D9B8E5403}"/>
                </a:ext>
              </a:extLst>
            </p:cNvPr>
            <p:cNvSpPr/>
            <p:nvPr/>
          </p:nvSpPr>
          <p:spPr>
            <a:xfrm>
              <a:off x="496382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6" name="Shape 1200">
              <a:extLst>
                <a:ext uri="{FF2B5EF4-FFF2-40B4-BE49-F238E27FC236}">
                  <a16:creationId xmlns:a16="http://schemas.microsoft.com/office/drawing/2014/main" id="{D786C196-AAC7-4AD8-892F-B7F2528199C8}"/>
                </a:ext>
              </a:extLst>
            </p:cNvPr>
            <p:cNvSpPr/>
            <p:nvPr/>
          </p:nvSpPr>
          <p:spPr>
            <a:xfrm>
              <a:off x="5213409" y="249585"/>
              <a:ext cx="1619036" cy="1619036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r>
                <a:rPr lang="en-US" sz="900" dirty="0"/>
                <a:t>4</a:t>
              </a:r>
              <a:endParaRPr sz="900" dirty="0"/>
            </a:p>
          </p:txBody>
        </p:sp>
        <p:sp>
          <p:nvSpPr>
            <p:cNvPr id="27" name="Shape 1201">
              <a:extLst>
                <a:ext uri="{FF2B5EF4-FFF2-40B4-BE49-F238E27FC236}">
                  <a16:creationId xmlns:a16="http://schemas.microsoft.com/office/drawing/2014/main" id="{7F52E36A-82FA-4387-A444-9182E0A857EA}"/>
                </a:ext>
              </a:extLst>
            </p:cNvPr>
            <p:cNvSpPr/>
            <p:nvPr/>
          </p:nvSpPr>
          <p:spPr>
            <a:xfrm>
              <a:off x="661843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8" name="Shape 1202">
              <a:extLst>
                <a:ext uri="{FF2B5EF4-FFF2-40B4-BE49-F238E27FC236}">
                  <a16:creationId xmlns:a16="http://schemas.microsoft.com/office/drawing/2014/main" id="{8109DD41-630F-4B56-B0D7-5303C6DED071}"/>
                </a:ext>
              </a:extLst>
            </p:cNvPr>
            <p:cNvSpPr/>
            <p:nvPr/>
          </p:nvSpPr>
          <p:spPr>
            <a:xfrm>
              <a:off x="6868019" y="249585"/>
              <a:ext cx="1619037" cy="1619036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8518312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C986EA-8027-4D36-AB18-3430FD79A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947" y="273557"/>
            <a:ext cx="7810500" cy="680620"/>
          </a:xfrm>
        </p:spPr>
        <p:txBody>
          <a:bodyPr>
            <a:normAutofit/>
          </a:bodyPr>
          <a:lstStyle/>
          <a:p>
            <a:r>
              <a:rPr lang="en-US" sz="3600" dirty="0"/>
              <a:t>How do I predict a metric?</a:t>
            </a:r>
            <a:endParaRPr lang="en-US" sz="2200" i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99231E-CB2A-453A-B827-26C12F5BDC7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480947" y="988425"/>
            <a:ext cx="7810500" cy="924647"/>
          </a:xfrm>
        </p:spPr>
        <p:txBody>
          <a:bodyPr>
            <a:normAutofit/>
          </a:bodyPr>
          <a:lstStyle/>
          <a:p>
            <a:r>
              <a:rPr lang="en-US" sz="1100" i="1" dirty="0">
                <a:solidFill>
                  <a:schemeClr val="bg2">
                    <a:lumMod val="50000"/>
                  </a:schemeClr>
                </a:solidFill>
              </a:rPr>
              <a:t>Examples</a:t>
            </a:r>
          </a:p>
          <a:p>
            <a:endParaRPr lang="en-US" sz="1100" i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1600" dirty="0">
                <a:solidFill>
                  <a:schemeClr val="accent1"/>
                </a:solidFill>
              </a:rPr>
              <a:t>Statistics:  Linear Regression Analysis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Machine Learning:  Neural Network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6B686F-09A2-4F2E-A47B-A77E2437B3C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78</a:t>
            </a:fld>
            <a:endParaRPr lang="en-US"/>
          </a:p>
        </p:txBody>
      </p:sp>
      <p:graphicFrame>
        <p:nvGraphicFramePr>
          <p:cNvPr id="6" name="Object 29">
            <a:extLst>
              <a:ext uri="{FF2B5EF4-FFF2-40B4-BE49-F238E27FC236}">
                <a16:creationId xmlns:a16="http://schemas.microsoft.com/office/drawing/2014/main" id="{45C93372-9641-49A7-ADAB-F785745F17A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9991" y="1965919"/>
          <a:ext cx="3172505" cy="2431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2895600" imgH="2219325" progId="Excel.Chart.8">
                  <p:embed/>
                </p:oleObj>
              </mc:Choice>
              <mc:Fallback>
                <p:oleObj name="Chart" r:id="rId2" imgW="2895600" imgH="2219325" progId="Excel.Chart.8">
                  <p:embed/>
                  <p:pic>
                    <p:nvPicPr>
                      <p:cNvPr id="6" name="Object 29">
                        <a:extLst>
                          <a:ext uri="{FF2B5EF4-FFF2-40B4-BE49-F238E27FC236}">
                            <a16:creationId xmlns:a16="http://schemas.microsoft.com/office/drawing/2014/main" id="{45C93372-9641-49A7-ADAB-F785745F17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991" y="1965919"/>
                        <a:ext cx="3172505" cy="2431756"/>
                      </a:xfrm>
                      <a:prstGeom prst="rect">
                        <a:avLst/>
                      </a:prstGeom>
                      <a:noFill/>
                      <a:ln w="76200">
                        <a:solidFill>
                          <a:schemeClr val="accent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3" descr="https://cdn-images-1.medium.com/max/1000/1*Gh5PS4R_A5drl5ebd_gNrg@2x.png">
            <a:extLst>
              <a:ext uri="{FF2B5EF4-FFF2-40B4-BE49-F238E27FC236}">
                <a16:creationId xmlns:a16="http://schemas.microsoft.com/office/drawing/2014/main" id="{21A94623-5F64-4F42-A6DA-65539D991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5727" y="1944675"/>
            <a:ext cx="3718282" cy="2431756"/>
          </a:xfrm>
          <a:prstGeom prst="rect">
            <a:avLst/>
          </a:prstGeom>
          <a:noFill/>
          <a:ln w="762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644AF3C-B246-4764-97A3-7F1C36D129BD}"/>
              </a:ext>
            </a:extLst>
          </p:cNvPr>
          <p:cNvSpPr/>
          <p:nvPr/>
        </p:nvSpPr>
        <p:spPr>
          <a:xfrm>
            <a:off x="4849318" y="4414176"/>
            <a:ext cx="25831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https://towardsdatascience.com/applied-deep-learning-part-1-artificial-neural-networks-d7834f67a4f6</a:t>
            </a:r>
          </a:p>
        </p:txBody>
      </p:sp>
    </p:spTree>
    <p:extLst>
      <p:ext uri="{BB962C8B-B14F-4D97-AF65-F5344CB8AC3E}">
        <p14:creationId xmlns:p14="http://schemas.microsoft.com/office/powerpoint/2010/main" val="1946823690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C5FC5-3E87-63B6-F3CB-FF1E7FB52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EAEAB0-1793-3A51-06B0-4DBEBD05E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947" y="278201"/>
            <a:ext cx="7810500" cy="680620"/>
          </a:xfrm>
        </p:spPr>
        <p:txBody>
          <a:bodyPr>
            <a:normAutofit/>
          </a:bodyPr>
          <a:lstStyle/>
          <a:p>
            <a:r>
              <a:rPr lang="en-US" sz="3600" dirty="0"/>
              <a:t>How do I know what will drive a result?</a:t>
            </a:r>
            <a:endParaRPr lang="en-US" sz="2200" i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D28F68-08E3-F41A-DDA4-444A77FC9ED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513297" y="1005583"/>
            <a:ext cx="7810500" cy="1273603"/>
          </a:xfrm>
        </p:spPr>
        <p:txBody>
          <a:bodyPr>
            <a:normAutofit fontScale="62500" lnSpcReduction="20000"/>
          </a:bodyPr>
          <a:lstStyle/>
          <a:p>
            <a:r>
              <a:rPr lang="en-US" sz="2800" i="1" dirty="0">
                <a:solidFill>
                  <a:schemeClr val="bg2">
                    <a:lumMod val="50000"/>
                  </a:schemeClr>
                </a:solidFill>
              </a:rPr>
              <a:t>Examples</a:t>
            </a:r>
          </a:p>
          <a:p>
            <a:endParaRPr lang="en-US" sz="2800" dirty="0"/>
          </a:p>
          <a:p>
            <a:r>
              <a:rPr lang="en-US" sz="2900" dirty="0">
                <a:solidFill>
                  <a:schemeClr val="accent1"/>
                </a:solidFill>
              </a:rPr>
              <a:t>Statistics:  Automated variable selection (stepwise, all possible subsets)</a:t>
            </a:r>
          </a:p>
          <a:p>
            <a:r>
              <a:rPr lang="en-US" sz="2900" dirty="0">
                <a:solidFill>
                  <a:schemeClr val="accent2"/>
                </a:solidFill>
              </a:rPr>
              <a:t>Machine Learning:  Filter Methods, Wrapper Methods, Embedded Methods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4FFA25-D509-C5B3-900D-F9F8609C5DB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79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02DD8C-E717-8AA1-3B8C-FF1AAE3AF7A0}"/>
              </a:ext>
            </a:extLst>
          </p:cNvPr>
          <p:cNvSpPr/>
          <p:nvPr/>
        </p:nvSpPr>
        <p:spPr>
          <a:xfrm>
            <a:off x="5426593" y="4303056"/>
            <a:ext cx="330445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http://compneurosci.com/wiki/images/4/42/Intro_to_PCA_and_ICA.pdf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3898E49-EF58-0549-684C-14E37B28FFE6}"/>
              </a:ext>
            </a:extLst>
          </p:cNvPr>
          <p:cNvGrpSpPr/>
          <p:nvPr/>
        </p:nvGrpSpPr>
        <p:grpSpPr>
          <a:xfrm>
            <a:off x="394114" y="2020369"/>
            <a:ext cx="3782760" cy="2364751"/>
            <a:chOff x="167148" y="2011680"/>
            <a:chExt cx="4034149" cy="2743200"/>
          </a:xfrm>
        </p:grpSpPr>
        <p:graphicFrame>
          <p:nvGraphicFramePr>
            <p:cNvPr id="14" name="Object 29">
              <a:extLst>
                <a:ext uri="{FF2B5EF4-FFF2-40B4-BE49-F238E27FC236}">
                  <a16:creationId xmlns:a16="http://schemas.microsoft.com/office/drawing/2014/main" id="{D8256293-65A1-02E7-6E98-F6003E63ADE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42403" y="2065376"/>
            <a:ext cx="2309231" cy="17700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hart" r:id="rId2" imgW="2895600" imgH="2219325" progId="Excel.Chart.8">
                    <p:embed/>
                  </p:oleObj>
                </mc:Choice>
                <mc:Fallback>
                  <p:oleObj name="Chart" r:id="rId2" imgW="2895600" imgH="2219325" progId="Excel.Chart.8">
                    <p:embed/>
                    <p:pic>
                      <p:nvPicPr>
                        <p:cNvPr id="14" name="Object 29">
                          <a:extLst>
                            <a:ext uri="{FF2B5EF4-FFF2-40B4-BE49-F238E27FC236}">
                              <a16:creationId xmlns:a16="http://schemas.microsoft.com/office/drawing/2014/main" id="{95F16402-CDB3-4428-B7DF-A6EF0159DB2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2403" y="2065376"/>
                          <a:ext cx="2309231" cy="17700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31">
              <a:extLst>
                <a:ext uri="{FF2B5EF4-FFF2-40B4-BE49-F238E27FC236}">
                  <a16:creationId xmlns:a16="http://schemas.microsoft.com/office/drawing/2014/main" id="{2E1A19F7-95C8-DB14-BC75-993862EC4D7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26547" y="2920181"/>
            <a:ext cx="2309231" cy="17720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hart" r:id="rId4" imgW="2905125" imgH="2228850" progId="Excel.Chart.8">
                    <p:embed/>
                  </p:oleObj>
                </mc:Choice>
                <mc:Fallback>
                  <p:oleObj name="Chart" r:id="rId4" imgW="2905125" imgH="2228850" progId="Excel.Chart.8">
                    <p:embed/>
                    <p:pic>
                      <p:nvPicPr>
                        <p:cNvPr id="15" name="Object 31">
                          <a:extLst>
                            <a:ext uri="{FF2B5EF4-FFF2-40B4-BE49-F238E27FC236}">
                              <a16:creationId xmlns:a16="http://schemas.microsoft.com/office/drawing/2014/main" id="{98CF9942-D7D0-48FE-95D7-565355552D5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26547" y="2920181"/>
                          <a:ext cx="2309231" cy="17720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F6D8E01-6D0E-FB8C-0B86-7D33BFF59184}"/>
                </a:ext>
              </a:extLst>
            </p:cNvPr>
            <p:cNvSpPr/>
            <p:nvPr/>
          </p:nvSpPr>
          <p:spPr>
            <a:xfrm>
              <a:off x="242403" y="2065376"/>
              <a:ext cx="3893375" cy="2626819"/>
            </a:xfrm>
            <a:prstGeom prst="rect">
              <a:avLst/>
            </a:prstGeom>
            <a:noFill/>
            <a:ln w="76200" cap="flat">
              <a:solidFill>
                <a:schemeClr val="accent1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3DC42D5-D28D-155E-772C-108260673073}"/>
                </a:ext>
              </a:extLst>
            </p:cNvPr>
            <p:cNvSpPr/>
            <p:nvPr/>
          </p:nvSpPr>
          <p:spPr>
            <a:xfrm>
              <a:off x="167148" y="2011680"/>
              <a:ext cx="4034149" cy="2743200"/>
            </a:xfrm>
            <a:prstGeom prst="rect">
              <a:avLst/>
            </a:prstGeom>
            <a:noFill/>
            <a:ln w="57150" cap="flat">
              <a:solidFill>
                <a:schemeClr val="accent2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pic>
        <p:nvPicPr>
          <p:cNvPr id="8" name="Picture 23" descr="https://cdn-images-1.medium.com/max/1000/1*Gh5PS4R_A5drl5ebd_gNrg@2x.png">
            <a:extLst>
              <a:ext uri="{FF2B5EF4-FFF2-40B4-BE49-F238E27FC236}">
                <a16:creationId xmlns:a16="http://schemas.microsoft.com/office/drawing/2014/main" id="{B9FCDD8C-233A-311A-2369-52C8F0B83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2244" y="2075347"/>
            <a:ext cx="3531764" cy="2309773"/>
          </a:xfrm>
          <a:prstGeom prst="rect">
            <a:avLst/>
          </a:prstGeom>
          <a:noFill/>
          <a:ln w="762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&quot;Not Allowed&quot; Symbol 8">
            <a:extLst>
              <a:ext uri="{FF2B5EF4-FFF2-40B4-BE49-F238E27FC236}">
                <a16:creationId xmlns:a16="http://schemas.microsoft.com/office/drawing/2014/main" id="{707AA218-BFF0-2E38-B0A4-7A05F66E1132}"/>
              </a:ext>
            </a:extLst>
          </p:cNvPr>
          <p:cNvSpPr/>
          <p:nvPr/>
        </p:nvSpPr>
        <p:spPr>
          <a:xfrm>
            <a:off x="4967127" y="3308727"/>
            <a:ext cx="459465" cy="517161"/>
          </a:xfrm>
          <a:prstGeom prst="noSmoking">
            <a:avLst/>
          </a:prstGeom>
          <a:solidFill>
            <a:srgbClr val="FF0000">
              <a:alpha val="20000"/>
            </a:srgbClr>
          </a:solidFill>
          <a:ln w="12700" cap="flat">
            <a:solidFill>
              <a:srgbClr val="FF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CBF43FEC-F4A3-9B93-F296-E99F4D6426EF}"/>
              </a:ext>
            </a:extLst>
          </p:cNvPr>
          <p:cNvSpPr/>
          <p:nvPr/>
        </p:nvSpPr>
        <p:spPr>
          <a:xfrm>
            <a:off x="1041816" y="2630773"/>
            <a:ext cx="611254" cy="562131"/>
          </a:xfrm>
          <a:prstGeom prst="star5">
            <a:avLst/>
          </a:prstGeom>
          <a:solidFill>
            <a:srgbClr val="FFF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5548844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9591985C-76B2-4125-BD35-66180956D6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90359A2-C80E-480C-B27D-B4A735E6AA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392257"/>
              </p:ext>
            </p:extLst>
          </p:nvPr>
        </p:nvGraphicFramePr>
        <p:xfrm>
          <a:off x="559670" y="1169670"/>
          <a:ext cx="8053546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6773">
                  <a:extLst>
                    <a:ext uri="{9D8B030D-6E8A-4147-A177-3AD203B41FA5}">
                      <a16:colId xmlns:a16="http://schemas.microsoft.com/office/drawing/2014/main" val="1001232967"/>
                    </a:ext>
                  </a:extLst>
                </a:gridCol>
                <a:gridCol w="4026773">
                  <a:extLst>
                    <a:ext uri="{9D8B030D-6E8A-4147-A177-3AD203B41FA5}">
                      <a16:colId xmlns:a16="http://schemas.microsoft.com/office/drawing/2014/main" val="1564394798"/>
                    </a:ext>
                  </a:extLst>
                </a:gridCol>
              </a:tblGrid>
              <a:tr h="145733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FFFFFF"/>
                          </a:solidFill>
                        </a:rPr>
                        <a:t>Statistics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FFFFFF"/>
                          </a:solidFill>
                        </a:rPr>
                        <a:t>Machine Learning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7059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Prediction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Supervised Learning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4722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Description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Unsupervised Learning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605387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Independent Variables (x)</a:t>
                      </a:r>
                    </a:p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Features, Inputs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850195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Dependent Variable (y)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Target or Training Value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849264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Predicted (Fitted) Dependent Variable (</a:t>
                      </a:r>
                      <a:r>
                        <a:rPr lang="cy-GB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ŷ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Output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263974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Constant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Bias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133099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Residuals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Errors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100820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C1C5565-4DB1-4A39-8A0D-001FE7E1CC24}"/>
              </a:ext>
            </a:extLst>
          </p:cNvPr>
          <p:cNvSpPr txBox="1"/>
          <p:nvPr/>
        </p:nvSpPr>
        <p:spPr>
          <a:xfrm>
            <a:off x="713377" y="4194175"/>
            <a:ext cx="7746132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6" b="1" i="1" dirty="0"/>
              <a:t>Some say that many of machine learning’s techniques are simply “borrowed” from statistics…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DB7041D-9616-4B4E-A263-DA6020ADB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70" y="151139"/>
            <a:ext cx="7877175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Quantitative Analysis</a:t>
            </a:r>
            <a:br>
              <a:rPr lang="en-US" dirty="0"/>
            </a:br>
            <a:r>
              <a:rPr lang="en-US" sz="2025" dirty="0">
                <a:solidFill>
                  <a:schemeClr val="bg2">
                    <a:lumMod val="50000"/>
                  </a:schemeClr>
                </a:solidFill>
              </a:rPr>
              <a:t>Vocabulary for Statistics vs. Machine Learning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086C9B-A73A-3B0F-B90A-A2704E8BE158}"/>
              </a:ext>
            </a:extLst>
          </p:cNvPr>
          <p:cNvSpPr txBox="1"/>
          <p:nvPr/>
        </p:nvSpPr>
        <p:spPr>
          <a:xfrm>
            <a:off x="3762829" y="2399764"/>
            <a:ext cx="1618342" cy="318036"/>
          </a:xfrm>
          <a:prstGeom prst="rect">
            <a:avLst/>
          </a:prstGeom>
          <a:solidFill>
            <a:srgbClr val="FFFFFF">
              <a:alpha val="10196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US" sz="1400" i="1" dirty="0">
                <a:solidFill>
                  <a:schemeClr val="tx1"/>
                </a:solidFill>
              </a:rPr>
              <a:t>(predictors)</a:t>
            </a:r>
          </a:p>
        </p:txBody>
      </p:sp>
    </p:spTree>
    <p:extLst>
      <p:ext uri="{BB962C8B-B14F-4D97-AF65-F5344CB8AC3E}">
        <p14:creationId xmlns:p14="http://schemas.microsoft.com/office/powerpoint/2010/main" val="301094431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11509-A66E-4AA8-BD73-B778C3002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2" y="139831"/>
            <a:ext cx="7877175" cy="85725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Linear Regression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C9B62-767D-4097-890D-BAB46324A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973" y="943020"/>
            <a:ext cx="7877175" cy="366645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600" dirty="0">
                <a:solidFill>
                  <a:schemeClr val="accent1"/>
                </a:solidFill>
              </a:rPr>
              <a:t>What it is/how it works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600" dirty="0"/>
              <a:t>Predictive technique that articulates a linear relationship between predictors (independent variables) and the level of an outcome (dependent variable)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accent1"/>
                </a:solidFill>
              </a:rPr>
              <a:t>Statistics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vs. </a:t>
            </a:r>
            <a:r>
              <a:rPr lang="en-US" sz="1600" dirty="0">
                <a:solidFill>
                  <a:schemeClr val="accent2"/>
                </a:solidFill>
              </a:rPr>
              <a:t>Machine Learning</a:t>
            </a:r>
            <a:r>
              <a:rPr lang="en-US" sz="1600" dirty="0"/>
              <a:t>—variable selection algorithms, optimization algorithms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en-US" sz="400" dirty="0">
              <a:solidFill>
                <a:schemeClr val="accent3"/>
              </a:solidFill>
            </a:endParaRP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600" dirty="0">
                <a:solidFill>
                  <a:schemeClr val="accent3"/>
                </a:solidFill>
              </a:rPr>
              <a:t>How to evaluate your results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600" dirty="0"/>
              <a:t>R</a:t>
            </a:r>
            <a:r>
              <a:rPr lang="en-US" sz="1600" baseline="30000" dirty="0"/>
              <a:t>2</a:t>
            </a:r>
            <a:r>
              <a:rPr lang="en-US" sz="1600" dirty="0"/>
              <a:t>, Adjusted R</a:t>
            </a:r>
            <a:r>
              <a:rPr lang="en-US" sz="1600" baseline="30000" dirty="0"/>
              <a:t>2</a:t>
            </a:r>
            <a:r>
              <a:rPr lang="en-US" sz="1600" dirty="0"/>
              <a:t>, t-statistics, outliers, RMSE, ex-post forecasts</a:t>
            </a:r>
          </a:p>
          <a:p>
            <a:pPr marL="178594" lvl="1" indent="0">
              <a:spcBef>
                <a:spcPts val="0"/>
              </a:spcBef>
              <a:spcAft>
                <a:spcPts val="300"/>
              </a:spcAft>
              <a:buNone/>
            </a:pPr>
            <a:endParaRPr lang="en-US" sz="4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600" dirty="0">
                <a:solidFill>
                  <a:schemeClr val="accent4"/>
                </a:solidFill>
              </a:rPr>
              <a:t>How to apply your results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600" dirty="0"/>
              <a:t>Extrapolate with equation</a:t>
            </a:r>
          </a:p>
          <a:p>
            <a:pPr marL="178594" lvl="1" indent="0">
              <a:spcBef>
                <a:spcPts val="0"/>
              </a:spcBef>
              <a:spcAft>
                <a:spcPts val="300"/>
              </a:spcAft>
              <a:buNone/>
            </a:pPr>
            <a:endParaRPr lang="en-US" sz="4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600" dirty="0">
                <a:solidFill>
                  <a:schemeClr val="accent5"/>
                </a:solidFill>
              </a:rPr>
              <a:t>Example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600" dirty="0"/>
              <a:t>R (today), Excel</a:t>
            </a:r>
          </a:p>
        </p:txBody>
      </p:sp>
      <p:grpSp>
        <p:nvGrpSpPr>
          <p:cNvPr id="4" name="Group 1203">
            <a:extLst>
              <a:ext uri="{FF2B5EF4-FFF2-40B4-BE49-F238E27FC236}">
                <a16:creationId xmlns:a16="http://schemas.microsoft.com/office/drawing/2014/main" id="{56F80377-1A66-45A9-A97D-BE70ED2ABCA7}"/>
              </a:ext>
            </a:extLst>
          </p:cNvPr>
          <p:cNvGrpSpPr/>
          <p:nvPr/>
        </p:nvGrpSpPr>
        <p:grpSpPr>
          <a:xfrm>
            <a:off x="4184963" y="734752"/>
            <a:ext cx="511467" cy="109612"/>
            <a:chOff x="0" y="0"/>
            <a:chExt cx="8736640" cy="2118205"/>
          </a:xfrm>
        </p:grpSpPr>
        <p:sp>
          <p:nvSpPr>
            <p:cNvPr id="5" name="Shape 1193">
              <a:extLst>
                <a:ext uri="{FF2B5EF4-FFF2-40B4-BE49-F238E27FC236}">
                  <a16:creationId xmlns:a16="http://schemas.microsoft.com/office/drawing/2014/main" id="{C7942368-9FCC-41B3-8822-9C69438E544B}"/>
                </a:ext>
              </a:extLst>
            </p:cNvPr>
            <p:cNvSpPr/>
            <p:nvPr/>
          </p:nvSpPr>
          <p:spPr>
            <a:xfrm>
              <a:off x="0" y="0"/>
              <a:ext cx="2118206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6" name="Shape 1194">
              <a:extLst>
                <a:ext uri="{FF2B5EF4-FFF2-40B4-BE49-F238E27FC236}">
                  <a16:creationId xmlns:a16="http://schemas.microsoft.com/office/drawing/2014/main" id="{84E2DFDD-FE07-4AB6-AFF0-426F91D36629}"/>
                </a:ext>
              </a:extLst>
            </p:cNvPr>
            <p:cNvSpPr/>
            <p:nvPr/>
          </p:nvSpPr>
          <p:spPr>
            <a:xfrm>
              <a:off x="249585" y="249585"/>
              <a:ext cx="1619036" cy="1619036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  <p:sp>
          <p:nvSpPr>
            <p:cNvPr id="7" name="Shape 1195">
              <a:extLst>
                <a:ext uri="{FF2B5EF4-FFF2-40B4-BE49-F238E27FC236}">
                  <a16:creationId xmlns:a16="http://schemas.microsoft.com/office/drawing/2014/main" id="{9D161BCD-72D3-411C-89F3-62CDC315EB41}"/>
                </a:ext>
              </a:extLst>
            </p:cNvPr>
            <p:cNvSpPr/>
            <p:nvPr/>
          </p:nvSpPr>
          <p:spPr>
            <a:xfrm>
              <a:off x="1654610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8" name="Shape 1196">
              <a:extLst>
                <a:ext uri="{FF2B5EF4-FFF2-40B4-BE49-F238E27FC236}">
                  <a16:creationId xmlns:a16="http://schemas.microsoft.com/office/drawing/2014/main" id="{AF25943C-554C-44C2-9D5C-4F4ECCFE41D8}"/>
                </a:ext>
              </a:extLst>
            </p:cNvPr>
            <p:cNvSpPr/>
            <p:nvPr/>
          </p:nvSpPr>
          <p:spPr>
            <a:xfrm>
              <a:off x="1904195" y="249585"/>
              <a:ext cx="1619036" cy="1619036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9" name="Shape 1197">
              <a:extLst>
                <a:ext uri="{FF2B5EF4-FFF2-40B4-BE49-F238E27FC236}">
                  <a16:creationId xmlns:a16="http://schemas.microsoft.com/office/drawing/2014/main" id="{8ECF0AB4-1082-404B-9416-1BA193278373}"/>
                </a:ext>
              </a:extLst>
            </p:cNvPr>
            <p:cNvSpPr/>
            <p:nvPr/>
          </p:nvSpPr>
          <p:spPr>
            <a:xfrm>
              <a:off x="3309219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0" name="Shape 1198">
              <a:extLst>
                <a:ext uri="{FF2B5EF4-FFF2-40B4-BE49-F238E27FC236}">
                  <a16:creationId xmlns:a16="http://schemas.microsoft.com/office/drawing/2014/main" id="{15B8F5F7-B600-4CFF-8450-FE035D5EF4B5}"/>
                </a:ext>
              </a:extLst>
            </p:cNvPr>
            <p:cNvSpPr/>
            <p:nvPr/>
          </p:nvSpPr>
          <p:spPr>
            <a:xfrm>
              <a:off x="3558804" y="249585"/>
              <a:ext cx="1619037" cy="161903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1" name="Shape 1199">
              <a:extLst>
                <a:ext uri="{FF2B5EF4-FFF2-40B4-BE49-F238E27FC236}">
                  <a16:creationId xmlns:a16="http://schemas.microsoft.com/office/drawing/2014/main" id="{C86DA5A2-333A-4464-A2A4-A1EAD9FB3DC1}"/>
                </a:ext>
              </a:extLst>
            </p:cNvPr>
            <p:cNvSpPr/>
            <p:nvPr/>
          </p:nvSpPr>
          <p:spPr>
            <a:xfrm>
              <a:off x="496382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" name="Shape 1200">
              <a:extLst>
                <a:ext uri="{FF2B5EF4-FFF2-40B4-BE49-F238E27FC236}">
                  <a16:creationId xmlns:a16="http://schemas.microsoft.com/office/drawing/2014/main" id="{1C35CAE2-D519-42AC-A182-9B39D8E5B553}"/>
                </a:ext>
              </a:extLst>
            </p:cNvPr>
            <p:cNvSpPr/>
            <p:nvPr/>
          </p:nvSpPr>
          <p:spPr>
            <a:xfrm>
              <a:off x="5213409" y="249585"/>
              <a:ext cx="1619036" cy="1619036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  <p:sp>
          <p:nvSpPr>
            <p:cNvPr id="13" name="Shape 1201">
              <a:extLst>
                <a:ext uri="{FF2B5EF4-FFF2-40B4-BE49-F238E27FC236}">
                  <a16:creationId xmlns:a16="http://schemas.microsoft.com/office/drawing/2014/main" id="{9C190D53-DA51-4355-B818-C0403A6452C0}"/>
                </a:ext>
              </a:extLst>
            </p:cNvPr>
            <p:cNvSpPr/>
            <p:nvPr/>
          </p:nvSpPr>
          <p:spPr>
            <a:xfrm>
              <a:off x="661843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4" name="Shape 1202">
              <a:extLst>
                <a:ext uri="{FF2B5EF4-FFF2-40B4-BE49-F238E27FC236}">
                  <a16:creationId xmlns:a16="http://schemas.microsoft.com/office/drawing/2014/main" id="{15237BD5-0E38-4ED7-877B-9376B75254C4}"/>
                </a:ext>
              </a:extLst>
            </p:cNvPr>
            <p:cNvSpPr/>
            <p:nvPr/>
          </p:nvSpPr>
          <p:spPr>
            <a:xfrm>
              <a:off x="6868019" y="249585"/>
              <a:ext cx="1619037" cy="1619036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5294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B9D47C-572A-485A-9B3C-502A9860B216}"/>
              </a:ext>
            </a:extLst>
          </p:cNvPr>
          <p:cNvSpPr/>
          <p:nvPr/>
        </p:nvSpPr>
        <p:spPr>
          <a:xfrm>
            <a:off x="6872990" y="-12934"/>
            <a:ext cx="2271011" cy="374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What it is/how it works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3E638D6-5C9B-4A80-A995-0A2EB0954B14}"/>
              </a:ext>
            </a:extLst>
          </p:cNvPr>
          <p:cNvSpPr txBox="1">
            <a:spLocks/>
          </p:cNvSpPr>
          <p:nvPr/>
        </p:nvSpPr>
        <p:spPr>
          <a:xfrm>
            <a:off x="559670" y="151139"/>
            <a:ext cx="7877175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rmAutofit fontScale="90000" lnSpcReduction="10000"/>
          </a:bodyPr>
          <a:lstStyle>
            <a:lvl1pPr marL="0" marR="0" indent="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Bebas Neue"/>
                <a:ea typeface="+mn-ea"/>
                <a:cs typeface="Bebas Neue"/>
                <a:sym typeface="Helvetica Light"/>
              </a:defRPr>
            </a:lvl1pPr>
            <a:lvl2pPr marL="0" marR="0" indent="64294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28588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192881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257175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321469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385763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450056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51435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dirty="0"/>
              <a:t>Linear Regression</a:t>
            </a:r>
            <a:br>
              <a:rPr lang="en-US" dirty="0"/>
            </a:br>
            <a:r>
              <a:rPr lang="en-US" sz="2025" dirty="0">
                <a:solidFill>
                  <a:schemeClr val="bg2">
                    <a:lumMod val="50000"/>
                  </a:schemeClr>
                </a:solidFill>
              </a:rPr>
              <a:t>Estimate an equation to predict Y from one or more X’s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22AB39-D793-4402-8FF2-C47C5217F3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808" y="1070865"/>
            <a:ext cx="4425192" cy="219152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12647" name="Picture 7" descr="Related image">
            <a:extLst>
              <a:ext uri="{FF2B5EF4-FFF2-40B4-BE49-F238E27FC236}">
                <a16:creationId xmlns:a16="http://schemas.microsoft.com/office/drawing/2014/main" id="{7CD7997F-C117-44B7-BA69-4E0FBA452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4299" y="1008389"/>
            <a:ext cx="4215590" cy="3161692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498E46-AFE7-4648-B9D7-2ED7BEA2F8BA}"/>
              </a:ext>
            </a:extLst>
          </p:cNvPr>
          <p:cNvSpPr txBox="1"/>
          <p:nvPr/>
        </p:nvSpPr>
        <p:spPr>
          <a:xfrm>
            <a:off x="4377008" y="4110652"/>
            <a:ext cx="4444583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US" sz="800" dirty="0"/>
              <a:t>modified from </a:t>
            </a:r>
          </a:p>
          <a:p>
            <a:pPr defTabSz="825500"/>
            <a:r>
              <a:rPr lang="en-US" sz="800" dirty="0"/>
              <a:t>https://stackoverflow.com/questions/47344850/scatterplot3d-regression-plane-with-residuals</a:t>
            </a:r>
            <a:endParaRPr kumimoji="0" lang="en-US" sz="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237B78-28B0-4462-BEE8-FE5A12ABD516}"/>
              </a:ext>
            </a:extLst>
          </p:cNvPr>
          <p:cNvSpPr/>
          <p:nvPr/>
        </p:nvSpPr>
        <p:spPr>
          <a:xfrm>
            <a:off x="6100997" y="3660253"/>
            <a:ext cx="374754" cy="264175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x</a:t>
            </a:r>
            <a:r>
              <a:rPr kumimoji="0" lang="en-US" sz="1050" b="0" i="0" u="none" strike="noStrike" cap="none" spc="0" normalizeH="0" baseline="-2500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E8A4C9-778C-4FAA-8AA4-8078C678340F}"/>
              </a:ext>
            </a:extLst>
          </p:cNvPr>
          <p:cNvSpPr/>
          <p:nvPr/>
        </p:nvSpPr>
        <p:spPr>
          <a:xfrm>
            <a:off x="8129546" y="2873315"/>
            <a:ext cx="374754" cy="264175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x</a:t>
            </a:r>
            <a:r>
              <a:rPr lang="en-US" sz="1050" baseline="-25000" dirty="0">
                <a:solidFill>
                  <a:schemeClr val="tx1"/>
                </a:solidFill>
              </a:rPr>
              <a:t>2</a:t>
            </a:r>
            <a:endParaRPr kumimoji="0" lang="en-US" sz="1050" b="0" i="0" u="none" strike="noStrike" cap="none" spc="0" normalizeH="0" baseline="-2500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979A6F-7304-41ED-9CB7-D9A0FAE239E1}"/>
              </a:ext>
            </a:extLst>
          </p:cNvPr>
          <p:cNvSpPr/>
          <p:nvPr/>
        </p:nvSpPr>
        <p:spPr>
          <a:xfrm>
            <a:off x="7014055" y="3728935"/>
            <a:ext cx="1736787" cy="4411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825500"/>
            <a:r>
              <a:rPr kumimoji="0" lang="en-US" sz="1100" b="1" i="1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In this example, </a:t>
            </a:r>
          </a:p>
          <a:p>
            <a:pPr algn="l" defTabSz="825500"/>
            <a:r>
              <a:rPr lang="en-US" altLang="en-US" sz="1100" b="1" i="1" dirty="0">
                <a:solidFill>
                  <a:srgbClr val="0070C0"/>
                </a:solidFill>
                <a:latin typeface="Arial" panose="020B0604020202020204" pitchFamily="34" charset="0"/>
              </a:rPr>
              <a:t>Y = a + b</a:t>
            </a:r>
            <a:r>
              <a:rPr lang="en-US" altLang="en-US" sz="1100" b="1" i="1" baseline="-25000" dirty="0">
                <a:solidFill>
                  <a:srgbClr val="0070C0"/>
                </a:solidFill>
                <a:latin typeface="Arial" panose="020B0604020202020204" pitchFamily="34" charset="0"/>
              </a:rPr>
              <a:t>1</a:t>
            </a:r>
            <a:r>
              <a:rPr lang="en-US" altLang="en-US" sz="1100" b="1" i="1" dirty="0">
                <a:solidFill>
                  <a:srgbClr val="0070C0"/>
                </a:solidFill>
                <a:latin typeface="Arial" panose="020B0604020202020204" pitchFamily="34" charset="0"/>
              </a:rPr>
              <a:t>X</a:t>
            </a:r>
            <a:r>
              <a:rPr lang="en-US" altLang="en-US" sz="1100" b="1" i="1" baseline="-25000" dirty="0">
                <a:solidFill>
                  <a:srgbClr val="0070C0"/>
                </a:solidFill>
                <a:latin typeface="Arial" panose="020B0604020202020204" pitchFamily="34" charset="0"/>
              </a:rPr>
              <a:t>1</a:t>
            </a:r>
            <a:r>
              <a:rPr lang="en-US" altLang="en-US" sz="1100" b="1" i="1" dirty="0">
                <a:solidFill>
                  <a:srgbClr val="0070C0"/>
                </a:solidFill>
                <a:latin typeface="Arial" panose="020B0604020202020204" pitchFamily="34" charset="0"/>
              </a:rPr>
              <a:t> + b</a:t>
            </a:r>
            <a:r>
              <a:rPr lang="en-US" altLang="en-US" sz="1100" b="1" i="1" baseline="-25000" dirty="0">
                <a:solidFill>
                  <a:srgbClr val="0070C0"/>
                </a:solidFill>
                <a:latin typeface="Arial" panose="020B0604020202020204" pitchFamily="34" charset="0"/>
              </a:rPr>
              <a:t>2</a:t>
            </a:r>
            <a:r>
              <a:rPr lang="en-US" altLang="en-US" sz="1100" b="1" i="1" dirty="0">
                <a:solidFill>
                  <a:srgbClr val="0070C0"/>
                </a:solidFill>
                <a:latin typeface="Arial" panose="020B0604020202020204" pitchFamily="34" charset="0"/>
              </a:rPr>
              <a:t>X</a:t>
            </a:r>
            <a:r>
              <a:rPr lang="en-US" altLang="en-US" sz="1100" b="1" i="1" baseline="-25000" dirty="0">
                <a:solidFill>
                  <a:srgbClr val="0070C0"/>
                </a:solidFill>
                <a:latin typeface="Arial" panose="020B0604020202020204" pitchFamily="34" charset="0"/>
              </a:rPr>
              <a:t>2 </a:t>
            </a:r>
            <a:r>
              <a:rPr lang="en-US" altLang="en-US" sz="1100" b="1" i="1" dirty="0">
                <a:solidFill>
                  <a:srgbClr val="0070C0"/>
                </a:solidFill>
                <a:latin typeface="Arial" panose="020B0604020202020204" pitchFamily="34" charset="0"/>
              </a:rPr>
              <a:t>+ e</a:t>
            </a:r>
            <a:endParaRPr lang="en-US" altLang="en-US" sz="1100" b="1" i="1" baseline="-250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65505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4BD746-793A-4D91-BD8C-6620E66ECC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8751" y="1059146"/>
            <a:ext cx="6635750" cy="3143250"/>
          </a:xfrm>
          <a:prstGeom prst="rect">
            <a:avLst/>
          </a:prstGeom>
          <a:ln w="38100">
            <a:solidFill>
              <a:srgbClr val="3BAABC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4E209E-BD5E-49A2-A87F-985B43E0EE29}"/>
              </a:ext>
            </a:extLst>
          </p:cNvPr>
          <p:cNvSpPr txBox="1"/>
          <p:nvPr/>
        </p:nvSpPr>
        <p:spPr>
          <a:xfrm>
            <a:off x="2400300" y="4198314"/>
            <a:ext cx="4400550" cy="52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6" i="1" dirty="0"/>
              <a:t>Source:  </a:t>
            </a:r>
            <a:r>
              <a:rPr lang="en-US" sz="1406" i="1" dirty="0">
                <a:hlinkClick r:id="rId3"/>
              </a:rPr>
              <a:t>https://online.stat.psu.edu/stat462/node/132/</a:t>
            </a:r>
            <a:endParaRPr lang="en-US" sz="1406" i="1" dirty="0"/>
          </a:p>
          <a:p>
            <a:endParaRPr lang="en-US" sz="1406" i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E5A699F-C3A0-4ABD-A372-AA20C8E240C4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solidFill>
                  <a:srgbClr val="292929"/>
                </a:solidFill>
                <a:latin typeface="charter"/>
              </a:rPr>
              <a:t>Calculation of Regression Coefficients</a:t>
            </a:r>
            <a:br>
              <a:rPr lang="en-US" sz="3300" dirty="0">
                <a:solidFill>
                  <a:srgbClr val="292929"/>
                </a:solidFill>
                <a:latin typeface="charter"/>
              </a:rPr>
            </a:br>
            <a:r>
              <a:rPr lang="en-US" sz="1800" i="1" dirty="0">
                <a:solidFill>
                  <a:srgbClr val="292929"/>
                </a:solidFill>
                <a:latin typeface="charter"/>
              </a:rPr>
              <a:t>straightforward application of matrix algebra</a:t>
            </a:r>
            <a:br>
              <a:rPr lang="en-US" sz="1800" i="1" dirty="0">
                <a:solidFill>
                  <a:srgbClr val="292929"/>
                </a:solidFill>
                <a:latin typeface="charter"/>
              </a:rPr>
            </a:br>
            <a:endParaRPr lang="en-US" sz="1800" i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A98AF9-D6F6-42DF-A72D-62A6B7E1877A}"/>
              </a:ext>
            </a:extLst>
          </p:cNvPr>
          <p:cNvSpPr/>
          <p:nvPr/>
        </p:nvSpPr>
        <p:spPr>
          <a:xfrm>
            <a:off x="6872990" y="-12934"/>
            <a:ext cx="2271011" cy="374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What it is/how it works</a:t>
            </a:r>
          </a:p>
        </p:txBody>
      </p:sp>
    </p:spTree>
    <p:extLst>
      <p:ext uri="{BB962C8B-B14F-4D97-AF65-F5344CB8AC3E}">
        <p14:creationId xmlns:p14="http://schemas.microsoft.com/office/powerpoint/2010/main" val="402255585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3E638D6-5C9B-4A80-A995-0A2EB0954B14}"/>
              </a:ext>
            </a:extLst>
          </p:cNvPr>
          <p:cNvSpPr txBox="1">
            <a:spLocks/>
          </p:cNvSpPr>
          <p:nvPr/>
        </p:nvSpPr>
        <p:spPr>
          <a:xfrm>
            <a:off x="559670" y="151139"/>
            <a:ext cx="7877175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rmAutofit fontScale="90000" lnSpcReduction="10000"/>
          </a:bodyPr>
          <a:lstStyle>
            <a:lvl1pPr marL="0" marR="0" indent="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Bebas Neue"/>
                <a:ea typeface="+mn-ea"/>
                <a:cs typeface="Bebas Neue"/>
                <a:sym typeface="Helvetica Light"/>
              </a:defRPr>
            </a:lvl1pPr>
            <a:lvl2pPr marL="0" marR="0" indent="64294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28588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192881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257175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321469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385763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450056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51435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dirty="0"/>
              <a:t>Linear Regression</a:t>
            </a:r>
            <a:br>
              <a:rPr lang="en-US" dirty="0"/>
            </a:br>
            <a:r>
              <a:rPr lang="en-US" sz="2025" dirty="0">
                <a:solidFill>
                  <a:schemeClr val="bg2">
                    <a:lumMod val="50000"/>
                  </a:schemeClr>
                </a:solidFill>
              </a:rPr>
              <a:t>A few key measures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3EE446-1ABE-49AB-9213-E041D24D0B4A}"/>
              </a:ext>
            </a:extLst>
          </p:cNvPr>
          <p:cNvSpPr/>
          <p:nvPr/>
        </p:nvSpPr>
        <p:spPr>
          <a:xfrm>
            <a:off x="6858000" y="-12934"/>
            <a:ext cx="2286001" cy="3740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How to Evaluate Results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66F0413-E7A1-43BF-8D95-4D7B8D606B43}"/>
              </a:ext>
            </a:extLst>
          </p:cNvPr>
          <p:cNvGraphicFramePr>
            <a:graphicFrameLocks noGrp="1"/>
          </p:cNvGraphicFramePr>
          <p:nvPr/>
        </p:nvGraphicFramePr>
        <p:xfrm>
          <a:off x="559669" y="1172462"/>
          <a:ext cx="8164606" cy="259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73275">
                  <a:extLst>
                    <a:ext uri="{9D8B030D-6E8A-4147-A177-3AD203B41FA5}">
                      <a16:colId xmlns:a16="http://schemas.microsoft.com/office/drawing/2014/main" val="3138147579"/>
                    </a:ext>
                  </a:extLst>
                </a:gridCol>
                <a:gridCol w="5591331">
                  <a:extLst>
                    <a:ext uri="{9D8B030D-6E8A-4147-A177-3AD203B41FA5}">
                      <a16:colId xmlns:a16="http://schemas.microsoft.com/office/drawing/2014/main" val="22302044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Concept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Measures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649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Overall Fit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R</a:t>
                      </a:r>
                      <a:r>
                        <a:rPr lang="en-US" sz="1600" baseline="30000" dirty="0"/>
                        <a:t>2</a:t>
                      </a:r>
                      <a:r>
                        <a:rPr lang="en-US" sz="1600" dirty="0"/>
                        <a:t> and Adjusted R</a:t>
                      </a:r>
                      <a:r>
                        <a:rPr lang="en-US" sz="1600" baseline="30000" dirty="0"/>
                        <a:t>2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F –Statistic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RMSE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9494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Each predictor’s fit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Coefficients (+ or -) and their t-statistics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Error patterns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7971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Other (depends on software)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Standard error of the equation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Durbin-Watson (error tracks itself through time)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More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06804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776502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3E638D6-5C9B-4A80-A995-0A2EB0954B14}"/>
              </a:ext>
            </a:extLst>
          </p:cNvPr>
          <p:cNvSpPr txBox="1">
            <a:spLocks/>
          </p:cNvSpPr>
          <p:nvPr/>
        </p:nvSpPr>
        <p:spPr>
          <a:xfrm>
            <a:off x="559670" y="151139"/>
            <a:ext cx="7877175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 fontScale="90000" lnSpcReduction="10000"/>
          </a:bodyPr>
          <a:lstStyle>
            <a:lvl1pPr marL="0" marR="0" indent="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Bebas Neue"/>
                <a:ea typeface="+mn-ea"/>
                <a:cs typeface="Bebas Neue"/>
                <a:sym typeface="Helvetica Light"/>
              </a:defRPr>
            </a:lvl1pPr>
            <a:lvl2pPr marL="0" marR="0" indent="64294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28588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192881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257175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321469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385763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450056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51435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dirty="0"/>
              <a:t>Predictive Model Performance</a:t>
            </a:r>
            <a:br>
              <a:rPr lang="en-US" dirty="0"/>
            </a:br>
            <a:r>
              <a:rPr lang="en-US" sz="2025" dirty="0">
                <a:solidFill>
                  <a:schemeClr val="bg2">
                    <a:lumMod val="50000"/>
                  </a:schemeClr>
                </a:solidFill>
              </a:rPr>
              <a:t>Mean Average Percent Error (MAPE)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3EE446-1ABE-49AB-9213-E041D24D0B4A}"/>
              </a:ext>
            </a:extLst>
          </p:cNvPr>
          <p:cNvSpPr/>
          <p:nvPr/>
        </p:nvSpPr>
        <p:spPr>
          <a:xfrm>
            <a:off x="6858000" y="-12934"/>
            <a:ext cx="2286001" cy="3740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How to Evaluate 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EC73A4-F8C7-4F2C-B367-F6C69D0478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252" y="1107180"/>
            <a:ext cx="7647067" cy="27551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FACB52-E4C9-49FB-96D9-BC1047230A7A}"/>
                  </a:ext>
                </a:extLst>
              </p:cNvPr>
              <p:cNvSpPr txBox="1"/>
              <p:nvPr/>
            </p:nvSpPr>
            <p:spPr>
              <a:xfrm>
                <a:off x="4572000" y="3841084"/>
                <a:ext cx="4360170" cy="745140"/>
              </a:xfrm>
              <a:prstGeom prst="rect">
                <a:avLst/>
              </a:prstGeom>
              <a:solidFill>
                <a:srgbClr val="FFFFCC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r>
                  <a:rPr kumimoji="0" lang="en-US" sz="1200" b="0" i="1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sym typeface="Helvetica Light"/>
                  </a:rPr>
                  <a:t>For intermittent demand (many Actuals=0), consider Mean Absolute Deviation (MAD)</a:t>
                </a:r>
                <a14:m>
                  <m:oMath xmlns:m="http://schemas.openxmlformats.org/officeDocument/2006/math">
                    <m:r>
                      <a:rPr kumimoji="0" lang="pt-BR" sz="12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sym typeface="Helvetica Light"/>
                      </a:rPr>
                      <m:t>=</m:t>
                    </m:r>
                    <m:f>
                      <m:fPr>
                        <m:ctrlPr>
                          <a:rPr kumimoji="0" lang="pt-BR" sz="1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Light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kumimoji="0" lang="pt-BR" sz="12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Helvetica Light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|</m:t>
                            </m:r>
                          </m:e>
                        </m:nary>
                      </m:num>
                      <m:den>
                        <m:r>
                          <a:rPr kumimoji="0" lang="en-US" sz="1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Light"/>
                          </a:rPr>
                          <m:t>𝑁</m:t>
                        </m:r>
                      </m:den>
                    </m:f>
                  </m:oMath>
                </a14:m>
                <a:r>
                  <a:rPr kumimoji="0" lang="en-US" sz="1200" b="0" i="1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sym typeface="Helvetica Light"/>
                  </a:rPr>
                  <a:t>; see </a:t>
                </a:r>
                <a:r>
                  <a:rPr kumimoji="0" lang="en-US" sz="1200" b="0" i="1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sym typeface="Helvetica Light"/>
                    <a:hlinkClick r:id="rId4"/>
                  </a:rPr>
                  <a:t>https://robjhyndman.com/papers/foresight.pdf</a:t>
                </a:r>
                <a:r>
                  <a:rPr kumimoji="0" lang="en-US" sz="1200" b="0" i="1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sym typeface="Helvetica Light"/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FACB52-E4C9-49FB-96D9-BC1047230A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841084"/>
                <a:ext cx="4360170" cy="745140"/>
              </a:xfrm>
              <a:prstGeom prst="rect">
                <a:avLst/>
              </a:prstGeom>
              <a:blipFill>
                <a:blip r:embed="rId5"/>
                <a:stretch>
                  <a:fillRect b="-655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812FD453-CDCF-4898-8583-9415D37055EC}"/>
              </a:ext>
            </a:extLst>
          </p:cNvPr>
          <p:cNvSpPr/>
          <p:nvPr/>
        </p:nvSpPr>
        <p:spPr>
          <a:xfrm>
            <a:off x="2068874" y="2891481"/>
            <a:ext cx="416599" cy="204769"/>
          </a:xfrm>
          <a:prstGeom prst="rect">
            <a:avLst/>
          </a:prstGeom>
          <a:solidFill>
            <a:srgbClr val="FFFF00">
              <a:alpha val="20000"/>
            </a:srgb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9F9653-2060-4846-9C41-AA81681F0386}"/>
              </a:ext>
            </a:extLst>
          </p:cNvPr>
          <p:cNvSpPr/>
          <p:nvPr/>
        </p:nvSpPr>
        <p:spPr>
          <a:xfrm>
            <a:off x="2221274" y="3252475"/>
            <a:ext cx="416599" cy="204769"/>
          </a:xfrm>
          <a:prstGeom prst="rect">
            <a:avLst/>
          </a:prstGeom>
          <a:solidFill>
            <a:srgbClr val="FFFF00">
              <a:alpha val="20000"/>
            </a:srgb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90A488-31C8-49BC-9749-1EA72901CD99}"/>
              </a:ext>
            </a:extLst>
          </p:cNvPr>
          <p:cNvSpPr/>
          <p:nvPr/>
        </p:nvSpPr>
        <p:spPr>
          <a:xfrm>
            <a:off x="1832331" y="2973123"/>
            <a:ext cx="236543" cy="204769"/>
          </a:xfrm>
          <a:prstGeom prst="rect">
            <a:avLst/>
          </a:prstGeom>
          <a:solidFill>
            <a:srgbClr val="FFFF00">
              <a:alpha val="20000"/>
            </a:srgb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4467257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46DC5C6-3D33-4A75-91A8-1144927467C5}"/>
              </a:ext>
            </a:extLst>
          </p:cNvPr>
          <p:cNvSpPr/>
          <p:nvPr/>
        </p:nvSpPr>
        <p:spPr>
          <a:xfrm>
            <a:off x="7155873" y="24"/>
            <a:ext cx="1988127" cy="3740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chemeClr val="bg1"/>
                </a:solidFill>
              </a:rPr>
              <a:t>How to apply it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B2C853-90FB-4131-8EEB-EB1278BF591F}"/>
              </a:ext>
            </a:extLst>
          </p:cNvPr>
          <p:cNvSpPr/>
          <p:nvPr/>
        </p:nvSpPr>
        <p:spPr>
          <a:xfrm>
            <a:off x="6872991" y="24"/>
            <a:ext cx="2271010" cy="3740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How to apply it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FC3E913-51E5-4D15-89D9-36DB5326D20A}"/>
              </a:ext>
            </a:extLst>
          </p:cNvPr>
          <p:cNvGraphicFramePr>
            <a:graphicFrameLocks noGrp="1"/>
          </p:cNvGraphicFramePr>
          <p:nvPr/>
        </p:nvGraphicFramePr>
        <p:xfrm>
          <a:off x="344516" y="1021435"/>
          <a:ext cx="8454968" cy="327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758">
                  <a:extLst>
                    <a:ext uri="{9D8B030D-6E8A-4147-A177-3AD203B41FA5}">
                      <a16:colId xmlns:a16="http://schemas.microsoft.com/office/drawing/2014/main" val="859873131"/>
                    </a:ext>
                  </a:extLst>
                </a:gridCol>
                <a:gridCol w="1887123">
                  <a:extLst>
                    <a:ext uri="{9D8B030D-6E8A-4147-A177-3AD203B41FA5}">
                      <a16:colId xmlns:a16="http://schemas.microsoft.com/office/drawing/2014/main" val="2540365567"/>
                    </a:ext>
                  </a:extLst>
                </a:gridCol>
                <a:gridCol w="6131087">
                  <a:extLst>
                    <a:ext uri="{9D8B030D-6E8A-4147-A177-3AD203B41FA5}">
                      <a16:colId xmlns:a16="http://schemas.microsoft.com/office/drawing/2014/main" val="24615271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#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Step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Details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5207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Assemble data…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…for what you wish to forecast (dependent variable) and the predictors that you think are associated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1879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Separate “ex post” holdouts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“training” and “test” data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Be wary how a model fits vs. how it forecasts (MAPE, MAD)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Historic random variation can be mistaken for “the real thing”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Hence, a predictive model should be tested on data that did not create it</a:t>
                      </a:r>
                    </a:p>
                    <a:p>
                      <a:pPr algn="l"/>
                      <a:endParaRPr lang="en-US" sz="1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29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Fit the model with “training” and “test”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And see what it did with those </a:t>
                      </a:r>
                      <a:r>
                        <a:rPr lang="en-US" sz="1400" i="1" dirty="0"/>
                        <a:t>ex post</a:t>
                      </a:r>
                      <a:r>
                        <a:rPr lang="en-US" sz="1400" dirty="0"/>
                        <a:t> holdouts!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8765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Re-fit …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… with training and test data combined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8660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Forecast (extrapolate)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Given future estimates of predictors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4938158"/>
                  </a:ext>
                </a:extLst>
              </a:tr>
            </a:tbl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30F6277B-BFDD-4FCB-9A4B-52923C4E1AC0}"/>
              </a:ext>
            </a:extLst>
          </p:cNvPr>
          <p:cNvSpPr txBox="1">
            <a:spLocks/>
          </p:cNvSpPr>
          <p:nvPr/>
        </p:nvSpPr>
        <p:spPr>
          <a:xfrm>
            <a:off x="559670" y="151139"/>
            <a:ext cx="7877175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 fontScale="90000" lnSpcReduction="10000"/>
          </a:bodyPr>
          <a:lstStyle>
            <a:lvl1pPr marL="0" marR="0" indent="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Bebas Neue"/>
                <a:ea typeface="+mn-ea"/>
                <a:cs typeface="Bebas Neue"/>
                <a:sym typeface="Helvetica Light"/>
              </a:defRPr>
            </a:lvl1pPr>
            <a:lvl2pPr marL="0" marR="0" indent="64294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28588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192881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257175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321469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385763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450056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51435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dirty="0"/>
              <a:t>Linear Regression</a:t>
            </a:r>
            <a:br>
              <a:rPr lang="en-US" dirty="0"/>
            </a:br>
            <a:r>
              <a:rPr lang="en-US" sz="2025" dirty="0">
                <a:solidFill>
                  <a:schemeClr val="bg2">
                    <a:lumMod val="50000"/>
                  </a:schemeClr>
                </a:solidFill>
              </a:rPr>
              <a:t>Forecast by applying the equation</a:t>
            </a:r>
          </a:p>
        </p:txBody>
      </p:sp>
    </p:spTree>
    <p:extLst>
      <p:ext uri="{BB962C8B-B14F-4D97-AF65-F5344CB8AC3E}">
        <p14:creationId xmlns:p14="http://schemas.microsoft.com/office/powerpoint/2010/main" val="412903883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679FBBEC-6D5D-43C5-B24E-28ADD5A0B33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899C7D6-46BE-41B9-898A-4AE2E1A74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Demo:  Linear Regression</a:t>
            </a:r>
            <a:b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r>
              <a:rPr lang="en-US" sz="1600" i="1" dirty="0">
                <a:solidFill>
                  <a:schemeClr val="accent2">
                    <a:lumMod val="20000"/>
                    <a:lumOff val="80000"/>
                  </a:schemeClr>
                </a:solidFill>
                <a:hlinkClick r:id="rId3"/>
              </a:rPr>
              <a:t>http://ceresanalytics.com/R_for_IBF_BootCamp/ibf_linear.r</a:t>
            </a:r>
            <a:br>
              <a:rPr lang="en-US" sz="16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r>
              <a:rPr lang="en-US" sz="16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Web app:  </a:t>
            </a:r>
            <a:r>
              <a:rPr lang="en-US" sz="1600" i="1" dirty="0">
                <a:solidFill>
                  <a:srgbClr val="FFFF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https://sbthesis.com/shiny_IBF</a:t>
            </a:r>
            <a:endParaRPr lang="en-US" sz="1600" i="1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821314-0ADA-43F1-BF1D-35CFB06FC9B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86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23744A-C507-4C81-AA69-F6836510F851}"/>
              </a:ext>
            </a:extLst>
          </p:cNvPr>
          <p:cNvSpPr/>
          <p:nvPr/>
        </p:nvSpPr>
        <p:spPr>
          <a:xfrm>
            <a:off x="6872991" y="24"/>
            <a:ext cx="2271010" cy="374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3544810688"/>
      </p:ext>
    </p:extLst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4E5375-E33A-48E0-8DCC-D9FC36CFD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6614"/>
            <a:ext cx="8666747" cy="42092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8129F96-8009-4596-80ED-DC883AD67847}"/>
              </a:ext>
            </a:extLst>
          </p:cNvPr>
          <p:cNvSpPr/>
          <p:nvPr/>
        </p:nvSpPr>
        <p:spPr>
          <a:xfrm>
            <a:off x="6872991" y="24"/>
            <a:ext cx="2271010" cy="374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Exploratory Data Analysis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CE7F31-4684-4701-90D2-ABB6E2D83D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907" y="3104147"/>
            <a:ext cx="3272588" cy="11690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F6F49E-13B0-4328-BB79-02E662296A6D}"/>
              </a:ext>
            </a:extLst>
          </p:cNvPr>
          <p:cNvSpPr txBox="1"/>
          <p:nvPr/>
        </p:nvSpPr>
        <p:spPr>
          <a:xfrm>
            <a:off x="1026695" y="2786111"/>
            <a:ext cx="1732547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Correlations:</a:t>
            </a:r>
          </a:p>
        </p:txBody>
      </p:sp>
    </p:spTree>
    <p:extLst>
      <p:ext uri="{BB962C8B-B14F-4D97-AF65-F5344CB8AC3E}">
        <p14:creationId xmlns:p14="http://schemas.microsoft.com/office/powerpoint/2010/main" val="58035063"/>
      </p:ext>
    </p:extLst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8935DB5-1BA7-4713-9A42-52F33A923E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7692" y="66644"/>
            <a:ext cx="4759116" cy="448121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ED2B11A-8734-4C7E-9FAD-D67FAB9B19FB}"/>
              </a:ext>
            </a:extLst>
          </p:cNvPr>
          <p:cNvCxnSpPr>
            <a:cxnSpLocks/>
          </p:cNvCxnSpPr>
          <p:nvPr/>
        </p:nvCxnSpPr>
        <p:spPr>
          <a:xfrm>
            <a:off x="981480" y="4113035"/>
            <a:ext cx="6549081" cy="28244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43A1779-0C54-4BEF-B151-2EA072087184}"/>
              </a:ext>
            </a:extLst>
          </p:cNvPr>
          <p:cNvSpPr/>
          <p:nvPr/>
        </p:nvSpPr>
        <p:spPr>
          <a:xfrm>
            <a:off x="6872991" y="24"/>
            <a:ext cx="2271010" cy="374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Example Data</a:t>
            </a:r>
          </a:p>
        </p:txBody>
      </p:sp>
    </p:spTree>
    <p:extLst>
      <p:ext uri="{BB962C8B-B14F-4D97-AF65-F5344CB8AC3E}">
        <p14:creationId xmlns:p14="http://schemas.microsoft.com/office/powerpoint/2010/main" val="196349751"/>
      </p:ext>
    </p:extLst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C7D377-1B1D-4AA7-9996-C0332F441B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8714" y="268182"/>
            <a:ext cx="5833926" cy="43954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53406F2-20CF-445F-A511-88DB861E989E}"/>
              </a:ext>
            </a:extLst>
          </p:cNvPr>
          <p:cNvSpPr/>
          <p:nvPr/>
        </p:nvSpPr>
        <p:spPr>
          <a:xfrm>
            <a:off x="6872991" y="24"/>
            <a:ext cx="2271010" cy="374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Statistical Fit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7E742EF-72CC-4EE2-82C1-B00684BB5300}"/>
              </a:ext>
            </a:extLst>
          </p:cNvPr>
          <p:cNvSpPr/>
          <p:nvPr/>
        </p:nvSpPr>
        <p:spPr>
          <a:xfrm>
            <a:off x="1591360" y="4134082"/>
            <a:ext cx="5281631" cy="529575"/>
          </a:xfrm>
          <a:prstGeom prst="ellipse">
            <a:avLst/>
          </a:prstGeom>
          <a:noFill/>
          <a:ln w="12700" cap="flat">
            <a:solidFill>
              <a:srgbClr val="FF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05838A-CCD3-4BE7-8073-4274A4912771}"/>
              </a:ext>
            </a:extLst>
          </p:cNvPr>
          <p:cNvSpPr/>
          <p:nvPr/>
        </p:nvSpPr>
        <p:spPr>
          <a:xfrm>
            <a:off x="4455493" y="2376028"/>
            <a:ext cx="1535769" cy="815546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1388604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1CA1F-4939-B5E8-657D-E7E07623F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6C7AA-B18F-EEDF-C841-551AFC7B1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72638"/>
            <a:ext cx="7157255" cy="72481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4 key types of analytics</a:t>
            </a:r>
            <a:br>
              <a:rPr lang="en-US" dirty="0"/>
            </a:br>
            <a:r>
              <a:rPr lang="en-US" sz="2025" dirty="0">
                <a:solidFill>
                  <a:schemeClr val="bg2">
                    <a:lumMod val="50000"/>
                  </a:schemeClr>
                </a:solidFill>
              </a:rPr>
              <a:t>per </a:t>
            </a:r>
            <a:r>
              <a:rPr lang="en-US" sz="2025" dirty="0">
                <a:solidFill>
                  <a:schemeClr val="bg2">
                    <a:lumMod val="50000"/>
                  </a:schemeClr>
                </a:solidFill>
                <a:hlinkClick r:id="rId3"/>
              </a:rPr>
              <a:t>https://online.hbs.edu/blog/post/types-of-data-analysis</a:t>
            </a:r>
            <a:r>
              <a:rPr lang="en-US" sz="2025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23F03CB-0998-B58A-96ED-8B8B3999BA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178"/>
          <a:stretch/>
        </p:blipFill>
        <p:spPr>
          <a:xfrm>
            <a:off x="2685010" y="1085144"/>
            <a:ext cx="6109855" cy="32932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1428B1-2270-96D2-AFDA-10E6F59CAAD7}"/>
              </a:ext>
            </a:extLst>
          </p:cNvPr>
          <p:cNvSpPr txBox="1"/>
          <p:nvPr/>
        </p:nvSpPr>
        <p:spPr>
          <a:xfrm>
            <a:off x="149630" y="1085926"/>
            <a:ext cx="2942707" cy="30880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Descriptive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b="1" dirty="0"/>
              <a:t>Diagnostic</a:t>
            </a:r>
          </a:p>
          <a:p>
            <a:pPr algn="l" defTabSz="825500"/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	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b="1" dirty="0"/>
              <a:t>Predictive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000" b="1" dirty="0"/>
              <a:t>	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2000" b="1" dirty="0"/>
          </a:p>
          <a:p>
            <a:pPr marL="342900" marR="0" indent="-3429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b="1" dirty="0"/>
              <a:t>Prescriptive</a:t>
            </a:r>
          </a:p>
          <a:p>
            <a:pPr lvl="1" indent="0" algn="l" defTabSz="825500"/>
            <a:endParaRPr lang="en-US" sz="1400" b="1" i="1" dirty="0"/>
          </a:p>
          <a:p>
            <a:pPr marL="285750" marR="0" indent="-28575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CFCA3D-0BDD-75C2-F084-046B92A12867}"/>
              </a:ext>
            </a:extLst>
          </p:cNvPr>
          <p:cNvSpPr txBox="1"/>
          <p:nvPr/>
        </p:nvSpPr>
        <p:spPr>
          <a:xfrm>
            <a:off x="628993" y="3572434"/>
            <a:ext cx="1812175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825500"/>
            <a:r>
              <a:rPr lang="en-US" sz="1400" b="1" i="1" dirty="0"/>
              <a:t>What should we do next</a:t>
            </a:r>
            <a:endParaRPr kumimoji="0" lang="en-US" sz="14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45BF86-2899-5705-4DE0-B3668CBCB5CE}"/>
              </a:ext>
            </a:extLst>
          </p:cNvPr>
          <p:cNvSpPr txBox="1"/>
          <p:nvPr/>
        </p:nvSpPr>
        <p:spPr>
          <a:xfrm>
            <a:off x="628994" y="1486120"/>
            <a:ext cx="181217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825500"/>
            <a:r>
              <a:rPr lang="en-US" sz="1400" b="1" i="1" dirty="0"/>
              <a:t>What happened</a:t>
            </a:r>
            <a:endParaRPr kumimoji="0" lang="en-US" sz="14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BB2DAB-C1DA-8329-1674-FDAEBA39CDA9}"/>
              </a:ext>
            </a:extLst>
          </p:cNvPr>
          <p:cNvSpPr txBox="1"/>
          <p:nvPr/>
        </p:nvSpPr>
        <p:spPr>
          <a:xfrm>
            <a:off x="628995" y="2675064"/>
            <a:ext cx="1812175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825500"/>
            <a:r>
              <a:rPr lang="en-US" sz="1400" b="1" i="1" dirty="0"/>
              <a:t>What might happen in the future</a:t>
            </a:r>
            <a:endParaRPr kumimoji="0" lang="en-US" sz="14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298C37-76F0-72AB-C6FA-4B58410212FD}"/>
              </a:ext>
            </a:extLst>
          </p:cNvPr>
          <p:cNvSpPr txBox="1"/>
          <p:nvPr/>
        </p:nvSpPr>
        <p:spPr>
          <a:xfrm>
            <a:off x="628993" y="2057413"/>
            <a:ext cx="1507375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825500"/>
            <a:r>
              <a:rPr lang="en-US" sz="1400" b="1" i="1" dirty="0"/>
              <a:t>Why did it happen</a:t>
            </a:r>
            <a:endParaRPr kumimoji="0" lang="en-US" sz="14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21337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/>
      <p:bldP spid="19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53406F2-20CF-445F-A511-88DB861E989E}"/>
              </a:ext>
            </a:extLst>
          </p:cNvPr>
          <p:cNvSpPr/>
          <p:nvPr/>
        </p:nvSpPr>
        <p:spPr>
          <a:xfrm>
            <a:off x="6872991" y="24"/>
            <a:ext cx="2271010" cy="374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u="sng" dirty="0">
                <a:solidFill>
                  <a:srgbClr val="FFFFFF"/>
                </a:solidFill>
              </a:rPr>
              <a:t>Ex post </a:t>
            </a:r>
            <a:r>
              <a:rPr lang="en-US" sz="1406" dirty="0">
                <a:solidFill>
                  <a:srgbClr val="FFFFFF"/>
                </a:solidFill>
              </a:rPr>
              <a:t>Forecast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3EFC1F-377B-4EAB-9C30-FE176B323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753" y="475873"/>
            <a:ext cx="8109563" cy="393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81278"/>
      </p:ext>
    </p:extLst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AED5E58-5AF4-4693-93BF-FCEF6554991F}"/>
              </a:ext>
            </a:extLst>
          </p:cNvPr>
          <p:cNvCxnSpPr>
            <a:cxnSpLocks/>
          </p:cNvCxnSpPr>
          <p:nvPr/>
        </p:nvCxnSpPr>
        <p:spPr>
          <a:xfrm>
            <a:off x="4522201" y="44140"/>
            <a:ext cx="42366" cy="4706135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074D20F4-3F29-434F-955F-EC84D8A56CF3}"/>
              </a:ext>
            </a:extLst>
          </p:cNvPr>
          <p:cNvSpPr/>
          <p:nvPr/>
        </p:nvSpPr>
        <p:spPr>
          <a:xfrm>
            <a:off x="6872991" y="24"/>
            <a:ext cx="2271010" cy="374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Final Fit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D3B31D-3B02-422B-A9B6-E71103C03A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80" y="974418"/>
            <a:ext cx="4481104" cy="31408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FE9FAA-8349-4DB1-BD3C-0273287DC8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9436" y="1087855"/>
            <a:ext cx="4564566" cy="29677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CF4F83A-720F-42F4-850B-4176141AA569}"/>
              </a:ext>
            </a:extLst>
          </p:cNvPr>
          <p:cNvSpPr/>
          <p:nvPr/>
        </p:nvSpPr>
        <p:spPr>
          <a:xfrm>
            <a:off x="2510388" y="3473116"/>
            <a:ext cx="1688633" cy="219774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B45BCB-4FCB-40B6-8385-19A492B55C11}"/>
              </a:ext>
            </a:extLst>
          </p:cNvPr>
          <p:cNvSpPr/>
          <p:nvPr/>
        </p:nvSpPr>
        <p:spPr>
          <a:xfrm>
            <a:off x="6942020" y="3515629"/>
            <a:ext cx="1688633" cy="219774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5C99F9-560A-47A3-9471-74802504FE03}"/>
              </a:ext>
            </a:extLst>
          </p:cNvPr>
          <p:cNvSpPr/>
          <p:nvPr/>
        </p:nvSpPr>
        <p:spPr>
          <a:xfrm>
            <a:off x="5498230" y="2561321"/>
            <a:ext cx="790275" cy="619026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0CE12D-EEAB-4C97-92CF-2136A8125B9D}"/>
              </a:ext>
            </a:extLst>
          </p:cNvPr>
          <p:cNvSpPr/>
          <p:nvPr/>
        </p:nvSpPr>
        <p:spPr>
          <a:xfrm>
            <a:off x="990398" y="2481110"/>
            <a:ext cx="790275" cy="619026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64393778"/>
      </p:ext>
    </p:extLst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91F4B-D60E-4A62-9BEE-F8052D795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4"/>
                </a:solidFill>
              </a:rPr>
              <a:t>Machine learning alternative</a:t>
            </a:r>
            <a:br>
              <a:rPr lang="en-US" dirty="0">
                <a:solidFill>
                  <a:schemeClr val="accent4"/>
                </a:solidFill>
              </a:rPr>
            </a:br>
            <a:r>
              <a:rPr lang="en-US" dirty="0">
                <a:solidFill>
                  <a:schemeClr val="accent4"/>
                </a:solidFill>
              </a:rPr>
              <a:t>neural networks</a:t>
            </a:r>
            <a:br>
              <a:rPr lang="en-US" dirty="0">
                <a:solidFill>
                  <a:schemeClr val="accent4"/>
                </a:solidFill>
              </a:rPr>
            </a:br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18" name="Group 1203">
            <a:extLst>
              <a:ext uri="{FF2B5EF4-FFF2-40B4-BE49-F238E27FC236}">
                <a16:creationId xmlns:a16="http://schemas.microsoft.com/office/drawing/2014/main" id="{65C799C8-D637-4881-96BF-7682AAA60DD1}"/>
              </a:ext>
            </a:extLst>
          </p:cNvPr>
          <p:cNvGrpSpPr/>
          <p:nvPr/>
        </p:nvGrpSpPr>
        <p:grpSpPr>
          <a:xfrm>
            <a:off x="3322266" y="4110728"/>
            <a:ext cx="2457181" cy="595746"/>
            <a:chOff x="0" y="0"/>
            <a:chExt cx="8736640" cy="2118205"/>
          </a:xfrm>
        </p:grpSpPr>
        <p:sp>
          <p:nvSpPr>
            <p:cNvPr id="19" name="Shape 1193">
              <a:extLst>
                <a:ext uri="{FF2B5EF4-FFF2-40B4-BE49-F238E27FC236}">
                  <a16:creationId xmlns:a16="http://schemas.microsoft.com/office/drawing/2014/main" id="{31DD94C9-EF23-472C-A74E-D6BC99EE487E}"/>
                </a:ext>
              </a:extLst>
            </p:cNvPr>
            <p:cNvSpPr/>
            <p:nvPr/>
          </p:nvSpPr>
          <p:spPr>
            <a:xfrm>
              <a:off x="0" y="0"/>
              <a:ext cx="2118206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0" name="Shape 1194">
              <a:extLst>
                <a:ext uri="{FF2B5EF4-FFF2-40B4-BE49-F238E27FC236}">
                  <a16:creationId xmlns:a16="http://schemas.microsoft.com/office/drawing/2014/main" id="{305B3F87-9145-4FA8-AB01-B99786BEC3D9}"/>
                </a:ext>
              </a:extLst>
            </p:cNvPr>
            <p:cNvSpPr/>
            <p:nvPr/>
          </p:nvSpPr>
          <p:spPr>
            <a:xfrm>
              <a:off x="249585" y="249585"/>
              <a:ext cx="1619036" cy="1619036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  <p:sp>
          <p:nvSpPr>
            <p:cNvPr id="21" name="Shape 1195">
              <a:extLst>
                <a:ext uri="{FF2B5EF4-FFF2-40B4-BE49-F238E27FC236}">
                  <a16:creationId xmlns:a16="http://schemas.microsoft.com/office/drawing/2014/main" id="{1B0FB670-B6B2-4F51-9099-12CB8598C94C}"/>
                </a:ext>
              </a:extLst>
            </p:cNvPr>
            <p:cNvSpPr/>
            <p:nvPr/>
          </p:nvSpPr>
          <p:spPr>
            <a:xfrm>
              <a:off x="1654610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2" name="Shape 1196">
              <a:extLst>
                <a:ext uri="{FF2B5EF4-FFF2-40B4-BE49-F238E27FC236}">
                  <a16:creationId xmlns:a16="http://schemas.microsoft.com/office/drawing/2014/main" id="{2F6A0B09-6D54-4C44-8147-9815FC88C236}"/>
                </a:ext>
              </a:extLst>
            </p:cNvPr>
            <p:cNvSpPr/>
            <p:nvPr/>
          </p:nvSpPr>
          <p:spPr>
            <a:xfrm>
              <a:off x="1904195" y="249585"/>
              <a:ext cx="1619036" cy="1619036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3" name="Shape 1197">
              <a:extLst>
                <a:ext uri="{FF2B5EF4-FFF2-40B4-BE49-F238E27FC236}">
                  <a16:creationId xmlns:a16="http://schemas.microsoft.com/office/drawing/2014/main" id="{E8CD197E-F6CC-4ED5-BED8-6616D757699A}"/>
                </a:ext>
              </a:extLst>
            </p:cNvPr>
            <p:cNvSpPr/>
            <p:nvPr/>
          </p:nvSpPr>
          <p:spPr>
            <a:xfrm>
              <a:off x="3309219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4" name="Shape 1198">
              <a:extLst>
                <a:ext uri="{FF2B5EF4-FFF2-40B4-BE49-F238E27FC236}">
                  <a16:creationId xmlns:a16="http://schemas.microsoft.com/office/drawing/2014/main" id="{0F2C794B-A083-4E55-993B-B0CDC94B35EB}"/>
                </a:ext>
              </a:extLst>
            </p:cNvPr>
            <p:cNvSpPr/>
            <p:nvPr/>
          </p:nvSpPr>
          <p:spPr>
            <a:xfrm>
              <a:off x="3558804" y="249585"/>
              <a:ext cx="1619037" cy="161903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5" name="Shape 1199">
              <a:extLst>
                <a:ext uri="{FF2B5EF4-FFF2-40B4-BE49-F238E27FC236}">
                  <a16:creationId xmlns:a16="http://schemas.microsoft.com/office/drawing/2014/main" id="{8F36FEAE-B0F5-4154-9D87-026D9B8E5403}"/>
                </a:ext>
              </a:extLst>
            </p:cNvPr>
            <p:cNvSpPr/>
            <p:nvPr/>
          </p:nvSpPr>
          <p:spPr>
            <a:xfrm>
              <a:off x="496382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6" name="Shape 1200">
              <a:extLst>
                <a:ext uri="{FF2B5EF4-FFF2-40B4-BE49-F238E27FC236}">
                  <a16:creationId xmlns:a16="http://schemas.microsoft.com/office/drawing/2014/main" id="{D786C196-AAC7-4AD8-892F-B7F2528199C8}"/>
                </a:ext>
              </a:extLst>
            </p:cNvPr>
            <p:cNvSpPr/>
            <p:nvPr/>
          </p:nvSpPr>
          <p:spPr>
            <a:xfrm>
              <a:off x="5213409" y="249585"/>
              <a:ext cx="1619036" cy="1619036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r>
                <a:rPr lang="en-US" sz="900" dirty="0"/>
                <a:t>4</a:t>
              </a:r>
              <a:endParaRPr sz="900" dirty="0"/>
            </a:p>
          </p:txBody>
        </p:sp>
        <p:sp>
          <p:nvSpPr>
            <p:cNvPr id="27" name="Shape 1201">
              <a:extLst>
                <a:ext uri="{FF2B5EF4-FFF2-40B4-BE49-F238E27FC236}">
                  <a16:creationId xmlns:a16="http://schemas.microsoft.com/office/drawing/2014/main" id="{7F52E36A-82FA-4387-A444-9182E0A857EA}"/>
                </a:ext>
              </a:extLst>
            </p:cNvPr>
            <p:cNvSpPr/>
            <p:nvPr/>
          </p:nvSpPr>
          <p:spPr>
            <a:xfrm>
              <a:off x="661843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28" name="Shape 1202">
              <a:extLst>
                <a:ext uri="{FF2B5EF4-FFF2-40B4-BE49-F238E27FC236}">
                  <a16:creationId xmlns:a16="http://schemas.microsoft.com/office/drawing/2014/main" id="{8109DD41-630F-4B56-B0D7-5303C6DED071}"/>
                </a:ext>
              </a:extLst>
            </p:cNvPr>
            <p:cNvSpPr/>
            <p:nvPr/>
          </p:nvSpPr>
          <p:spPr>
            <a:xfrm>
              <a:off x="6868019" y="249585"/>
              <a:ext cx="1619037" cy="1619036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53456565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281EF-5271-4743-5A39-F4FD67933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981B7D-4C9F-4605-1E60-BF133A3F2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947" y="273557"/>
            <a:ext cx="7810500" cy="680620"/>
          </a:xfrm>
        </p:spPr>
        <p:txBody>
          <a:bodyPr>
            <a:normAutofit/>
          </a:bodyPr>
          <a:lstStyle/>
          <a:p>
            <a:r>
              <a:rPr lang="en-US" sz="3600" dirty="0"/>
              <a:t>How do I predict a metric?</a:t>
            </a:r>
            <a:endParaRPr lang="en-US" sz="2200" i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B2829-7D86-4DCB-500B-701BD1E5547C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480947" y="988425"/>
            <a:ext cx="7810500" cy="924647"/>
          </a:xfrm>
        </p:spPr>
        <p:txBody>
          <a:bodyPr>
            <a:normAutofit/>
          </a:bodyPr>
          <a:lstStyle/>
          <a:p>
            <a:r>
              <a:rPr lang="en-US" sz="1100" i="1" dirty="0">
                <a:solidFill>
                  <a:schemeClr val="bg2">
                    <a:lumMod val="50000"/>
                  </a:schemeClr>
                </a:solidFill>
              </a:rPr>
              <a:t>Examples</a:t>
            </a:r>
          </a:p>
          <a:p>
            <a:endParaRPr lang="en-US" sz="1100" i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1600" dirty="0">
                <a:solidFill>
                  <a:schemeClr val="accent1"/>
                </a:solidFill>
              </a:rPr>
              <a:t>Statistics:  Linear Regression Analysis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Machine Learning:  Neural Network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FCE9A-8822-670F-8AC8-5E24649A887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93</a:t>
            </a:fld>
            <a:endParaRPr lang="en-US"/>
          </a:p>
        </p:txBody>
      </p:sp>
      <p:graphicFrame>
        <p:nvGraphicFramePr>
          <p:cNvPr id="6" name="Object 29">
            <a:extLst>
              <a:ext uri="{FF2B5EF4-FFF2-40B4-BE49-F238E27FC236}">
                <a16:creationId xmlns:a16="http://schemas.microsoft.com/office/drawing/2014/main" id="{57B1016E-E5CE-5B98-2906-EB8D898192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9991" y="1965919"/>
          <a:ext cx="3172505" cy="2431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2895600" imgH="2219325" progId="Excel.Chart.8">
                  <p:embed/>
                </p:oleObj>
              </mc:Choice>
              <mc:Fallback>
                <p:oleObj name="Chart" r:id="rId2" imgW="2895600" imgH="2219325" progId="Excel.Chart.8">
                  <p:embed/>
                  <p:pic>
                    <p:nvPicPr>
                      <p:cNvPr id="6" name="Object 29">
                        <a:extLst>
                          <a:ext uri="{FF2B5EF4-FFF2-40B4-BE49-F238E27FC236}">
                            <a16:creationId xmlns:a16="http://schemas.microsoft.com/office/drawing/2014/main" id="{45C93372-9641-49A7-ADAB-F785745F17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991" y="1965919"/>
                        <a:ext cx="3172505" cy="2431756"/>
                      </a:xfrm>
                      <a:prstGeom prst="rect">
                        <a:avLst/>
                      </a:prstGeom>
                      <a:noFill/>
                      <a:ln w="76200">
                        <a:solidFill>
                          <a:schemeClr val="accent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3" descr="https://cdn-images-1.medium.com/max/1000/1*Gh5PS4R_A5drl5ebd_gNrg@2x.png">
            <a:extLst>
              <a:ext uri="{FF2B5EF4-FFF2-40B4-BE49-F238E27FC236}">
                <a16:creationId xmlns:a16="http://schemas.microsoft.com/office/drawing/2014/main" id="{0C0B1A57-20A1-D811-8956-74CC31ABD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5727" y="1944675"/>
            <a:ext cx="3718282" cy="2431756"/>
          </a:xfrm>
          <a:prstGeom prst="rect">
            <a:avLst/>
          </a:prstGeom>
          <a:noFill/>
          <a:ln w="762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F374099-C50E-F53D-8A5E-4D0C7197392A}"/>
              </a:ext>
            </a:extLst>
          </p:cNvPr>
          <p:cNvSpPr/>
          <p:nvPr/>
        </p:nvSpPr>
        <p:spPr>
          <a:xfrm>
            <a:off x="4849318" y="4414176"/>
            <a:ext cx="25831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https://towardsdatascience.com/applied-deep-learning-part-1-artificial-neural-networks-d7834f67a4f6</a:t>
            </a:r>
          </a:p>
        </p:txBody>
      </p:sp>
    </p:spTree>
    <p:extLst>
      <p:ext uri="{BB962C8B-B14F-4D97-AF65-F5344CB8AC3E}">
        <p14:creationId xmlns:p14="http://schemas.microsoft.com/office/powerpoint/2010/main" val="3711178301"/>
      </p:ext>
    </p:extLst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C986EA-8027-4D36-AB18-3430FD79A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947" y="278201"/>
            <a:ext cx="7810500" cy="680620"/>
          </a:xfrm>
        </p:spPr>
        <p:txBody>
          <a:bodyPr>
            <a:normAutofit/>
          </a:bodyPr>
          <a:lstStyle/>
          <a:p>
            <a:r>
              <a:rPr lang="en-US" sz="3600" dirty="0"/>
              <a:t>How do I know what will drive a result?</a:t>
            </a:r>
            <a:endParaRPr lang="en-US" sz="2200" i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99231E-CB2A-453A-B827-26C12F5BDC7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513297" y="1005583"/>
            <a:ext cx="7810500" cy="1273603"/>
          </a:xfrm>
        </p:spPr>
        <p:txBody>
          <a:bodyPr>
            <a:normAutofit fontScale="62500" lnSpcReduction="20000"/>
          </a:bodyPr>
          <a:lstStyle/>
          <a:p>
            <a:r>
              <a:rPr lang="en-US" sz="2800" i="1" dirty="0">
                <a:solidFill>
                  <a:schemeClr val="bg2">
                    <a:lumMod val="50000"/>
                  </a:schemeClr>
                </a:solidFill>
              </a:rPr>
              <a:t>Examples</a:t>
            </a:r>
          </a:p>
          <a:p>
            <a:endParaRPr lang="en-US" sz="2800" dirty="0"/>
          </a:p>
          <a:p>
            <a:r>
              <a:rPr lang="en-US" sz="2900" dirty="0">
                <a:solidFill>
                  <a:schemeClr val="accent1"/>
                </a:solidFill>
              </a:rPr>
              <a:t>Statistics:  Automated variable selection (stepwise, all possible subsets)</a:t>
            </a:r>
          </a:p>
          <a:p>
            <a:r>
              <a:rPr lang="en-US" sz="2900" dirty="0">
                <a:solidFill>
                  <a:schemeClr val="accent2"/>
                </a:solidFill>
              </a:rPr>
              <a:t>Machine Learning:  Filter Methods, Wrapper Methods, Embedded Methods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6B686F-09A2-4F2E-A47B-A77E2437B3C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94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28DF917-8A14-4739-B36C-14F37968B685}"/>
              </a:ext>
            </a:extLst>
          </p:cNvPr>
          <p:cNvSpPr/>
          <p:nvPr/>
        </p:nvSpPr>
        <p:spPr>
          <a:xfrm>
            <a:off x="5426593" y="4303056"/>
            <a:ext cx="330445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http://compneurosci.com/wiki/images/4/42/Intro_to_PCA_and_ICA.pdf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A2E6F66-69EA-43BF-BC1F-9A5A44622E8E}"/>
              </a:ext>
            </a:extLst>
          </p:cNvPr>
          <p:cNvGrpSpPr/>
          <p:nvPr/>
        </p:nvGrpSpPr>
        <p:grpSpPr>
          <a:xfrm>
            <a:off x="394114" y="2020369"/>
            <a:ext cx="3782760" cy="2364751"/>
            <a:chOff x="167148" y="2011680"/>
            <a:chExt cx="4034149" cy="2743200"/>
          </a:xfrm>
        </p:grpSpPr>
        <p:graphicFrame>
          <p:nvGraphicFramePr>
            <p:cNvPr id="14" name="Object 29">
              <a:extLst>
                <a:ext uri="{FF2B5EF4-FFF2-40B4-BE49-F238E27FC236}">
                  <a16:creationId xmlns:a16="http://schemas.microsoft.com/office/drawing/2014/main" id="{95F16402-CDB3-4428-B7DF-A6EF0159DB2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42403" y="2065376"/>
            <a:ext cx="2309231" cy="17700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hart" r:id="rId2" imgW="2895600" imgH="2219325" progId="Excel.Chart.8">
                    <p:embed/>
                  </p:oleObj>
                </mc:Choice>
                <mc:Fallback>
                  <p:oleObj name="Chart" r:id="rId2" imgW="2895600" imgH="2219325" progId="Excel.Chart.8">
                    <p:embed/>
                    <p:pic>
                      <p:nvPicPr>
                        <p:cNvPr id="14" name="Object 29">
                          <a:extLst>
                            <a:ext uri="{FF2B5EF4-FFF2-40B4-BE49-F238E27FC236}">
                              <a16:creationId xmlns:a16="http://schemas.microsoft.com/office/drawing/2014/main" id="{95F16402-CDB3-4428-B7DF-A6EF0159DB2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2403" y="2065376"/>
                          <a:ext cx="2309231" cy="17700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31">
              <a:extLst>
                <a:ext uri="{FF2B5EF4-FFF2-40B4-BE49-F238E27FC236}">
                  <a16:creationId xmlns:a16="http://schemas.microsoft.com/office/drawing/2014/main" id="{98CF9942-D7D0-48FE-95D7-565355552D5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26547" y="2920181"/>
            <a:ext cx="2309231" cy="17720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hart" r:id="rId4" imgW="2905125" imgH="2228850" progId="Excel.Chart.8">
                    <p:embed/>
                  </p:oleObj>
                </mc:Choice>
                <mc:Fallback>
                  <p:oleObj name="Chart" r:id="rId4" imgW="2905125" imgH="2228850" progId="Excel.Chart.8">
                    <p:embed/>
                    <p:pic>
                      <p:nvPicPr>
                        <p:cNvPr id="15" name="Object 31">
                          <a:extLst>
                            <a:ext uri="{FF2B5EF4-FFF2-40B4-BE49-F238E27FC236}">
                              <a16:creationId xmlns:a16="http://schemas.microsoft.com/office/drawing/2014/main" id="{98CF9942-D7D0-48FE-95D7-565355552D5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26547" y="2920181"/>
                          <a:ext cx="2309231" cy="17720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23299BB-76D1-44F0-BE56-FFFDB2A4816C}"/>
                </a:ext>
              </a:extLst>
            </p:cNvPr>
            <p:cNvSpPr/>
            <p:nvPr/>
          </p:nvSpPr>
          <p:spPr>
            <a:xfrm>
              <a:off x="242403" y="2065376"/>
              <a:ext cx="3893375" cy="2626819"/>
            </a:xfrm>
            <a:prstGeom prst="rect">
              <a:avLst/>
            </a:prstGeom>
            <a:noFill/>
            <a:ln w="76200" cap="flat">
              <a:solidFill>
                <a:schemeClr val="accent1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E2BA612-27DB-4B77-8A90-7F37FB46AA03}"/>
                </a:ext>
              </a:extLst>
            </p:cNvPr>
            <p:cNvSpPr/>
            <p:nvPr/>
          </p:nvSpPr>
          <p:spPr>
            <a:xfrm>
              <a:off x="167148" y="2011680"/>
              <a:ext cx="4034149" cy="2743200"/>
            </a:xfrm>
            <a:prstGeom prst="rect">
              <a:avLst/>
            </a:prstGeom>
            <a:noFill/>
            <a:ln w="57150" cap="flat">
              <a:solidFill>
                <a:schemeClr val="accent2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pic>
        <p:nvPicPr>
          <p:cNvPr id="8" name="Picture 23" descr="https://cdn-images-1.medium.com/max/1000/1*Gh5PS4R_A5drl5ebd_gNrg@2x.png">
            <a:extLst>
              <a:ext uri="{FF2B5EF4-FFF2-40B4-BE49-F238E27FC236}">
                <a16:creationId xmlns:a16="http://schemas.microsoft.com/office/drawing/2014/main" id="{8FED1D06-F156-7FD7-F91F-F087427C3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2244" y="2075347"/>
            <a:ext cx="3531764" cy="2309773"/>
          </a:xfrm>
          <a:prstGeom prst="rect">
            <a:avLst/>
          </a:prstGeom>
          <a:noFill/>
          <a:ln w="762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&quot;Not Allowed&quot; Symbol 8">
            <a:extLst>
              <a:ext uri="{FF2B5EF4-FFF2-40B4-BE49-F238E27FC236}">
                <a16:creationId xmlns:a16="http://schemas.microsoft.com/office/drawing/2014/main" id="{140C2354-2FB8-3BE1-7CEB-C11F8347B1A1}"/>
              </a:ext>
            </a:extLst>
          </p:cNvPr>
          <p:cNvSpPr/>
          <p:nvPr/>
        </p:nvSpPr>
        <p:spPr>
          <a:xfrm>
            <a:off x="4967127" y="3308727"/>
            <a:ext cx="459465" cy="517161"/>
          </a:xfrm>
          <a:prstGeom prst="noSmoking">
            <a:avLst/>
          </a:prstGeom>
          <a:solidFill>
            <a:srgbClr val="FF0000">
              <a:alpha val="20000"/>
            </a:srgbClr>
          </a:solidFill>
          <a:ln w="12700" cap="flat">
            <a:solidFill>
              <a:srgbClr val="FF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7EE43F03-4EFE-C346-4F32-D4EC9A0E5E3C}"/>
              </a:ext>
            </a:extLst>
          </p:cNvPr>
          <p:cNvSpPr/>
          <p:nvPr/>
        </p:nvSpPr>
        <p:spPr>
          <a:xfrm>
            <a:off x="1041816" y="2630773"/>
            <a:ext cx="611254" cy="562131"/>
          </a:xfrm>
          <a:prstGeom prst="star5">
            <a:avLst/>
          </a:prstGeom>
          <a:solidFill>
            <a:srgbClr val="FFF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560887948"/>
      </p:ext>
    </p:extLst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11509-A66E-4AA8-BD73-B778C3002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2" y="139831"/>
            <a:ext cx="7877175" cy="85725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Neural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C9B62-767D-4097-890D-BAB46324A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671" y="943020"/>
            <a:ext cx="8224478" cy="366645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600" dirty="0">
                <a:solidFill>
                  <a:schemeClr val="accent1"/>
                </a:solidFill>
              </a:rPr>
              <a:t>What it is/how it works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600" dirty="0"/>
              <a:t>An algorithm meant to mimic the attributes of the human brain, which uses interconnected processing nodes to recognize patterns among inputs and one or more outputs...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accent1"/>
                </a:solidFill>
              </a:rPr>
              <a:t>Statistics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vs. </a:t>
            </a:r>
            <a:r>
              <a:rPr lang="en-US" sz="1600" dirty="0">
                <a:solidFill>
                  <a:schemeClr val="accent2"/>
                </a:solidFill>
              </a:rPr>
              <a:t>Machine Learning</a:t>
            </a:r>
            <a:r>
              <a:rPr lang="en-US" sz="1600" dirty="0"/>
              <a:t>—This is a Machine Learning technique, which relies on </a:t>
            </a:r>
            <a:r>
              <a:rPr lang="en-US" sz="1600" dirty="0">
                <a:solidFill>
                  <a:schemeClr val="accent2"/>
                </a:solidFill>
              </a:rPr>
              <a:t>interactions and nonlinearities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en-US" sz="400" dirty="0">
              <a:solidFill>
                <a:schemeClr val="accent3"/>
              </a:solidFill>
            </a:endParaRP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600" dirty="0">
                <a:solidFill>
                  <a:schemeClr val="accent3"/>
                </a:solidFill>
              </a:rPr>
              <a:t>How to evaluate your results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600" dirty="0"/>
              <a:t>Much like </a:t>
            </a:r>
            <a:r>
              <a:rPr lang="en-US" sz="1600" i="1" dirty="0"/>
              <a:t>performance of </a:t>
            </a:r>
            <a:r>
              <a:rPr lang="en-US" sz="1600" dirty="0"/>
              <a:t>a regression model (ex post forecast)</a:t>
            </a:r>
          </a:p>
          <a:p>
            <a:pPr marL="178594" lvl="1" indent="0">
              <a:spcBef>
                <a:spcPts val="0"/>
              </a:spcBef>
              <a:spcAft>
                <a:spcPts val="300"/>
              </a:spcAft>
              <a:buNone/>
            </a:pPr>
            <a:endParaRPr lang="en-US" sz="4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600" dirty="0">
                <a:solidFill>
                  <a:schemeClr val="accent4"/>
                </a:solidFill>
              </a:rPr>
              <a:t>How to apply your results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600" dirty="0"/>
              <a:t>Apply fitted model after train/test/extrapolate</a:t>
            </a:r>
          </a:p>
          <a:p>
            <a:pPr marL="178594" lvl="1" indent="0">
              <a:spcBef>
                <a:spcPts val="0"/>
              </a:spcBef>
              <a:spcAft>
                <a:spcPts val="300"/>
              </a:spcAft>
              <a:buNone/>
            </a:pPr>
            <a:endParaRPr lang="en-US" sz="4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600" dirty="0">
                <a:solidFill>
                  <a:schemeClr val="accent5"/>
                </a:solidFill>
              </a:rPr>
              <a:t>Example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600" dirty="0"/>
              <a:t>Script in R or Excel  </a:t>
            </a:r>
            <a:r>
              <a:rPr lang="en-US" sz="1600" i="1" dirty="0"/>
              <a:t>(depending on consensus)</a:t>
            </a:r>
          </a:p>
        </p:txBody>
      </p:sp>
      <p:grpSp>
        <p:nvGrpSpPr>
          <p:cNvPr id="4" name="Group 1203">
            <a:extLst>
              <a:ext uri="{FF2B5EF4-FFF2-40B4-BE49-F238E27FC236}">
                <a16:creationId xmlns:a16="http://schemas.microsoft.com/office/drawing/2014/main" id="{56F80377-1A66-45A9-A97D-BE70ED2ABCA7}"/>
              </a:ext>
            </a:extLst>
          </p:cNvPr>
          <p:cNvGrpSpPr/>
          <p:nvPr/>
        </p:nvGrpSpPr>
        <p:grpSpPr>
          <a:xfrm>
            <a:off x="4184963" y="734752"/>
            <a:ext cx="511467" cy="109612"/>
            <a:chOff x="0" y="0"/>
            <a:chExt cx="8736640" cy="2118205"/>
          </a:xfrm>
        </p:grpSpPr>
        <p:sp>
          <p:nvSpPr>
            <p:cNvPr id="5" name="Shape 1193">
              <a:extLst>
                <a:ext uri="{FF2B5EF4-FFF2-40B4-BE49-F238E27FC236}">
                  <a16:creationId xmlns:a16="http://schemas.microsoft.com/office/drawing/2014/main" id="{C7942368-9FCC-41B3-8822-9C69438E544B}"/>
                </a:ext>
              </a:extLst>
            </p:cNvPr>
            <p:cNvSpPr/>
            <p:nvPr/>
          </p:nvSpPr>
          <p:spPr>
            <a:xfrm>
              <a:off x="0" y="0"/>
              <a:ext cx="2118206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6" name="Shape 1194">
              <a:extLst>
                <a:ext uri="{FF2B5EF4-FFF2-40B4-BE49-F238E27FC236}">
                  <a16:creationId xmlns:a16="http://schemas.microsoft.com/office/drawing/2014/main" id="{84E2DFDD-FE07-4AB6-AFF0-426F91D36629}"/>
                </a:ext>
              </a:extLst>
            </p:cNvPr>
            <p:cNvSpPr/>
            <p:nvPr/>
          </p:nvSpPr>
          <p:spPr>
            <a:xfrm>
              <a:off x="249585" y="249585"/>
              <a:ext cx="1619036" cy="1619036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  <p:sp>
          <p:nvSpPr>
            <p:cNvPr id="7" name="Shape 1195">
              <a:extLst>
                <a:ext uri="{FF2B5EF4-FFF2-40B4-BE49-F238E27FC236}">
                  <a16:creationId xmlns:a16="http://schemas.microsoft.com/office/drawing/2014/main" id="{9D161BCD-72D3-411C-89F3-62CDC315EB41}"/>
                </a:ext>
              </a:extLst>
            </p:cNvPr>
            <p:cNvSpPr/>
            <p:nvPr/>
          </p:nvSpPr>
          <p:spPr>
            <a:xfrm>
              <a:off x="1654610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8" name="Shape 1196">
              <a:extLst>
                <a:ext uri="{FF2B5EF4-FFF2-40B4-BE49-F238E27FC236}">
                  <a16:creationId xmlns:a16="http://schemas.microsoft.com/office/drawing/2014/main" id="{AF25943C-554C-44C2-9D5C-4F4ECCFE41D8}"/>
                </a:ext>
              </a:extLst>
            </p:cNvPr>
            <p:cNvSpPr/>
            <p:nvPr/>
          </p:nvSpPr>
          <p:spPr>
            <a:xfrm>
              <a:off x="1904195" y="249585"/>
              <a:ext cx="1619036" cy="1619036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9" name="Shape 1197">
              <a:extLst>
                <a:ext uri="{FF2B5EF4-FFF2-40B4-BE49-F238E27FC236}">
                  <a16:creationId xmlns:a16="http://schemas.microsoft.com/office/drawing/2014/main" id="{8ECF0AB4-1082-404B-9416-1BA193278373}"/>
                </a:ext>
              </a:extLst>
            </p:cNvPr>
            <p:cNvSpPr/>
            <p:nvPr/>
          </p:nvSpPr>
          <p:spPr>
            <a:xfrm>
              <a:off x="3309219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0" name="Shape 1198">
              <a:extLst>
                <a:ext uri="{FF2B5EF4-FFF2-40B4-BE49-F238E27FC236}">
                  <a16:creationId xmlns:a16="http://schemas.microsoft.com/office/drawing/2014/main" id="{15B8F5F7-B600-4CFF-8450-FE035D5EF4B5}"/>
                </a:ext>
              </a:extLst>
            </p:cNvPr>
            <p:cNvSpPr/>
            <p:nvPr/>
          </p:nvSpPr>
          <p:spPr>
            <a:xfrm>
              <a:off x="3558804" y="249585"/>
              <a:ext cx="1619037" cy="161903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1" name="Shape 1199">
              <a:extLst>
                <a:ext uri="{FF2B5EF4-FFF2-40B4-BE49-F238E27FC236}">
                  <a16:creationId xmlns:a16="http://schemas.microsoft.com/office/drawing/2014/main" id="{C86DA5A2-333A-4464-A2A4-A1EAD9FB3DC1}"/>
                </a:ext>
              </a:extLst>
            </p:cNvPr>
            <p:cNvSpPr/>
            <p:nvPr/>
          </p:nvSpPr>
          <p:spPr>
            <a:xfrm>
              <a:off x="496382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" name="Shape 1200">
              <a:extLst>
                <a:ext uri="{FF2B5EF4-FFF2-40B4-BE49-F238E27FC236}">
                  <a16:creationId xmlns:a16="http://schemas.microsoft.com/office/drawing/2014/main" id="{1C35CAE2-D519-42AC-A182-9B39D8E5B553}"/>
                </a:ext>
              </a:extLst>
            </p:cNvPr>
            <p:cNvSpPr/>
            <p:nvPr/>
          </p:nvSpPr>
          <p:spPr>
            <a:xfrm>
              <a:off x="5213409" y="249585"/>
              <a:ext cx="1619036" cy="1619036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  <p:sp>
          <p:nvSpPr>
            <p:cNvPr id="13" name="Shape 1201">
              <a:extLst>
                <a:ext uri="{FF2B5EF4-FFF2-40B4-BE49-F238E27FC236}">
                  <a16:creationId xmlns:a16="http://schemas.microsoft.com/office/drawing/2014/main" id="{9C190D53-DA51-4355-B818-C0403A6452C0}"/>
                </a:ext>
              </a:extLst>
            </p:cNvPr>
            <p:cNvSpPr/>
            <p:nvPr/>
          </p:nvSpPr>
          <p:spPr>
            <a:xfrm>
              <a:off x="6618434" y="0"/>
              <a:ext cx="2118207" cy="211820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4" name="Shape 1202">
              <a:extLst>
                <a:ext uri="{FF2B5EF4-FFF2-40B4-BE49-F238E27FC236}">
                  <a16:creationId xmlns:a16="http://schemas.microsoft.com/office/drawing/2014/main" id="{15237BD5-0E38-4ED7-877B-9376B75254C4}"/>
                </a:ext>
              </a:extLst>
            </p:cNvPr>
            <p:cNvSpPr/>
            <p:nvPr/>
          </p:nvSpPr>
          <p:spPr>
            <a:xfrm>
              <a:off x="6868019" y="249585"/>
              <a:ext cx="1619037" cy="1619036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4288" tIns="14288" rIns="14288" bIns="14288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900" dirty="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02FD411B-21EC-4C26-AAAA-47104E9D7F77}"/>
              </a:ext>
            </a:extLst>
          </p:cNvPr>
          <p:cNvSpPr/>
          <p:nvPr/>
        </p:nvSpPr>
        <p:spPr>
          <a:xfrm>
            <a:off x="167780" y="943020"/>
            <a:ext cx="8581937" cy="1800180"/>
          </a:xfrm>
          <a:prstGeom prst="rect">
            <a:avLst/>
          </a:prstGeom>
          <a:noFill/>
          <a:ln w="12700" cap="flat">
            <a:solidFill>
              <a:schemeClr val="accent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331080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B9D47C-572A-485A-9B3C-502A9860B216}"/>
              </a:ext>
            </a:extLst>
          </p:cNvPr>
          <p:cNvSpPr/>
          <p:nvPr/>
        </p:nvSpPr>
        <p:spPr>
          <a:xfrm>
            <a:off x="6872990" y="-12934"/>
            <a:ext cx="2271011" cy="374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What it is/how it works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3E638D6-5C9B-4A80-A995-0A2EB0954B14}"/>
              </a:ext>
            </a:extLst>
          </p:cNvPr>
          <p:cNvSpPr txBox="1">
            <a:spLocks/>
          </p:cNvSpPr>
          <p:nvPr/>
        </p:nvSpPr>
        <p:spPr>
          <a:xfrm>
            <a:off x="559670" y="151139"/>
            <a:ext cx="7877175" cy="85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 fontScale="90000" lnSpcReduction="10000"/>
          </a:bodyPr>
          <a:lstStyle>
            <a:lvl1pPr marL="0" marR="0" indent="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Bebas Neue"/>
                <a:ea typeface="+mn-ea"/>
                <a:cs typeface="Bebas Neue"/>
                <a:sym typeface="Helvetica Light"/>
              </a:defRPr>
            </a:lvl1pPr>
            <a:lvl2pPr marL="0" marR="0" indent="64294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128588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192881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257175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321469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385763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450056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514350" algn="ctr" defTabSz="2321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dirty="0"/>
              <a:t>Neural Network</a:t>
            </a:r>
            <a:br>
              <a:rPr lang="en-US" dirty="0"/>
            </a:br>
            <a:r>
              <a:rPr lang="en-US" sz="2025" dirty="0">
                <a:solidFill>
                  <a:schemeClr val="bg2">
                    <a:lumMod val="50000"/>
                  </a:schemeClr>
                </a:solidFill>
              </a:rPr>
              <a:t>Comparison with Brain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2FD9BFA-0EEB-4E2C-91AA-A20417C1665C}"/>
              </a:ext>
            </a:extLst>
          </p:cNvPr>
          <p:cNvGraphicFramePr>
            <a:graphicFrameLocks noGrp="1"/>
          </p:cNvGraphicFramePr>
          <p:nvPr/>
        </p:nvGraphicFramePr>
        <p:xfrm>
          <a:off x="559669" y="1172462"/>
          <a:ext cx="8164606" cy="29335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60661">
                  <a:extLst>
                    <a:ext uri="{9D8B030D-6E8A-4147-A177-3AD203B41FA5}">
                      <a16:colId xmlns:a16="http://schemas.microsoft.com/office/drawing/2014/main" val="3138147579"/>
                    </a:ext>
                  </a:extLst>
                </a:gridCol>
                <a:gridCol w="4403945">
                  <a:extLst>
                    <a:ext uri="{9D8B030D-6E8A-4147-A177-3AD203B41FA5}">
                      <a16:colId xmlns:a16="http://schemas.microsoft.com/office/drawing/2014/main" val="22302044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Brain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Neural Network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649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100,000,000,000 neurons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Neurons number from few to hundreds or thousands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9494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Pattern recognition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Pattern recognition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7971010"/>
                  </a:ext>
                </a:extLst>
              </a:tr>
              <a:tr h="41893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Vast amount of perceptions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Vast amount of data (or signals)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0680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Learns relatively quickly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Learns relatively slowly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9044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Parallel processing of multiple inputs is aggregated through synapses between cells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Parallel processing of multiple inputs is aggregated through arithmetic combinations between nodes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07159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377470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38184345-C2D1-495E-B937-64DA812712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899C7D6-46BE-41B9-898A-4AE2E1A74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Preface:  Neural Network in Regression Context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821314-0ADA-43F1-BF1D-35CFB06FC9B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97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54D789-DE52-4DD0-9951-317E1F029D3A}"/>
              </a:ext>
            </a:extLst>
          </p:cNvPr>
          <p:cNvSpPr/>
          <p:nvPr/>
        </p:nvSpPr>
        <p:spPr>
          <a:xfrm>
            <a:off x="6872990" y="-12934"/>
            <a:ext cx="2271011" cy="374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What it is/how it works</a:t>
            </a:r>
          </a:p>
        </p:txBody>
      </p:sp>
    </p:spTree>
    <p:extLst>
      <p:ext uri="{BB962C8B-B14F-4D97-AF65-F5344CB8AC3E}">
        <p14:creationId xmlns:p14="http://schemas.microsoft.com/office/powerpoint/2010/main" val="244899039"/>
      </p:ext>
    </p:extLst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4544FCEF-D8E5-493C-BE72-202DD12E555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00200" y="342900"/>
            <a:ext cx="5829300" cy="857250"/>
          </a:xfrm>
        </p:spPr>
        <p:txBody>
          <a:bodyPr anchor="ctr">
            <a:normAutofit fontScale="90000"/>
          </a:bodyPr>
          <a:lstStyle/>
          <a:p>
            <a:r>
              <a:rPr lang="en-US" altLang="en-US" sz="2100" b="1" dirty="0"/>
              <a:t> Two Applications of Regression</a:t>
            </a:r>
            <a:br>
              <a:rPr lang="en-US" altLang="en-US" sz="2100" b="1" dirty="0"/>
            </a:br>
            <a:r>
              <a:rPr lang="en-US" altLang="en-US" sz="2100" b="1" dirty="0"/>
              <a:t>Prediction of Levels or Classes (Events)</a:t>
            </a:r>
            <a:br>
              <a:rPr lang="en-US" altLang="en-US" sz="2700" b="1" dirty="0"/>
            </a:br>
            <a:endParaRPr lang="en-US" altLang="en-US" sz="2700" b="1" dirty="0"/>
          </a:p>
        </p:txBody>
      </p:sp>
      <p:sp>
        <p:nvSpPr>
          <p:cNvPr id="13316" name="Line 4">
            <a:extLst>
              <a:ext uri="{FF2B5EF4-FFF2-40B4-BE49-F238E27FC236}">
                <a16:creationId xmlns:a16="http://schemas.microsoft.com/office/drawing/2014/main" id="{D315911E-7D73-4230-B111-EBFE5DAA8467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971550"/>
            <a:ext cx="5372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406"/>
          </a:p>
        </p:txBody>
      </p:sp>
      <p:graphicFrame>
        <p:nvGraphicFramePr>
          <p:cNvPr id="7" name="Object 12">
            <a:extLst>
              <a:ext uri="{FF2B5EF4-FFF2-40B4-BE49-F238E27FC236}">
                <a16:creationId xmlns:a16="http://schemas.microsoft.com/office/drawing/2014/main" id="{ACA14779-E709-4A1E-B6C6-A36F288004A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9558" y="1247886"/>
          <a:ext cx="3759941" cy="2875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2876550" imgH="2200275" progId="Excel.Chart.8">
                  <p:embed/>
                </p:oleObj>
              </mc:Choice>
              <mc:Fallback>
                <p:oleObj name="Chart" r:id="rId3" imgW="2876550" imgH="2200275" progId="Excel.Chart.8">
                  <p:embed/>
                  <p:pic>
                    <p:nvPicPr>
                      <p:cNvPr id="7" name="Object 12">
                        <a:extLst>
                          <a:ext uri="{FF2B5EF4-FFF2-40B4-BE49-F238E27FC236}">
                            <a16:creationId xmlns:a16="http://schemas.microsoft.com/office/drawing/2014/main" id="{ACA14779-E709-4A1E-B6C6-A36F288004A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558" y="1247886"/>
                        <a:ext cx="3759941" cy="28757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9">
            <a:extLst>
              <a:ext uri="{FF2B5EF4-FFF2-40B4-BE49-F238E27FC236}">
                <a16:creationId xmlns:a16="http://schemas.microsoft.com/office/drawing/2014/main" id="{1655BDC6-0294-42DC-80B4-E8280EABD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29200" y="1233814"/>
            <a:ext cx="3485243" cy="286287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BB7A5D-1846-46A4-8A5B-F45B9BF135F0}"/>
              </a:ext>
            </a:extLst>
          </p:cNvPr>
          <p:cNvSpPr txBox="1"/>
          <p:nvPr/>
        </p:nvSpPr>
        <p:spPr>
          <a:xfrm>
            <a:off x="2853677" y="4105018"/>
            <a:ext cx="3673443" cy="308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6" b="1" dirty="0">
                <a:solidFill>
                  <a:srgbClr val="FF0000"/>
                </a:solidFill>
              </a:rPr>
              <a:t>Levels</a:t>
            </a:r>
            <a:r>
              <a:rPr lang="en-US" sz="1406" b="1" dirty="0"/>
              <a:t>							</a:t>
            </a:r>
            <a:r>
              <a:rPr lang="en-US" sz="1406" b="1" dirty="0">
                <a:solidFill>
                  <a:srgbClr val="FF0000"/>
                </a:solidFill>
              </a:rPr>
              <a:t>Classes (Events)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D7E625-D894-4354-B9AB-FDF7E4915BFE}"/>
              </a:ext>
            </a:extLst>
          </p:cNvPr>
          <p:cNvSpPr/>
          <p:nvPr/>
        </p:nvSpPr>
        <p:spPr>
          <a:xfrm>
            <a:off x="6872990" y="-12934"/>
            <a:ext cx="2271011" cy="374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What it is/how it works</a:t>
            </a:r>
          </a:p>
        </p:txBody>
      </p:sp>
    </p:spTree>
    <p:extLst>
      <p:ext uri="{BB962C8B-B14F-4D97-AF65-F5344CB8AC3E}">
        <p14:creationId xmlns:p14="http://schemas.microsoft.com/office/powerpoint/2010/main" val="191762770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E298F081-5EB1-41D1-87F4-89B8D676DB7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00200" y="342900"/>
            <a:ext cx="5829300" cy="857250"/>
          </a:xfrm>
        </p:spPr>
        <p:txBody>
          <a:bodyPr anchor="ctr">
            <a:normAutofit fontScale="90000"/>
          </a:bodyPr>
          <a:lstStyle/>
          <a:p>
            <a:r>
              <a:rPr lang="en-US" altLang="en-US" sz="2700" b="1" dirty="0"/>
              <a:t>The Perceptron Neuron</a:t>
            </a:r>
            <a:br>
              <a:rPr lang="en-US" altLang="en-US" sz="2700" b="1" dirty="0"/>
            </a:br>
            <a:r>
              <a:rPr lang="en-US" altLang="en-US" sz="2100" b="1" i="1" dirty="0"/>
              <a:t>Can compute a linear combination like linear regression…</a:t>
            </a:r>
            <a:br>
              <a:rPr lang="en-US" altLang="en-US" sz="2700" b="1" dirty="0"/>
            </a:br>
            <a:endParaRPr lang="en-US" altLang="en-US" sz="2700" b="1" dirty="0"/>
          </a:p>
        </p:txBody>
      </p:sp>
      <p:sp>
        <p:nvSpPr>
          <p:cNvPr id="16387" name="Line 3">
            <a:extLst>
              <a:ext uri="{FF2B5EF4-FFF2-40B4-BE49-F238E27FC236}">
                <a16:creationId xmlns:a16="http://schemas.microsoft.com/office/drawing/2014/main" id="{38B88D5A-23EF-49A6-B05A-B203F623E32A}"/>
              </a:ext>
            </a:extLst>
          </p:cNvPr>
          <p:cNvSpPr>
            <a:spLocks noChangeShapeType="1"/>
          </p:cNvSpPr>
          <p:nvPr/>
        </p:nvSpPr>
        <p:spPr bwMode="auto">
          <a:xfrm>
            <a:off x="1885950" y="1257300"/>
            <a:ext cx="5372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406"/>
          </a:p>
        </p:txBody>
      </p:sp>
      <p:sp>
        <p:nvSpPr>
          <p:cNvPr id="16390" name="Oval 6">
            <a:extLst>
              <a:ext uri="{FF2B5EF4-FFF2-40B4-BE49-F238E27FC236}">
                <a16:creationId xmlns:a16="http://schemas.microsoft.com/office/drawing/2014/main" id="{49F55431-F019-4279-9240-D27B1D0EA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1046" y="2885828"/>
            <a:ext cx="685800" cy="6858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en-US" sz="1800" dirty="0"/>
              <a:t>X</a:t>
            </a:r>
            <a:r>
              <a:rPr lang="en-US" altLang="en-US" sz="1800" baseline="-25000" dirty="0"/>
              <a:t>2</a:t>
            </a:r>
            <a:endParaRPr lang="en-US" altLang="en-US" sz="1800" dirty="0"/>
          </a:p>
        </p:txBody>
      </p:sp>
      <p:sp>
        <p:nvSpPr>
          <p:cNvPr id="16391" name="Line 7">
            <a:extLst>
              <a:ext uri="{FF2B5EF4-FFF2-40B4-BE49-F238E27FC236}">
                <a16:creationId xmlns:a16="http://schemas.microsoft.com/office/drawing/2014/main" id="{BC83D126-1099-470F-96B7-83144FEB2EE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05481" y="2343150"/>
            <a:ext cx="1437869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1406"/>
          </a:p>
        </p:txBody>
      </p:sp>
      <p:sp>
        <p:nvSpPr>
          <p:cNvPr id="16392" name="Line 8">
            <a:extLst>
              <a:ext uri="{FF2B5EF4-FFF2-40B4-BE49-F238E27FC236}">
                <a16:creationId xmlns:a16="http://schemas.microsoft.com/office/drawing/2014/main" id="{EF4389BC-2208-41A3-9965-343739C4FDF1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3143250"/>
            <a:ext cx="1371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sz="1406"/>
          </a:p>
        </p:txBody>
      </p:sp>
      <p:sp>
        <p:nvSpPr>
          <p:cNvPr id="16393" name="Line 9">
            <a:extLst>
              <a:ext uri="{FF2B5EF4-FFF2-40B4-BE49-F238E27FC236}">
                <a16:creationId xmlns:a16="http://schemas.microsoft.com/office/drawing/2014/main" id="{60E91C91-CA82-496F-B90A-CC968E437117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4057650"/>
            <a:ext cx="1552168" cy="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1406"/>
          </a:p>
        </p:txBody>
      </p:sp>
      <p:sp>
        <p:nvSpPr>
          <p:cNvPr id="16394" name="Text Box 10">
            <a:extLst>
              <a:ext uri="{FF2B5EF4-FFF2-40B4-BE49-F238E27FC236}">
                <a16:creationId xmlns:a16="http://schemas.microsoft.com/office/drawing/2014/main" id="{E7ED8140-51BE-47FE-B2C3-10B990962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0350" y="2384294"/>
            <a:ext cx="40005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1500" dirty="0"/>
              <a:t>w</a:t>
            </a:r>
            <a:r>
              <a:rPr lang="en-US" altLang="en-US" sz="1500" baseline="-25000" dirty="0"/>
              <a:t>1</a:t>
            </a:r>
            <a:endParaRPr lang="en-US" altLang="en-US" sz="1800" dirty="0"/>
          </a:p>
        </p:txBody>
      </p:sp>
      <p:sp>
        <p:nvSpPr>
          <p:cNvPr id="16395" name="Text Box 11">
            <a:extLst>
              <a:ext uri="{FF2B5EF4-FFF2-40B4-BE49-F238E27FC236}">
                <a16:creationId xmlns:a16="http://schemas.microsoft.com/office/drawing/2014/main" id="{C36442B5-DA83-4595-BB74-48E2192CA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366" y="3237169"/>
            <a:ext cx="40005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1500" dirty="0"/>
              <a:t>w</a:t>
            </a:r>
            <a:r>
              <a:rPr lang="en-US" altLang="en-US" sz="1500" baseline="-25000" dirty="0"/>
              <a:t>2</a:t>
            </a:r>
            <a:endParaRPr lang="en-US" altLang="en-US" sz="1800" dirty="0"/>
          </a:p>
        </p:txBody>
      </p:sp>
      <p:sp>
        <p:nvSpPr>
          <p:cNvPr id="16396" name="Text Box 12">
            <a:extLst>
              <a:ext uri="{FF2B5EF4-FFF2-40B4-BE49-F238E27FC236}">
                <a16:creationId xmlns:a16="http://schemas.microsoft.com/office/drawing/2014/main" id="{F9647706-E94A-45A7-AAA6-6A1DBF0D5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366" y="4105411"/>
            <a:ext cx="40005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1500"/>
              <a:t>w</a:t>
            </a:r>
            <a:r>
              <a:rPr lang="en-US" altLang="en-US" sz="1500" baseline="-25000"/>
              <a:t>3</a:t>
            </a:r>
            <a:endParaRPr lang="en-US" altLang="en-US" sz="1800"/>
          </a:p>
        </p:txBody>
      </p:sp>
      <p:sp>
        <p:nvSpPr>
          <p:cNvPr id="16397" name="Rectangle 13">
            <a:extLst>
              <a:ext uri="{FF2B5EF4-FFF2-40B4-BE49-F238E27FC236}">
                <a16:creationId xmlns:a16="http://schemas.microsoft.com/office/drawing/2014/main" id="{A85E16EF-B7BC-49F0-8499-206A31A666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9544" y="2163507"/>
            <a:ext cx="602456" cy="369332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1800"/>
              <a:t>w</a:t>
            </a:r>
            <a:r>
              <a:rPr lang="en-US" altLang="en-US" sz="1800" baseline="-25000"/>
              <a:t>1</a:t>
            </a:r>
            <a:r>
              <a:rPr lang="en-US" altLang="en-US" sz="1800"/>
              <a:t>X</a:t>
            </a:r>
          </a:p>
        </p:txBody>
      </p:sp>
      <p:sp>
        <p:nvSpPr>
          <p:cNvPr id="16398" name="Rectangle 14">
            <a:extLst>
              <a:ext uri="{FF2B5EF4-FFF2-40B4-BE49-F238E27FC236}">
                <a16:creationId xmlns:a16="http://schemas.microsoft.com/office/drawing/2014/main" id="{997DECD5-B4C6-47A8-AE66-FF436EF06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0869" y="2905163"/>
            <a:ext cx="572594" cy="369332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800"/>
              <a:t>w</a:t>
            </a:r>
            <a:r>
              <a:rPr lang="en-US" altLang="en-US" sz="1800" baseline="-25000"/>
              <a:t>2</a:t>
            </a:r>
            <a:r>
              <a:rPr lang="en-US" altLang="en-US" sz="1800"/>
              <a:t>X</a:t>
            </a:r>
            <a:endParaRPr lang="en-US" altLang="en-US" sz="1800" baseline="-25000"/>
          </a:p>
        </p:txBody>
      </p:sp>
      <p:sp>
        <p:nvSpPr>
          <p:cNvPr id="16399" name="Rectangle 15">
            <a:extLst>
              <a:ext uri="{FF2B5EF4-FFF2-40B4-BE49-F238E27FC236}">
                <a16:creationId xmlns:a16="http://schemas.microsoft.com/office/drawing/2014/main" id="{61C6BFD4-108F-48B0-9EB9-A6426CA96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6594" y="3860589"/>
            <a:ext cx="572594" cy="369332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800"/>
              <a:t>w</a:t>
            </a:r>
            <a:r>
              <a:rPr lang="en-US" altLang="en-US" sz="1800" baseline="-25000"/>
              <a:t>3</a:t>
            </a:r>
            <a:r>
              <a:rPr lang="en-US" altLang="en-US" sz="1800"/>
              <a:t>X</a:t>
            </a:r>
            <a:endParaRPr lang="en-US" altLang="en-US" sz="1800" baseline="-25000"/>
          </a:p>
        </p:txBody>
      </p:sp>
      <p:sp>
        <p:nvSpPr>
          <p:cNvPr id="16403" name="Rectangle 19">
            <a:extLst>
              <a:ext uri="{FF2B5EF4-FFF2-40B4-BE49-F238E27FC236}">
                <a16:creationId xmlns:a16="http://schemas.microsoft.com/office/drawing/2014/main" id="{8052834A-DFAE-4F0F-82EC-2D763A337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1559" y="2927308"/>
            <a:ext cx="628650" cy="369332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1800" dirty="0"/>
              <a:t>P</a:t>
            </a:r>
            <a:r>
              <a:rPr lang="en-US" altLang="en-US" sz="1800" baseline="-25000" dirty="0"/>
              <a:t>i</a:t>
            </a:r>
          </a:p>
        </p:txBody>
      </p:sp>
      <p:sp>
        <p:nvSpPr>
          <p:cNvPr id="16404" name="Line 20">
            <a:extLst>
              <a:ext uri="{FF2B5EF4-FFF2-40B4-BE49-F238E27FC236}">
                <a16:creationId xmlns:a16="http://schemas.microsoft.com/office/drawing/2014/main" id="{3AE9166A-23B8-4D1B-8665-0125F3FEE7FC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2052" y="2307827"/>
            <a:ext cx="1657350" cy="857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sz="1406"/>
          </a:p>
        </p:txBody>
      </p:sp>
      <p:sp>
        <p:nvSpPr>
          <p:cNvPr id="16405" name="Line 21">
            <a:extLst>
              <a:ext uri="{FF2B5EF4-FFF2-40B4-BE49-F238E27FC236}">
                <a16:creationId xmlns:a16="http://schemas.microsoft.com/office/drawing/2014/main" id="{6C4422DD-1835-4CB6-B547-8C1DCC391C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67059" y="3143250"/>
            <a:ext cx="1619441" cy="9379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1406"/>
          </a:p>
        </p:txBody>
      </p:sp>
      <p:sp>
        <p:nvSpPr>
          <p:cNvPr id="16406" name="Line 22">
            <a:extLst>
              <a:ext uri="{FF2B5EF4-FFF2-40B4-BE49-F238E27FC236}">
                <a16:creationId xmlns:a16="http://schemas.microsoft.com/office/drawing/2014/main" id="{8277EE82-54AF-4EF0-8382-4E82A8BCCEBA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9150" y="3143250"/>
            <a:ext cx="16573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sz="1406"/>
          </a:p>
        </p:txBody>
      </p:sp>
      <p:sp>
        <p:nvSpPr>
          <p:cNvPr id="16408" name="Text Box 24">
            <a:extLst>
              <a:ext uri="{FF2B5EF4-FFF2-40B4-BE49-F238E27FC236}">
                <a16:creationId xmlns:a16="http://schemas.microsoft.com/office/drawing/2014/main" id="{762C49F9-C327-47E0-80B3-6C11D1837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1417209"/>
            <a:ext cx="44577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1800" dirty="0"/>
              <a:t>Start with a linear weighted sum, where the weights are just like regression’s </a:t>
            </a:r>
            <a:r>
              <a:rPr lang="en-US" altLang="en-US" sz="1800" dirty="0">
                <a:latin typeface="Symbol" panose="05050102010706020507" pitchFamily="18" charset="2"/>
              </a:rPr>
              <a:t>b</a:t>
            </a:r>
            <a:r>
              <a:rPr lang="en-US" altLang="en-US" sz="1800" dirty="0"/>
              <a:t>...</a:t>
            </a:r>
          </a:p>
        </p:txBody>
      </p:sp>
      <p:sp>
        <p:nvSpPr>
          <p:cNvPr id="16410" name="Text Box 26">
            <a:extLst>
              <a:ext uri="{FF2B5EF4-FFF2-40B4-BE49-F238E27FC236}">
                <a16:creationId xmlns:a16="http://schemas.microsoft.com/office/drawing/2014/main" id="{80D5A516-3FA0-478D-A27E-4DAE8EA4A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7871" y="4028973"/>
            <a:ext cx="240030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1500" dirty="0"/>
              <a:t>Or  w</a:t>
            </a:r>
            <a:r>
              <a:rPr lang="en-US" altLang="en-US" sz="1500" baseline="-25000" dirty="0"/>
              <a:t>1</a:t>
            </a:r>
            <a:r>
              <a:rPr lang="en-US" altLang="en-US" sz="1500" dirty="0"/>
              <a:t>X</a:t>
            </a:r>
            <a:r>
              <a:rPr lang="en-US" altLang="en-US" sz="1500" baseline="-25000" dirty="0"/>
              <a:t>1</a:t>
            </a:r>
            <a:r>
              <a:rPr lang="en-US" altLang="en-US" sz="1500" dirty="0"/>
              <a:t> + w</a:t>
            </a:r>
            <a:r>
              <a:rPr lang="en-US" altLang="en-US" sz="1500" baseline="-25000" dirty="0"/>
              <a:t>2</a:t>
            </a:r>
            <a:r>
              <a:rPr lang="en-US" altLang="en-US" sz="1500" dirty="0"/>
              <a:t>X</a:t>
            </a:r>
            <a:r>
              <a:rPr lang="en-US" altLang="en-US" sz="1500" baseline="-25000" dirty="0"/>
              <a:t>2</a:t>
            </a:r>
            <a:r>
              <a:rPr lang="en-US" altLang="en-US" sz="1500" dirty="0"/>
              <a:t> + w</a:t>
            </a:r>
            <a:r>
              <a:rPr lang="en-US" altLang="en-US" sz="1500" baseline="-25000" dirty="0"/>
              <a:t>3</a:t>
            </a:r>
            <a:r>
              <a:rPr lang="en-US" altLang="en-US" sz="1500" dirty="0"/>
              <a:t>X</a:t>
            </a:r>
            <a:r>
              <a:rPr lang="en-US" altLang="en-US" sz="1500" baseline="-25000" dirty="0"/>
              <a:t>3</a:t>
            </a:r>
          </a:p>
        </p:txBody>
      </p:sp>
      <p:sp>
        <p:nvSpPr>
          <p:cNvPr id="20" name="Oval 6">
            <a:extLst>
              <a:ext uri="{FF2B5EF4-FFF2-40B4-BE49-F238E27FC236}">
                <a16:creationId xmlns:a16="http://schemas.microsoft.com/office/drawing/2014/main" id="{784EADB5-979A-42B7-AEA7-303FAB021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1650" y="2054699"/>
            <a:ext cx="685800" cy="6858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en-US" sz="1800" dirty="0"/>
              <a:t>X</a:t>
            </a:r>
            <a:r>
              <a:rPr lang="en-US" altLang="en-US" sz="1800" baseline="-25000" dirty="0"/>
              <a:t>1</a:t>
            </a:r>
          </a:p>
        </p:txBody>
      </p:sp>
      <p:sp>
        <p:nvSpPr>
          <p:cNvPr id="21" name="Oval 6">
            <a:extLst>
              <a:ext uri="{FF2B5EF4-FFF2-40B4-BE49-F238E27FC236}">
                <a16:creationId xmlns:a16="http://schemas.microsoft.com/office/drawing/2014/main" id="{5312FC08-37AC-4528-B5E9-0546D8322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770345"/>
            <a:ext cx="685800" cy="6858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en-US" sz="1800" dirty="0"/>
              <a:t>X</a:t>
            </a:r>
            <a:r>
              <a:rPr lang="en-US" altLang="en-US" sz="1800" baseline="-25000" dirty="0"/>
              <a:t>3</a:t>
            </a:r>
            <a:endParaRPr lang="en-US" altLang="en-US" sz="1800" dirty="0"/>
          </a:p>
        </p:txBody>
      </p:sp>
      <p:graphicFrame>
        <p:nvGraphicFramePr>
          <p:cNvPr id="22" name="Object 12">
            <a:extLst>
              <a:ext uri="{FF2B5EF4-FFF2-40B4-BE49-F238E27FC236}">
                <a16:creationId xmlns:a16="http://schemas.microsoft.com/office/drawing/2014/main" id="{9F9CAB9C-ED99-4341-B150-C184620BE7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86600" y="1381290"/>
          <a:ext cx="1724897" cy="1319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2876550" imgH="2200275" progId="Excel.Chart.8">
                  <p:embed/>
                </p:oleObj>
              </mc:Choice>
              <mc:Fallback>
                <p:oleObj name="Chart" r:id="rId2" imgW="2876550" imgH="2200275" progId="Excel.Chart.8">
                  <p:embed/>
                  <p:pic>
                    <p:nvPicPr>
                      <p:cNvPr id="22" name="Object 12">
                        <a:extLst>
                          <a:ext uri="{FF2B5EF4-FFF2-40B4-BE49-F238E27FC236}">
                            <a16:creationId xmlns:a16="http://schemas.microsoft.com/office/drawing/2014/main" id="{9F9CAB9C-ED99-4341-B150-C184620BE7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1381290"/>
                        <a:ext cx="1724897" cy="131927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8CA01663-0327-4E33-9066-32CC7515B13D}"/>
              </a:ext>
            </a:extLst>
          </p:cNvPr>
          <p:cNvSpPr/>
          <p:nvPr/>
        </p:nvSpPr>
        <p:spPr>
          <a:xfrm>
            <a:off x="6872990" y="-12934"/>
            <a:ext cx="2271011" cy="374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dirty="0">
                <a:solidFill>
                  <a:srgbClr val="FFFFFF"/>
                </a:solidFill>
              </a:rPr>
              <a:t>What it is/how it works</a:t>
            </a:r>
          </a:p>
        </p:txBody>
      </p:sp>
    </p:spTree>
    <p:extLst>
      <p:ext uri="{BB962C8B-B14F-4D97-AF65-F5344CB8AC3E}">
        <p14:creationId xmlns:p14="http://schemas.microsoft.com/office/powerpoint/2010/main" val="36688432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Future_Sky Blue with Lime Green 22">
      <a:dk1>
        <a:srgbClr val="212830"/>
      </a:dk1>
      <a:lt1>
        <a:srgbClr val="434F5A"/>
      </a:lt1>
      <a:dk2>
        <a:srgbClr val="7B838B"/>
      </a:dk2>
      <a:lt2>
        <a:srgbClr val="B5BABE"/>
      </a:lt2>
      <a:accent1>
        <a:srgbClr val="2B84F8"/>
      </a:accent1>
      <a:accent2>
        <a:srgbClr val="00B8E7"/>
      </a:accent2>
      <a:accent3>
        <a:srgbClr val="03A991"/>
      </a:accent3>
      <a:accent4>
        <a:srgbClr val="32B800"/>
      </a:accent4>
      <a:accent5>
        <a:srgbClr val="A0CC05"/>
      </a:accent5>
      <a:accent6>
        <a:srgbClr val="DEE0E1"/>
      </a:accent6>
      <a:hlink>
        <a:srgbClr val="005BCF"/>
      </a:hlink>
      <a:folHlink>
        <a:srgbClr val="0088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 dirty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MASTER_IBF_v7B_091517 [Autosaved].pptx" id="{6809BFD6-F7AC-2F40-B9C6-8AB4E2970484}" vid="{3D09E3FF-778F-C346-AA48-C40AA67B1A2F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12229</TotalTime>
  <Words>10095</Words>
  <Application>Microsoft Office PowerPoint</Application>
  <PresentationFormat>On-screen Show (16:9)</PresentationFormat>
  <Paragraphs>1717</Paragraphs>
  <Slides>188</Slides>
  <Notes>76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188</vt:i4>
      </vt:variant>
    </vt:vector>
  </HeadingPairs>
  <TitlesOfParts>
    <vt:vector size="207" baseType="lpstr">
      <vt:lpstr>Arial</vt:lpstr>
      <vt:lpstr>Bebas Neue</vt:lpstr>
      <vt:lpstr>Bebas Neue Bold</vt:lpstr>
      <vt:lpstr>Calibri</vt:lpstr>
      <vt:lpstr>Cambria Math</vt:lpstr>
      <vt:lpstr>charter</vt:lpstr>
      <vt:lpstr>Courier New</vt:lpstr>
      <vt:lpstr>Helvetica Light</vt:lpstr>
      <vt:lpstr>Helvetica Neue</vt:lpstr>
      <vt:lpstr>Roboto Black</vt:lpstr>
      <vt:lpstr>Roboto Light</vt:lpstr>
      <vt:lpstr>Roboto Medium</vt:lpstr>
      <vt:lpstr>Symbol</vt:lpstr>
      <vt:lpstr>Times New Roman</vt:lpstr>
      <vt:lpstr>trebuchet ms</vt:lpstr>
      <vt:lpstr>Wingdings</vt:lpstr>
      <vt:lpstr>White</vt:lpstr>
      <vt:lpstr>Chart</vt:lpstr>
      <vt:lpstr>Document</vt:lpstr>
      <vt:lpstr>PowerPoint Presentation</vt:lpstr>
      <vt:lpstr>overall Agenda</vt:lpstr>
      <vt:lpstr>PowerPoint Presentation</vt:lpstr>
      <vt:lpstr>The Quantitative Skill Set</vt:lpstr>
      <vt:lpstr>Forecasting the best job in an organization </vt:lpstr>
      <vt:lpstr>Statistics vs. Machine Learning</vt:lpstr>
      <vt:lpstr>Quantitative Analysis Examples from Statistics</vt:lpstr>
      <vt:lpstr>Quantitative Analysis Vocabulary for Statistics vs. Machine Learning</vt:lpstr>
      <vt:lpstr>4 key types of analytics per https://online.hbs.edu/blog/post/types-of-data-analysis </vt:lpstr>
      <vt:lpstr>PowerPoint Presentation</vt:lpstr>
      <vt:lpstr>Given a wealth of data…</vt:lpstr>
      <vt:lpstr>How do I predict a metric?</vt:lpstr>
      <vt:lpstr>How do I predict a yes/no result?</vt:lpstr>
      <vt:lpstr>How do I know what will drive a result?</vt:lpstr>
      <vt:lpstr>How can I construct market segments?</vt:lpstr>
      <vt:lpstr>What products are purchased together?</vt:lpstr>
      <vt:lpstr>PowerPoint Presentation</vt:lpstr>
      <vt:lpstr>PowerPoint Presentation</vt:lpstr>
      <vt:lpstr>Cross-disciplinary applications Example: regression analysis</vt:lpstr>
      <vt:lpstr>The Marketing Perspective “RFM”</vt:lpstr>
      <vt:lpstr>The Market Research Perspective “Part Worths”</vt:lpstr>
      <vt:lpstr>Cross-Disciplinary Applications Aggregation to Forecast Predictors</vt:lpstr>
      <vt:lpstr>Cross-disciplinary applications: Common Elements</vt:lpstr>
      <vt:lpstr>Databases, Data Extraction, and Data Assembly </vt:lpstr>
      <vt:lpstr>Customer-level Data:  Data Preparation</vt:lpstr>
      <vt:lpstr>PRODUCT-level Data:  Data Preparation</vt:lpstr>
      <vt:lpstr>PRODUCT-level Data:  Data Preparation 1 of 2</vt:lpstr>
      <vt:lpstr>PRODUCT-level Data:  Data Preparation 2 of 2</vt:lpstr>
      <vt:lpstr>Before you collect any Data what you need to know</vt:lpstr>
      <vt:lpstr>SQL--Basics</vt:lpstr>
      <vt:lpstr>SQL--Aggregation</vt:lpstr>
      <vt:lpstr>PowerPoint Presentation</vt:lpstr>
      <vt:lpstr>PowerPoint Presentation</vt:lpstr>
      <vt:lpstr>PowerPoint Presentation</vt:lpstr>
      <vt:lpstr>SEGUE… </vt:lpstr>
      <vt:lpstr>PowerPoint Presentation</vt:lpstr>
      <vt:lpstr>PowerPoint Presentation</vt:lpstr>
      <vt:lpstr>PowerPoint Presentation</vt:lpstr>
      <vt:lpstr>Today’s Approach to Techniques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Each technique</vt:lpstr>
      <vt:lpstr>Descriptive Techniques</vt:lpstr>
      <vt:lpstr>CLUSTER analysis</vt:lpstr>
      <vt:lpstr>How can I construct market segments? Or product segments</vt:lpstr>
      <vt:lpstr>Cluster Analysis</vt:lpstr>
      <vt:lpstr>PowerPoint Presentation</vt:lpstr>
      <vt:lpstr>PowerPoint Presentation</vt:lpstr>
      <vt:lpstr>PowerPoint Presentation</vt:lpstr>
      <vt:lpstr>PowerPoint Presentation</vt:lpstr>
      <vt:lpstr>Demo:  Cluster Analysis http://ceresanalytics.com/R_for_IBF_BootCamp/ibf_Clusters.r Web app:  https://sbthesis.com/shiny_IBF/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PRINCIPAL COMPONENTS</vt:lpstr>
      <vt:lpstr>PRINCIPAL COMPONENTS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Demo:  Principal components http://ceresanalytics.com/R_for_IBF_BootCamp/Principalcomponents.bas  http://ceresanalytics.com/R_for_IBF_BootCamp/HowToRunPCA_inExcel.pptx  </vt:lpstr>
      <vt:lpstr>PowerPoint Presentation</vt:lpstr>
      <vt:lpstr>PowerPoint Presentation</vt:lpstr>
      <vt:lpstr>PowerPoint Presentation</vt:lpstr>
      <vt:lpstr>Predictive Techniques</vt:lpstr>
      <vt:lpstr>Linear Regression analysis</vt:lpstr>
      <vt:lpstr>How do I predict a metric?</vt:lpstr>
      <vt:lpstr>How do I know what will drive a result?</vt:lpstr>
      <vt:lpstr>Linear Regression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Demo:  Linear Regression http://ceresanalytics.com/R_for_IBF_BootCamp/ibf_linear.r Web app:  https://sbthesis.com/shiny_IBF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Machine learning alternative neural networks </vt:lpstr>
      <vt:lpstr>How do I predict a metric?</vt:lpstr>
      <vt:lpstr>How do I know what will drive a result?</vt:lpstr>
      <vt:lpstr>Neural Network</vt:lpstr>
      <vt:lpstr>PowerPoint Presentation</vt:lpstr>
      <vt:lpstr>Preface:  Neural Network in Regression Context</vt:lpstr>
      <vt:lpstr> Two Applications of Regression Prediction of Levels or Classes (Events) </vt:lpstr>
      <vt:lpstr>The Perceptron Neuron Can compute a linear combination like linear regression… </vt:lpstr>
      <vt:lpstr>The Perceptron Neuron …or apply a nonlinear twist to act as a classifier</vt:lpstr>
      <vt:lpstr>Neural Net:  Forward Propagation  make a guess about the weights, which—in turn—makes a guess about the output (Y) </vt:lpstr>
      <vt:lpstr>Neural Net:  Backward Propagation  Recognize the extent of the error, to allow adjustment of the weights </vt:lpstr>
      <vt:lpstr>Neural Net:  Nuts and Bolts</vt:lpstr>
      <vt:lpstr>PowerPoint Presentation</vt:lpstr>
      <vt:lpstr>PowerPoint Presentation</vt:lpstr>
      <vt:lpstr>Demo:  Neural Network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PREDICTING EVENTS  An introduction </vt:lpstr>
      <vt:lpstr>How do I predict a yes/no result?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LOGISTIC Regression analysis</vt:lpstr>
      <vt:lpstr>How do I predict a yes/no result?</vt:lpstr>
      <vt:lpstr>Logistic Regression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Demo:  Logistic Regression http://ceresanalytics.com/R_for_IBF_BootCamp/ibf_logistic.r Web app:  https://sbthesis.com/shiny_IBF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Machine learning alternative Decision Trees (chaid)</vt:lpstr>
      <vt:lpstr>How do I predict a yes/no result?</vt:lpstr>
      <vt:lpstr>DECISION TREE</vt:lpstr>
      <vt:lpstr>Decision Tree Method:  CHAID * </vt:lpstr>
      <vt:lpstr>CHAID—How it Works</vt:lpstr>
      <vt:lpstr>CHAID—How it Works</vt:lpstr>
      <vt:lpstr>CHAID—How it Works</vt:lpstr>
      <vt:lpstr>CHAID—How it Works</vt:lpstr>
      <vt:lpstr>CHAID—How it Works</vt:lpstr>
      <vt:lpstr>CHAID—How it Works</vt:lpstr>
      <vt:lpstr>CHAID—Evaluating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Association rules</vt:lpstr>
      <vt:lpstr>What products are purchased together?</vt:lpstr>
      <vt:lpstr>Association Rules</vt:lpstr>
      <vt:lpstr>PowerPoint Presentation</vt:lpstr>
      <vt:lpstr>PowerPoint Presentation</vt:lpstr>
      <vt:lpstr>Demo:  Association Rules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Putting it all together…</vt:lpstr>
      <vt:lpstr>PowerPoint Presentation</vt:lpstr>
      <vt:lpstr>TECHNICAL APPENDIX: Scripting</vt:lpstr>
      <vt:lpstr>What’s the Logic Of object-oriented programming? (you’ve seen it before)</vt:lpstr>
      <vt:lpstr>BACKGROUND SCRIPTING in any context </vt:lpstr>
      <vt:lpstr>WHAT’s TRULY DIFFERENT </vt:lpstr>
      <vt:lpstr>Where to start? (suggestions) </vt:lpstr>
      <vt:lpstr>Variable types </vt:lpstr>
      <vt:lpstr>DOCUMENTING YOUR CODE </vt:lpstr>
      <vt:lpstr>Variable declaration, ASSIGNMENT and type </vt:lpstr>
      <vt:lpstr>Vectors/1-dimensional Arrays</vt:lpstr>
      <vt:lpstr>WORKING WITH/IMPORTING DATA </vt:lpstr>
      <vt:lpstr>END OF LINE/Continuation of line </vt:lpstr>
      <vt:lpstr>Loop through A RANGE OF VALUES (e.g., do a TASK 10 TIMES) </vt:lpstr>
      <vt:lpstr>IF-THEN LOGIC (CONDITIONAL EXECUTION OF a block of code) </vt:lpstr>
    </vt:vector>
  </TitlesOfParts>
  <Manager>Gina Ribeiro</Manager>
  <Company>©2017 The Institute of Business Forecasting &amp; Planning (IBF) | All Rights Reserved.</Company>
  <LinksUpToDate>false</LinksUpToDate>
  <SharedDoc>false</SharedDoc>
  <HyperlinkBase>ibf.org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IBF Fundamentals of Business Forecasting &amp; Planning</dc:title>
  <dc:subject>Facilitator Led Training</dc:subject>
  <dc:creator>Christine Meeker Lange</dc:creator>
  <cp:keywords>CPR, Training, Professional Development, Sales Planning, Business Forecasting, Demand Planning</cp:keywords>
  <dc:description/>
  <cp:lastModifiedBy>sara brumbaugh</cp:lastModifiedBy>
  <cp:revision>3023</cp:revision>
  <cp:lastPrinted>2018-04-25T18:46:16Z</cp:lastPrinted>
  <dcterms:created xsi:type="dcterms:W3CDTF">2017-09-16T17:42:57Z</dcterms:created>
  <dcterms:modified xsi:type="dcterms:W3CDTF">2025-03-14T04:37:12Z</dcterms:modified>
  <cp:category>Professional Development Training</cp:category>
</cp:coreProperties>
</file>