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77" r:id="rId3"/>
    <p:sldId id="1971" r:id="rId4"/>
    <p:sldId id="1978" r:id="rId5"/>
    <p:sldId id="1976" r:id="rId6"/>
    <p:sldId id="1980" r:id="rId7"/>
    <p:sldId id="1981" r:id="rId8"/>
    <p:sldId id="1982" r:id="rId9"/>
    <p:sldId id="1979" r:id="rId10"/>
    <p:sldId id="1983" r:id="rId11"/>
    <p:sldId id="1984" r:id="rId12"/>
    <p:sldId id="1992" r:id="rId13"/>
    <p:sldId id="1993" r:id="rId14"/>
    <p:sldId id="1994" r:id="rId15"/>
    <p:sldId id="1991" r:id="rId16"/>
    <p:sldId id="1989" r:id="rId17"/>
    <p:sldId id="1956" r:id="rId18"/>
    <p:sldId id="1967" r:id="rId19"/>
    <p:sldId id="1968" r:id="rId20"/>
    <p:sldId id="1995" r:id="rId21"/>
    <p:sldId id="19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B78E-2078-4DC3-12AF-607766D31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B2781-223F-D2EA-D7AF-FB11DB067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FC299-17E7-577B-AAF9-487253A1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FC433-7CBF-DD1D-4B89-CB134DE6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DB2D-0461-83AF-76B6-29FB443A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6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C58C-1CE4-6D97-91F3-DEB30815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2A844-5571-CBF4-3452-6725E23CA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18ABC-37B1-0E9C-7FFC-E1B5AA96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5EDD1-6CEA-B704-D78B-1396BE23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1AC84-00C3-5CC5-7381-4595878C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F43A2-3836-08C4-C168-315C6D4ED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CE4DB-52E2-7A9D-FD6B-3AF90E891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8374-03FD-A3E5-1F06-9F4F3492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1BC0C-84CC-E34D-589F-5F7D50AA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B727A-79EE-380B-D5BE-01BFBB07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8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77CF3-13CC-4D96-98B6-17DE1E276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510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20F0-74E8-FF20-A2A2-7DCAA140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8645C-D117-60D1-2BA2-71AF37F94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2D26-ED3D-E759-F773-D45349A6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7A28F-3EC4-D9E9-A512-5B7706DC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5252-751A-D876-D31A-6E86B9D7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6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7F7F-EBA0-D43E-CC15-1BBD5A61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C4216-918F-DBCD-B8BE-2B8223660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94D93-95AB-A3E7-22C3-B8F5FB34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C4303-4086-8165-A640-56F87605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372B1-DFC5-618B-3876-C278E809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3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4C55-C3A3-5E29-4DD9-08FC5F4E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45445-BF08-E0F9-A9B3-A87FE7F7C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C2347-E10F-E977-DE1E-A84C37067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6C9C6-EDA3-9B2F-CA5E-8D5D8B4A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BA85D-3FD2-2DE6-B7EF-DE85CBD5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D60FF-A674-7586-A1AE-B5A632A9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0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A1BA-A28B-7998-E38D-70BE4558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144F-00AD-6135-8E21-42E053A41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08EC2-71EC-96FB-2B15-3093E2BD0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771BF-FF87-A23B-752B-F0836EAD9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7F67A-4234-78FD-6121-C32A0C1D2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8F86B-41EB-C011-74CD-E59C49EB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499A5-650D-4F53-E730-C19CA80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C3188-DC0F-57FD-C90F-9B4AF1B8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6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88C1-87EE-665B-8276-0C9B2DA9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34D04-92FB-F4D3-A061-9BF6C866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E6CCC-1E2D-EB61-724A-837FC5A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D7CD6-C25A-8445-449E-0D734D5E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4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84D9A-7B9A-1A97-8568-AA17347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02B36-4248-336F-A953-358F8641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B1CFE-C895-C75A-94CD-60F479AD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A31F-F0C2-8027-4885-B0F523EA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A084-C6C8-B69F-8C3C-8CB977AEE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63F7A-3B61-F072-88AB-1AB3C0448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25A76-5BAB-9EFF-6BF9-D3A70D06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B2083-7C76-7967-4E6C-D131AB2B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0A486-EDFA-7F63-8C1B-767C0A32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D712-7295-85A7-15FF-64AD38D3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82444-98D9-C2A7-5358-28035B64B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9039C-5545-6D0A-9059-1882AC1EB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ACB9F-5FE7-0568-9FC3-7EC059A9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B3856-CD1F-38A9-BD2E-EDA6013C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91329-3E10-1613-D3CC-0C99F78F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62300-032F-B430-F9B4-F4C8EF4C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BF8C4-FC2D-1384-ED7B-97CE80A5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5524-F065-2E73-2832-B2E747A8B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4C95-9436-48E2-8EFE-887FEA5F1F4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4FEE7-7F7D-8DDA-5E7B-D4729E3BE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5EB3-233D-C94C-390C-3E2449D9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64662-17DB-4EAA-9BE6-B5311537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eresanalytics.com/R_for_IBF_NextLevel/makeProductSegments.xlsx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resanalytics.com/R_for_IBF_NextLeve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eresanalytics.com/R_for_IBF_NextLevel/makeProductSegments_withMacro.xlsm" TargetMode="External"/><Relationship Id="rId4" Type="http://schemas.openxmlformats.org/officeDocument/2006/relationships/hyperlink" Target="https://ceresanalytics.com/R_for_IBF_NextLevel/makeProductSegments.xls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eresanalytics.com/R_for_IBF_NextLevel/productSegments.ba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95A0-3859-511F-350E-827898981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Run Product Segments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CDB65-08FB-C963-2205-51217A4D8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Brumbaugh 20260312</a:t>
            </a:r>
          </a:p>
        </p:txBody>
      </p:sp>
    </p:spTree>
    <p:extLst>
      <p:ext uri="{BB962C8B-B14F-4D97-AF65-F5344CB8AC3E}">
        <p14:creationId xmlns:p14="http://schemas.microsoft.com/office/powerpoint/2010/main" val="341689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535B9-DC7F-6640-3096-221CB4A3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C8ECB4-192D-FDB7-D27A-369C51C2A9F9}"/>
              </a:ext>
            </a:extLst>
          </p:cNvPr>
          <p:cNvCxnSpPr>
            <a:cxnSpLocks/>
          </p:cNvCxnSpPr>
          <p:nvPr/>
        </p:nvCxnSpPr>
        <p:spPr>
          <a:xfrm flipH="1">
            <a:off x="1231641" y="2985796"/>
            <a:ext cx="3423486" cy="2892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AD88EE-06CF-689E-44A3-63A79312669D}"/>
              </a:ext>
            </a:extLst>
          </p:cNvPr>
          <p:cNvSpPr txBox="1"/>
          <p:nvPr/>
        </p:nvSpPr>
        <p:spPr>
          <a:xfrm>
            <a:off x="4655127" y="2789382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open on web</a:t>
            </a:r>
          </a:p>
        </p:txBody>
      </p:sp>
    </p:spTree>
    <p:extLst>
      <p:ext uri="{BB962C8B-B14F-4D97-AF65-F5344CB8AC3E}">
        <p14:creationId xmlns:p14="http://schemas.microsoft.com/office/powerpoint/2010/main" val="14643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27E26-BA33-73FE-C286-EB087286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6A3F6-2EF6-9B2A-080F-0DFA1FF6D3FC}"/>
              </a:ext>
            </a:extLst>
          </p:cNvPr>
          <p:cNvSpPr txBox="1"/>
          <p:nvPr/>
        </p:nvSpPr>
        <p:spPr>
          <a:xfrm>
            <a:off x="4655127" y="2789382"/>
            <a:ext cx="3990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File will display</a:t>
            </a:r>
          </a:p>
          <a:p>
            <a:endParaRPr lang="en-US" dirty="0">
              <a:solidFill>
                <a:srgbClr val="0066FF"/>
              </a:solidFill>
            </a:endParaRPr>
          </a:p>
          <a:p>
            <a:r>
              <a:rPr lang="en-US" dirty="0">
                <a:solidFill>
                  <a:srgbClr val="0066FF"/>
                </a:solidFill>
              </a:rPr>
              <a:t>Ctrl A + Ctrl C to copy</a:t>
            </a:r>
          </a:p>
        </p:txBody>
      </p:sp>
    </p:spTree>
    <p:extLst>
      <p:ext uri="{BB962C8B-B14F-4D97-AF65-F5344CB8AC3E}">
        <p14:creationId xmlns:p14="http://schemas.microsoft.com/office/powerpoint/2010/main" val="68663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207D9A-47CC-DE63-DFCF-E27CCA02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2AEE76-3271-4F9E-A867-251DB8841BA7}"/>
              </a:ext>
            </a:extLst>
          </p:cNvPr>
          <p:cNvSpPr txBox="1"/>
          <p:nvPr/>
        </p:nvSpPr>
        <p:spPr>
          <a:xfrm>
            <a:off x="8425543" y="774441"/>
            <a:ext cx="332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In VBA editor, control-V to paste</a:t>
            </a:r>
          </a:p>
        </p:txBody>
      </p:sp>
    </p:spTree>
    <p:extLst>
      <p:ext uri="{BB962C8B-B14F-4D97-AF65-F5344CB8AC3E}">
        <p14:creationId xmlns:p14="http://schemas.microsoft.com/office/powerpoint/2010/main" val="146966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8EBCDE-D2DB-F835-98A4-A992E1516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C0EA64-C825-0BB6-ADCA-044C9F68E198}"/>
              </a:ext>
            </a:extLst>
          </p:cNvPr>
          <p:cNvSpPr txBox="1"/>
          <p:nvPr/>
        </p:nvSpPr>
        <p:spPr>
          <a:xfrm>
            <a:off x="9013371" y="1804214"/>
            <a:ext cx="332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Navigate back to spreadsheet, and click on “File”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E26A40-59BA-A6EA-B755-EFC767C1C942}"/>
              </a:ext>
            </a:extLst>
          </p:cNvPr>
          <p:cNvCxnSpPr>
            <a:cxnSpLocks/>
          </p:cNvCxnSpPr>
          <p:nvPr/>
        </p:nvCxnSpPr>
        <p:spPr>
          <a:xfrm flipH="1" flipV="1">
            <a:off x="345233" y="550506"/>
            <a:ext cx="8976049" cy="157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4197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11670-FAD1-0938-A46A-DE57758DA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1457F4-B91C-344F-899B-2994E9DB7B1E}"/>
              </a:ext>
            </a:extLst>
          </p:cNvPr>
          <p:cNvSpPr txBox="1"/>
          <p:nvPr/>
        </p:nvSpPr>
        <p:spPr>
          <a:xfrm>
            <a:off x="9013371" y="1804214"/>
            <a:ext cx="332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Then “Save As” 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0242EE-5092-01F7-98A1-37AE8D718C4D}"/>
              </a:ext>
            </a:extLst>
          </p:cNvPr>
          <p:cNvCxnSpPr>
            <a:cxnSpLocks/>
          </p:cNvCxnSpPr>
          <p:nvPr/>
        </p:nvCxnSpPr>
        <p:spPr>
          <a:xfrm flipH="1">
            <a:off x="1287624" y="2127380"/>
            <a:ext cx="7735078" cy="76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19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658DEC-AC1B-2BC5-7EF3-DFE73024C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10E71E-275E-565E-5011-9155B5502D7F}"/>
              </a:ext>
            </a:extLst>
          </p:cNvPr>
          <p:cNvSpPr txBox="1"/>
          <p:nvPr/>
        </p:nvSpPr>
        <p:spPr>
          <a:xfrm>
            <a:off x="8024326" y="261257"/>
            <a:ext cx="333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“Save as”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E126B-6867-AA9A-A39B-8A002FF6B58B}"/>
              </a:ext>
            </a:extLst>
          </p:cNvPr>
          <p:cNvSpPr txBox="1"/>
          <p:nvPr/>
        </p:nvSpPr>
        <p:spPr>
          <a:xfrm>
            <a:off x="7315201" y="1804214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Choose “Excel Macro-Enabled Workbook (*.</a:t>
            </a:r>
            <a:r>
              <a:rPr lang="en-US" dirty="0" err="1">
                <a:solidFill>
                  <a:srgbClr val="0066FF"/>
                </a:solidFill>
              </a:rPr>
              <a:t>xlsm</a:t>
            </a:r>
            <a:r>
              <a:rPr lang="en-US" dirty="0">
                <a:solidFill>
                  <a:srgbClr val="0066FF"/>
                </a:solidFill>
              </a:rPr>
              <a:t>)”</a:t>
            </a:r>
          </a:p>
          <a:p>
            <a:r>
              <a:rPr lang="en-US" dirty="0">
                <a:solidFill>
                  <a:srgbClr val="0066FF"/>
                </a:solidFill>
              </a:rPr>
              <a:t>(and you can change the name or folder location if you want)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19D362-04B3-2A7C-BCE8-18ABB7B552C6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887616" y="1436914"/>
            <a:ext cx="1427585" cy="82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43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3C0F-489C-4706-A123-2859E17E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Run the macro</a:t>
            </a:r>
          </a:p>
        </p:txBody>
      </p:sp>
    </p:spTree>
    <p:extLst>
      <p:ext uri="{BB962C8B-B14F-4D97-AF65-F5344CB8AC3E}">
        <p14:creationId xmlns:p14="http://schemas.microsoft.com/office/powerpoint/2010/main" val="346897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B7BEA-9D35-FF6D-8DAC-E70FF431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246829-0C57-BCF4-7668-2E7CDDE84037}"/>
              </a:ext>
            </a:extLst>
          </p:cNvPr>
          <p:cNvCxnSpPr>
            <a:cxnSpLocks/>
          </p:cNvCxnSpPr>
          <p:nvPr/>
        </p:nvCxnSpPr>
        <p:spPr>
          <a:xfrm flipH="1" flipV="1">
            <a:off x="5175720" y="551279"/>
            <a:ext cx="3325430" cy="71768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AF4C64-50C9-6D4A-036A-45D354C9A512}"/>
              </a:ext>
            </a:extLst>
          </p:cNvPr>
          <p:cNvCxnSpPr>
            <a:cxnSpLocks/>
          </p:cNvCxnSpPr>
          <p:nvPr/>
        </p:nvCxnSpPr>
        <p:spPr>
          <a:xfrm flipH="1" flipV="1">
            <a:off x="742605" y="986445"/>
            <a:ext cx="7758545" cy="28251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F6F543-60C1-A00D-9C2D-C3AC492DF7F1}"/>
              </a:ext>
            </a:extLst>
          </p:cNvPr>
          <p:cNvCxnSpPr>
            <a:cxnSpLocks/>
          </p:cNvCxnSpPr>
          <p:nvPr/>
        </p:nvCxnSpPr>
        <p:spPr>
          <a:xfrm flipH="1">
            <a:off x="8341567" y="1268963"/>
            <a:ext cx="159583" cy="131561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E2170BC-970C-E07E-B351-1A4EA2A98F8F}"/>
              </a:ext>
            </a:extLst>
          </p:cNvPr>
          <p:cNvSpPr/>
          <p:nvPr/>
        </p:nvSpPr>
        <p:spPr>
          <a:xfrm>
            <a:off x="398012" y="530053"/>
            <a:ext cx="508000" cy="738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56F85A-79D6-03DA-CF93-EFED641618F7}"/>
              </a:ext>
            </a:extLst>
          </p:cNvPr>
          <p:cNvCxnSpPr>
            <a:cxnSpLocks/>
          </p:cNvCxnSpPr>
          <p:nvPr/>
        </p:nvCxnSpPr>
        <p:spPr>
          <a:xfrm>
            <a:off x="8501150" y="1268963"/>
            <a:ext cx="1958466" cy="121298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FE3389F-1023-CD3F-84B8-3C14B8CDBC3B}"/>
              </a:ext>
            </a:extLst>
          </p:cNvPr>
          <p:cNvSpPr/>
          <p:nvPr/>
        </p:nvSpPr>
        <p:spPr>
          <a:xfrm>
            <a:off x="6483871" y="709308"/>
            <a:ext cx="354563" cy="3079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562A59-0E9D-3A3C-E8A6-46EF712524FA}"/>
              </a:ext>
            </a:extLst>
          </p:cNvPr>
          <p:cNvSpPr/>
          <p:nvPr/>
        </p:nvSpPr>
        <p:spPr>
          <a:xfrm>
            <a:off x="6838434" y="1086926"/>
            <a:ext cx="354563" cy="3079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A3EEA7-FB11-88B3-A618-0BB71B508A57}"/>
              </a:ext>
            </a:extLst>
          </p:cNvPr>
          <p:cNvSpPr/>
          <p:nvPr/>
        </p:nvSpPr>
        <p:spPr>
          <a:xfrm>
            <a:off x="8244077" y="1546100"/>
            <a:ext cx="354563" cy="3079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680D08-B271-1FE4-CF6C-60F6990C9BB8}"/>
              </a:ext>
            </a:extLst>
          </p:cNvPr>
          <p:cNvSpPr/>
          <p:nvPr/>
        </p:nvSpPr>
        <p:spPr>
          <a:xfrm>
            <a:off x="9110268" y="1569427"/>
            <a:ext cx="354563" cy="3079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06199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5BF1A-0570-24A3-6CDD-D602034BE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DFD19-E6AF-3B11-70C8-8A69C7F00932}"/>
              </a:ext>
            </a:extLst>
          </p:cNvPr>
          <p:cNvSpPr txBox="1"/>
          <p:nvPr/>
        </p:nvSpPr>
        <p:spPr>
          <a:xfrm>
            <a:off x="7315201" y="1804214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You’ll be asked to drag thru your demand series</a:t>
            </a:r>
          </a:p>
          <a:p>
            <a:r>
              <a:rPr lang="en-US" dirty="0">
                <a:solidFill>
                  <a:srgbClr val="0066FF"/>
                </a:solidFill>
              </a:rPr>
              <a:t>Click on Cell B1, then…</a:t>
            </a:r>
          </a:p>
        </p:txBody>
      </p:sp>
    </p:spTree>
    <p:extLst>
      <p:ext uri="{BB962C8B-B14F-4D97-AF65-F5344CB8AC3E}">
        <p14:creationId xmlns:p14="http://schemas.microsoft.com/office/powerpoint/2010/main" val="342979464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562EFB-174D-9B40-4A1B-B83D7C98621B}"/>
              </a:ext>
            </a:extLst>
          </p:cNvPr>
          <p:cNvCxnSpPr>
            <a:cxnSpLocks/>
          </p:cNvCxnSpPr>
          <p:nvPr/>
        </p:nvCxnSpPr>
        <p:spPr>
          <a:xfrm flipV="1">
            <a:off x="8117073" y="127023"/>
            <a:ext cx="0" cy="5902476"/>
          </a:xfrm>
          <a:prstGeom prst="line">
            <a:avLst/>
          </a:prstGeom>
          <a:noFill/>
          <a:ln w="25400" cap="flat">
            <a:gradFill>
              <a:gsLst>
                <a:gs pos="0">
                  <a:schemeClr val="accent1"/>
                </a:gs>
                <a:gs pos="74000">
                  <a:schemeClr val="accent3"/>
                </a:gs>
                <a:gs pos="8300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D72EC7D-C0BB-AA6A-CA7A-2309BA969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1B61BC-6787-0222-2277-7EB693EB0BCF}"/>
              </a:ext>
            </a:extLst>
          </p:cNvPr>
          <p:cNvSpPr txBox="1"/>
          <p:nvPr/>
        </p:nvSpPr>
        <p:spPr>
          <a:xfrm>
            <a:off x="7137919" y="497928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Drag thru the range</a:t>
            </a:r>
          </a:p>
          <a:p>
            <a:r>
              <a:rPr lang="en-US" dirty="0">
                <a:solidFill>
                  <a:srgbClr val="0066FF"/>
                </a:solidFill>
              </a:rPr>
              <a:t>(Fastest way: after clicking cell B1, hold down Ctrl Shift keys, then press right cursor (→) and down cursor (↓)), then—after range appears in box prompt, click OK</a:t>
            </a:r>
            <a:endParaRPr lang="en-US" dirty="0">
              <a:solidFill>
                <a:srgbClr val="0066FF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27753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D6DC-73B7-EEE3-7502-95BB64E2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Dowload</a:t>
            </a:r>
            <a:r>
              <a:rPr lang="en-US" dirty="0"/>
              <a:t> and open  the data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9C750-E4BD-52D9-DF38-489F41EBA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i="1" dirty="0">
                <a:hlinkClick r:id="rId2"/>
              </a:rPr>
              <a:t>https://ceresanalytics.com/R_for_IBF_NextLevel/makeProductSegments.xlsx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2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C3915-864B-6B95-97B7-DE490DCA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4DA69-ABF0-C5FC-D1BE-7157CDA2BA5A}"/>
              </a:ext>
            </a:extLst>
          </p:cNvPr>
          <p:cNvSpPr txBox="1"/>
          <p:nvPr/>
        </p:nvSpPr>
        <p:spPr>
          <a:xfrm>
            <a:off x="7137919" y="497928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Next, Excel will select the range where it will put its numeric output. If the range is already blank, click “OK”. </a:t>
            </a:r>
          </a:p>
          <a:p>
            <a:endParaRPr lang="en-US" dirty="0">
              <a:solidFill>
                <a:srgbClr val="0066FF"/>
              </a:solidFill>
            </a:endParaRPr>
          </a:p>
          <a:p>
            <a:r>
              <a:rPr lang="en-US" dirty="0">
                <a:solidFill>
                  <a:srgbClr val="0066FF"/>
                </a:solidFill>
              </a:rPr>
              <a:t>Otherwise, click “Cancel” and the macro will stop. </a:t>
            </a:r>
          </a:p>
          <a:p>
            <a:endParaRPr lang="en-US" dirty="0">
              <a:solidFill>
                <a:srgbClr val="0066FF"/>
              </a:solidFill>
            </a:endParaRPr>
          </a:p>
          <a:p>
            <a:r>
              <a:rPr lang="en-US" dirty="0">
                <a:solidFill>
                  <a:srgbClr val="0066FF"/>
                </a:solidFill>
              </a:rPr>
              <a:t>If you choose to cancel, you’ll want to revise your spreadsheet so that you have 10 blank rows after the bottom of your data. Then you can re-start the macro by clicking Developer/Macros/”compute measures” again (see slide 17)</a:t>
            </a:r>
            <a:endParaRPr lang="en-US" dirty="0">
              <a:solidFill>
                <a:srgbClr val="0066FF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730826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D31B0-EEF3-19B5-D718-6CD921A6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BCE92-112E-1859-4E58-70F9D0B539B9}"/>
              </a:ext>
            </a:extLst>
          </p:cNvPr>
          <p:cNvSpPr txBox="1"/>
          <p:nvPr/>
        </p:nvSpPr>
        <p:spPr>
          <a:xfrm>
            <a:off x="7137919" y="497928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After clicking “OK”, your results will appear.</a:t>
            </a:r>
          </a:p>
          <a:p>
            <a:endParaRPr lang="en-US" dirty="0">
              <a:solidFill>
                <a:srgbClr val="0066FF"/>
              </a:solidFill>
            </a:endParaRPr>
          </a:p>
          <a:p>
            <a:r>
              <a:rPr lang="en-US" dirty="0">
                <a:solidFill>
                  <a:srgbClr val="0066FF"/>
                </a:solidFill>
              </a:rPr>
              <a:t>“ADI” is the 1</a:t>
            </a:r>
            <a:r>
              <a:rPr lang="en-US" baseline="30000" dirty="0">
                <a:solidFill>
                  <a:srgbClr val="0066FF"/>
                </a:solidFill>
              </a:rPr>
              <a:t>st</a:t>
            </a:r>
            <a:r>
              <a:rPr lang="en-US" dirty="0">
                <a:solidFill>
                  <a:srgbClr val="0066FF"/>
                </a:solidFill>
              </a:rPr>
              <a:t> yellow line</a:t>
            </a:r>
          </a:p>
          <a:p>
            <a:r>
              <a:rPr lang="en-US" dirty="0">
                <a:solidFill>
                  <a:srgbClr val="0066FF"/>
                </a:solidFill>
              </a:rPr>
              <a:t>“</a:t>
            </a:r>
            <a:r>
              <a:rPr lang="en-US" dirty="0" err="1">
                <a:solidFill>
                  <a:srgbClr val="0066FF"/>
                </a:solidFill>
              </a:rPr>
              <a:t>CV_sq</a:t>
            </a:r>
            <a:r>
              <a:rPr lang="en-US" dirty="0">
                <a:solidFill>
                  <a:srgbClr val="0066FF"/>
                </a:solidFill>
              </a:rPr>
              <a:t>” is the 2</a:t>
            </a:r>
            <a:r>
              <a:rPr lang="en-US" baseline="30000" dirty="0">
                <a:solidFill>
                  <a:srgbClr val="0066FF"/>
                </a:solidFill>
              </a:rPr>
              <a:t>nd</a:t>
            </a:r>
            <a:r>
              <a:rPr lang="en-US" dirty="0">
                <a:solidFill>
                  <a:srgbClr val="0066FF"/>
                </a:solidFill>
              </a:rPr>
              <a:t> yellow line</a:t>
            </a:r>
          </a:p>
          <a:p>
            <a:r>
              <a:rPr lang="en-US" dirty="0">
                <a:solidFill>
                  <a:srgbClr val="0066FF"/>
                </a:solidFill>
              </a:rPr>
              <a:t>“Category” is the green line</a:t>
            </a:r>
          </a:p>
        </p:txBody>
      </p:sp>
    </p:spTree>
    <p:extLst>
      <p:ext uri="{BB962C8B-B14F-4D97-AF65-F5344CB8AC3E}">
        <p14:creationId xmlns:p14="http://schemas.microsoft.com/office/powerpoint/2010/main" val="21890204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19D6A5-7C5A-983D-064F-FFA269BA2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6C699-2CC7-5B83-7D7C-2C8D51E80E03}"/>
              </a:ext>
            </a:extLst>
          </p:cNvPr>
          <p:cNvSpPr txBox="1"/>
          <p:nvPr/>
        </p:nvSpPr>
        <p:spPr>
          <a:xfrm>
            <a:off x="5218546" y="1154606"/>
            <a:ext cx="616989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Macro-free:</a:t>
            </a:r>
          </a:p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https://ceresanalytics.com/R_for_IBF_NextLevel</a:t>
            </a:r>
            <a:r>
              <a:rPr lang="en-US" dirty="0"/>
              <a:t> and Right click on “makeProductSegments.xls” and “Save as…” (in your preferred location)  OR</a:t>
            </a:r>
          </a:p>
          <a:p>
            <a:endParaRPr lang="en-US" dirty="0"/>
          </a:p>
          <a:p>
            <a:r>
              <a:rPr lang="en-US" dirty="0"/>
              <a:t>Click on </a:t>
            </a:r>
            <a:r>
              <a:rPr lang="en-US" dirty="0">
                <a:hlinkClick r:id="rId4"/>
              </a:rPr>
              <a:t>h</a:t>
            </a:r>
            <a:r>
              <a:rPr lang="en-US" dirty="0">
                <a:hlinkClick r:id="rId4"/>
              </a:rPr>
              <a:t>ttps://ceresanalytics.com/R_for_IBF_NextLevel/makeProductSegments.xlsx</a:t>
            </a:r>
            <a:r>
              <a:rPr lang="en-US" dirty="0"/>
              <a:t> </a:t>
            </a:r>
          </a:p>
          <a:p>
            <a:r>
              <a:rPr lang="en-US" dirty="0"/>
              <a:t>and “Save as…” (in your preferred location)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With Macro:</a:t>
            </a:r>
          </a:p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https://ceresanalytics.com/R_for_IBF_NextLevel</a:t>
            </a:r>
            <a:r>
              <a:rPr lang="en-US" dirty="0"/>
              <a:t> and Right click on “makeProductSegments_withMacro.xlsm” and “Save as…” (in your preferred location)  OR</a:t>
            </a:r>
          </a:p>
          <a:p>
            <a:endParaRPr lang="en-US" dirty="0"/>
          </a:p>
          <a:p>
            <a:r>
              <a:rPr lang="en-US" dirty="0"/>
              <a:t>Click on </a:t>
            </a:r>
            <a:r>
              <a:rPr lang="en-US" dirty="0">
                <a:hlinkClick r:id="rId5"/>
              </a:rPr>
              <a:t>https://ceresanalytics.com/R_for_IBF_NextLevel/makeProductSegments_withMacro.xlsm</a:t>
            </a:r>
            <a:r>
              <a:rPr lang="en-US" dirty="0"/>
              <a:t> </a:t>
            </a:r>
          </a:p>
          <a:p>
            <a:r>
              <a:rPr lang="en-US" dirty="0"/>
              <a:t>and “Save as…” (in your preferred location)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36E1D0-34C2-61E2-5DBD-2B62F9623EA3}"/>
              </a:ext>
            </a:extLst>
          </p:cNvPr>
          <p:cNvCxnSpPr>
            <a:cxnSpLocks/>
          </p:cNvCxnSpPr>
          <p:nvPr/>
        </p:nvCxnSpPr>
        <p:spPr>
          <a:xfrm flipH="1">
            <a:off x="1511559" y="1390261"/>
            <a:ext cx="3706987" cy="36949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F40425-CF51-45A0-C360-725750BAAB6E}"/>
              </a:ext>
            </a:extLst>
          </p:cNvPr>
          <p:cNvCxnSpPr>
            <a:cxnSpLocks/>
          </p:cNvCxnSpPr>
          <p:nvPr/>
        </p:nvCxnSpPr>
        <p:spPr>
          <a:xfrm flipH="1">
            <a:off x="1663959" y="4086808"/>
            <a:ext cx="3554587" cy="1150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572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DBDB-32CD-7E7E-2887-94E0DE80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IFF you need to add the macro to makeProductSegments.xlsx file, Show “Developer” Tab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D351C-7E5C-627B-B0A1-B132CF0BC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open VBA editor</a:t>
            </a:r>
          </a:p>
        </p:txBody>
      </p:sp>
    </p:spTree>
    <p:extLst>
      <p:ext uri="{BB962C8B-B14F-4D97-AF65-F5344CB8AC3E}">
        <p14:creationId xmlns:p14="http://schemas.microsoft.com/office/powerpoint/2010/main" val="339701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24A8E-D649-68B2-74DD-0F48703E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C22BF-999D-9E73-2EFB-3CB3185F3FFA}"/>
              </a:ext>
            </a:extLst>
          </p:cNvPr>
          <p:cNvSpPr txBox="1"/>
          <p:nvPr/>
        </p:nvSpPr>
        <p:spPr>
          <a:xfrm>
            <a:off x="979055" y="683551"/>
            <a:ext cx="6169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File/Options/Customize Ribbon</a:t>
            </a:r>
          </a:p>
          <a:p>
            <a:endParaRPr lang="en-US" dirty="0">
              <a:solidFill>
                <a:srgbClr val="0066FF"/>
              </a:solidFill>
            </a:endParaRPr>
          </a:p>
          <a:p>
            <a:r>
              <a:rPr lang="en-US" dirty="0">
                <a:solidFill>
                  <a:srgbClr val="0066FF"/>
                </a:solidFill>
              </a:rPr>
              <a:t>Check “Developer”</a:t>
            </a:r>
          </a:p>
        </p:txBody>
      </p:sp>
    </p:spTree>
    <p:extLst>
      <p:ext uri="{BB962C8B-B14F-4D97-AF65-F5344CB8AC3E}">
        <p14:creationId xmlns:p14="http://schemas.microsoft.com/office/powerpoint/2010/main" val="36905015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56CE0-6B23-57EF-E739-244FE36C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2B296B-8EE9-143D-6F5E-921E1AEBDE50}"/>
              </a:ext>
            </a:extLst>
          </p:cNvPr>
          <p:cNvCxnSpPr/>
          <p:nvPr/>
        </p:nvCxnSpPr>
        <p:spPr>
          <a:xfrm flipH="1" flipV="1">
            <a:off x="3971636" y="581891"/>
            <a:ext cx="193964" cy="27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D4515D-3B32-9CDA-388C-190D4945BA06}"/>
              </a:ext>
            </a:extLst>
          </p:cNvPr>
          <p:cNvCxnSpPr>
            <a:cxnSpLocks/>
          </p:cNvCxnSpPr>
          <p:nvPr/>
        </p:nvCxnSpPr>
        <p:spPr>
          <a:xfrm flipH="1" flipV="1">
            <a:off x="374072" y="1039091"/>
            <a:ext cx="3791528" cy="2230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9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F585D-00BD-0ED7-02EE-0E5FA9810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06619D-64AD-CF9F-1C05-C7190EF1CC1E}"/>
              </a:ext>
            </a:extLst>
          </p:cNvPr>
          <p:cNvSpPr/>
          <p:nvPr/>
        </p:nvSpPr>
        <p:spPr>
          <a:xfrm>
            <a:off x="2613891" y="858982"/>
            <a:ext cx="9356436" cy="1228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55714-5FB6-DC71-01C8-EBC773B6B7A6}"/>
              </a:ext>
            </a:extLst>
          </p:cNvPr>
          <p:cNvSpPr/>
          <p:nvPr/>
        </p:nvSpPr>
        <p:spPr>
          <a:xfrm>
            <a:off x="2613891" y="2736272"/>
            <a:ext cx="9356436" cy="193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2DB69-47F3-B44B-44D7-6EBD4AC956D5}"/>
              </a:ext>
            </a:extLst>
          </p:cNvPr>
          <p:cNvSpPr/>
          <p:nvPr/>
        </p:nvSpPr>
        <p:spPr>
          <a:xfrm>
            <a:off x="3560619" y="2165927"/>
            <a:ext cx="8409708" cy="57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B3FFD-0496-460B-AF56-70F41A4E8363}"/>
              </a:ext>
            </a:extLst>
          </p:cNvPr>
          <p:cNvSpPr txBox="1"/>
          <p:nvPr/>
        </p:nvSpPr>
        <p:spPr>
          <a:xfrm>
            <a:off x="4165601" y="83187"/>
            <a:ext cx="6169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Find your workbook name and right-click to pop up the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Hover over “Insert” to pop up the next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FF"/>
                </a:solidFill>
              </a:rPr>
              <a:t> Then left-</a:t>
            </a:r>
            <a:r>
              <a:rPr lang="en-US" dirty="0" err="1">
                <a:solidFill>
                  <a:srgbClr val="0066FF"/>
                </a:solidFill>
              </a:rPr>
              <a:t>click“Module</a:t>
            </a:r>
            <a:r>
              <a:rPr lang="en-US" dirty="0">
                <a:solidFill>
                  <a:srgbClr val="0066FF"/>
                </a:solidFill>
              </a:rPr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418943-7A71-2A0B-ECE6-502B256E4278}"/>
              </a:ext>
            </a:extLst>
          </p:cNvPr>
          <p:cNvCxnSpPr/>
          <p:nvPr/>
        </p:nvCxnSpPr>
        <p:spPr>
          <a:xfrm flipH="1">
            <a:off x="1320800" y="286327"/>
            <a:ext cx="2927927" cy="10621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9189BF-6BCE-6634-355F-FFB16C3FCC1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750291" y="683352"/>
            <a:ext cx="2415310" cy="15241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3DE50C-9DA8-71BA-C44A-F86A69546225}"/>
              </a:ext>
            </a:extLst>
          </p:cNvPr>
          <p:cNvCxnSpPr>
            <a:cxnSpLocks/>
          </p:cNvCxnSpPr>
          <p:nvPr/>
        </p:nvCxnSpPr>
        <p:spPr>
          <a:xfrm flipH="1">
            <a:off x="3151909" y="858982"/>
            <a:ext cx="1013692" cy="1592117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4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5A85E-637D-8445-6A13-C4727D92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EE5A2-798B-B422-7DDF-91DF021FCF56}"/>
              </a:ext>
            </a:extLst>
          </p:cNvPr>
          <p:cNvSpPr txBox="1"/>
          <p:nvPr/>
        </p:nvSpPr>
        <p:spPr>
          <a:xfrm>
            <a:off x="4165601" y="83187"/>
            <a:ext cx="6169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See blank “Module1”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A38C14-47E8-7F11-88AC-B5E23684652A}"/>
              </a:ext>
            </a:extLst>
          </p:cNvPr>
          <p:cNvCxnSpPr>
            <a:stCxn id="4" idx="1"/>
          </p:cNvCxnSpPr>
          <p:nvPr/>
        </p:nvCxnSpPr>
        <p:spPr>
          <a:xfrm flipH="1">
            <a:off x="1080655" y="267853"/>
            <a:ext cx="3084946" cy="1791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19844E-2FDC-68F2-00D5-C6141C114937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713018" y="267853"/>
            <a:ext cx="452583" cy="1025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35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DBDB-32CD-7E7E-2887-94E0DE80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Copy the macro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D351C-7E5C-627B-B0A1-B132CF0BC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https://ceresanalytics.com/R_for_IBF_NextLevel/productSegments.bas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94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519</Words>
  <Application>Microsoft Office PowerPoint</Application>
  <PresentationFormat>Widescreen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How to Run Product Segments</vt:lpstr>
      <vt:lpstr>1. Dowload and open  the data file</vt:lpstr>
      <vt:lpstr>PowerPoint Presentation</vt:lpstr>
      <vt:lpstr>2. IFF you need to add the macro to makeProductSegments.xlsx file, Show “Developer” Tab</vt:lpstr>
      <vt:lpstr>PowerPoint Presentation</vt:lpstr>
      <vt:lpstr>PowerPoint Presentation</vt:lpstr>
      <vt:lpstr>PowerPoint Presentation</vt:lpstr>
      <vt:lpstr>PowerPoint Presentation</vt:lpstr>
      <vt:lpstr>3. Copy the macro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Run the macro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sara brumbaugh</cp:lastModifiedBy>
  <cp:revision>31</cp:revision>
  <dcterms:created xsi:type="dcterms:W3CDTF">2023-03-13T21:03:03Z</dcterms:created>
  <dcterms:modified xsi:type="dcterms:W3CDTF">2026-03-12T22:47:15Z</dcterms:modified>
</cp:coreProperties>
</file>