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977" r:id="rId3"/>
    <p:sldId id="1971" r:id="rId4"/>
    <p:sldId id="1973" r:id="rId5"/>
    <p:sldId id="1974" r:id="rId6"/>
    <p:sldId id="1975" r:id="rId7"/>
    <p:sldId id="1978" r:id="rId8"/>
    <p:sldId id="1976" r:id="rId9"/>
    <p:sldId id="1980" r:id="rId10"/>
    <p:sldId id="1981" r:id="rId11"/>
    <p:sldId id="1982" r:id="rId12"/>
    <p:sldId id="1979" r:id="rId13"/>
    <p:sldId id="1983" r:id="rId14"/>
    <p:sldId id="1984" r:id="rId15"/>
    <p:sldId id="1985" r:id="rId16"/>
    <p:sldId id="1988" r:id="rId17"/>
    <p:sldId id="1989" r:id="rId18"/>
    <p:sldId id="1956" r:id="rId19"/>
    <p:sldId id="1967" r:id="rId20"/>
    <p:sldId id="1968" r:id="rId21"/>
    <p:sldId id="1969" r:id="rId22"/>
    <p:sldId id="1961" r:id="rId23"/>
    <p:sldId id="19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CB78E-2078-4DC3-12AF-607766D31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FB2781-223F-D2EA-D7AF-FB11DB067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FC299-17E7-577B-AAF9-487253A1B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4C95-9436-48E2-8EFE-887FEA5F1F4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FC433-7CBF-DD1D-4B89-CB134DE6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1DB2D-0461-83AF-76B6-29FB443A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4662-17DB-4EAA-9BE6-B5311537B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6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DC58C-1CE4-6D97-91F3-DEB308150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92A844-5571-CBF4-3452-6725E23CA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18ABC-37B1-0E9C-7FFC-E1B5AA966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4C95-9436-48E2-8EFE-887FEA5F1F4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5EDD1-6CEA-B704-D78B-1396BE238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1AC84-00C3-5CC5-7381-4595878C6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4662-17DB-4EAA-9BE6-B5311537B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3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EF43A2-3836-08C4-C168-315C6D4ED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CE4DB-52E2-7A9D-FD6B-3AF90E891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58374-03FD-A3E5-1F06-9F4F3492B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4C95-9436-48E2-8EFE-887FEA5F1F4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1BC0C-84CC-E34D-589F-5F7D50AAF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B727A-79EE-380B-D5BE-01BFBB07E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4662-17DB-4EAA-9BE6-B5311537B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80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977CF3-13CC-4D96-98B6-17DE1E276E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65103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220F0-74E8-FF20-A2A2-7DCAA140B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8645C-D117-60D1-2BA2-71AF37F94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C2D26-ED3D-E759-F773-D45349A64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4C95-9436-48E2-8EFE-887FEA5F1F4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7A28F-3EC4-D9E9-A512-5B7706DC7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15252-751A-D876-D31A-6E86B9D7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4662-17DB-4EAA-9BE6-B5311537B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6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67F7F-EBA0-D43E-CC15-1BBD5A614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C4216-918F-DBCD-B8BE-2B8223660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94D93-95AB-A3E7-22C3-B8F5FB34D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4C95-9436-48E2-8EFE-887FEA5F1F4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C4303-4086-8165-A640-56F87605E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372B1-DFC5-618B-3876-C278E809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4662-17DB-4EAA-9BE6-B5311537B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3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B4C55-C3A3-5E29-4DD9-08FC5F4E4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45445-BF08-E0F9-A9B3-A87FE7F7C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C2347-E10F-E977-DE1E-A84C37067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D6C9C6-EDA3-9B2F-CA5E-8D5D8B4A4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4C95-9436-48E2-8EFE-887FEA5F1F4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BA85D-3FD2-2DE6-B7EF-DE85CBD58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D60FF-A674-7586-A1AE-B5A632A97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4662-17DB-4EAA-9BE6-B5311537B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0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3A1BA-A28B-7998-E38D-70BE4558E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B144F-00AD-6135-8E21-42E053A41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08EC2-71EC-96FB-2B15-3093E2BD0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6771BF-FF87-A23B-752B-F0836EAD97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7F67A-4234-78FD-6121-C32A0C1D2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C8F86B-41EB-C011-74CD-E59C49EBB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4C95-9436-48E2-8EFE-887FEA5F1F4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1499A5-650D-4F53-E730-C19CA805A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4C3188-DC0F-57FD-C90F-9B4AF1B8B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4662-17DB-4EAA-9BE6-B5311537B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6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288C1-87EE-665B-8276-0C9B2DA9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134D04-92FB-F4D3-A061-9BF6C866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4C95-9436-48E2-8EFE-887FEA5F1F4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E6CCC-1E2D-EB61-724A-837FC5AD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D7CD6-C25A-8445-449E-0D734D5E6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4662-17DB-4EAA-9BE6-B5311537B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4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B84D9A-7B9A-1A97-8568-AA17347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4C95-9436-48E2-8EFE-887FEA5F1F4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602B36-4248-336F-A953-358F86416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B1CFE-C895-C75A-94CD-60F479AD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4662-17DB-4EAA-9BE6-B5311537B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7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4A31F-F0C2-8027-4885-B0F523EAB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5A084-C6C8-B69F-8C3C-8CB977AEE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A63F7A-3B61-F072-88AB-1AB3C0448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25A76-5BAB-9EFF-6BF9-D3A70D061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4C95-9436-48E2-8EFE-887FEA5F1F4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B2083-7C76-7967-4E6C-D131AB2B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0A486-EDFA-7F63-8C1B-767C0A327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4662-17DB-4EAA-9BE6-B5311537B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88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ED712-7295-85A7-15FF-64AD38D3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482444-98D9-C2A7-5358-28035B64BB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9039C-5545-6D0A-9059-1882AC1EB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ACB9F-5FE7-0568-9FC3-7EC059A92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4C95-9436-48E2-8EFE-887FEA5F1F4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B3856-CD1F-38A9-BD2E-EDA6013C5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91329-3E10-1613-D3CC-0C99F78F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4662-17DB-4EAA-9BE6-B5311537B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3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162300-032F-B430-F9B4-F4C8EF4C1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BF8C4-FC2D-1384-ED7B-97CE80A59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35524-F065-2E73-2832-B2E747A8B6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D4C95-9436-48E2-8EFE-887FEA5F1F4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4FEE7-7F7D-8DDA-5E7B-D4729E3BE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75EB3-233D-C94C-390C-3E2449D9B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64662-17DB-4EAA-9BE6-B5311537B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1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eresanalytics.com/R_for_IBF_NextLevel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eresanalytics.com/R_for_IBF_NextLevel/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eresanalytics.com/R_for_IBF_NextLeve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595A0-3859-511F-350E-8278989811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Run PCA in Excel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CCDB65-08FB-C963-2205-51217A4D83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Brumbaugh 20250602</a:t>
            </a:r>
          </a:p>
        </p:txBody>
      </p:sp>
    </p:spTree>
    <p:extLst>
      <p:ext uri="{BB962C8B-B14F-4D97-AF65-F5344CB8AC3E}">
        <p14:creationId xmlns:p14="http://schemas.microsoft.com/office/powerpoint/2010/main" val="3416896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DF585D-00BD-0ED7-02EE-0E5FA9810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06619D-64AD-CF9F-1C05-C7190EF1CC1E}"/>
              </a:ext>
            </a:extLst>
          </p:cNvPr>
          <p:cNvSpPr/>
          <p:nvPr/>
        </p:nvSpPr>
        <p:spPr>
          <a:xfrm>
            <a:off x="2613891" y="858982"/>
            <a:ext cx="9356436" cy="1228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855714-5FB6-DC71-01C8-EBC773B6B7A6}"/>
              </a:ext>
            </a:extLst>
          </p:cNvPr>
          <p:cNvSpPr/>
          <p:nvPr/>
        </p:nvSpPr>
        <p:spPr>
          <a:xfrm>
            <a:off x="2613891" y="2736272"/>
            <a:ext cx="9356436" cy="193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02DB69-47F3-B44B-44D7-6EBD4AC956D5}"/>
              </a:ext>
            </a:extLst>
          </p:cNvPr>
          <p:cNvSpPr/>
          <p:nvPr/>
        </p:nvSpPr>
        <p:spPr>
          <a:xfrm>
            <a:off x="3560619" y="2165927"/>
            <a:ext cx="8409708" cy="570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0B3FFD-0496-460B-AF56-70F41A4E8363}"/>
              </a:ext>
            </a:extLst>
          </p:cNvPr>
          <p:cNvSpPr txBox="1"/>
          <p:nvPr/>
        </p:nvSpPr>
        <p:spPr>
          <a:xfrm>
            <a:off x="4165601" y="83187"/>
            <a:ext cx="61698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Find your workbook name and right-click to pop up the 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Hover over “Insert” to pop up the next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FF"/>
                </a:solidFill>
              </a:rPr>
              <a:t> Then left-</a:t>
            </a:r>
            <a:r>
              <a:rPr lang="en-US" dirty="0" err="1">
                <a:solidFill>
                  <a:srgbClr val="0066FF"/>
                </a:solidFill>
              </a:rPr>
              <a:t>click“Module</a:t>
            </a:r>
            <a:r>
              <a:rPr lang="en-US" dirty="0">
                <a:solidFill>
                  <a:srgbClr val="0066FF"/>
                </a:solidFill>
              </a:rPr>
              <a:t>”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7418943-7A71-2A0B-ECE6-502B256E4278}"/>
              </a:ext>
            </a:extLst>
          </p:cNvPr>
          <p:cNvCxnSpPr/>
          <p:nvPr/>
        </p:nvCxnSpPr>
        <p:spPr>
          <a:xfrm flipH="1">
            <a:off x="1320800" y="286327"/>
            <a:ext cx="2927927" cy="10621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9189BF-6BCE-6634-355F-FFB16C3FCC14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1750291" y="683352"/>
            <a:ext cx="2415310" cy="152413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03DE50C-9DA8-71BA-C44A-F86A69546225}"/>
              </a:ext>
            </a:extLst>
          </p:cNvPr>
          <p:cNvCxnSpPr>
            <a:cxnSpLocks/>
          </p:cNvCxnSpPr>
          <p:nvPr/>
        </p:nvCxnSpPr>
        <p:spPr>
          <a:xfrm flipH="1">
            <a:off x="3151909" y="858982"/>
            <a:ext cx="1013692" cy="1592117"/>
          </a:xfrm>
          <a:prstGeom prst="straightConnector1">
            <a:avLst/>
          </a:prstGeom>
          <a:ln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741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E5A85E-637D-8445-6A13-C4727D924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BEE5A2-798B-B422-7DDF-91DF021FCF56}"/>
              </a:ext>
            </a:extLst>
          </p:cNvPr>
          <p:cNvSpPr txBox="1"/>
          <p:nvPr/>
        </p:nvSpPr>
        <p:spPr>
          <a:xfrm>
            <a:off x="4165601" y="83187"/>
            <a:ext cx="6169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See blank “Module1”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8A38C14-47E8-7F11-88AC-B5E23684652A}"/>
              </a:ext>
            </a:extLst>
          </p:cNvPr>
          <p:cNvCxnSpPr>
            <a:stCxn id="4" idx="1"/>
          </p:cNvCxnSpPr>
          <p:nvPr/>
        </p:nvCxnSpPr>
        <p:spPr>
          <a:xfrm flipH="1">
            <a:off x="1080655" y="267853"/>
            <a:ext cx="3084946" cy="1791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419844E-2FDC-68F2-00D5-C6141C114937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3713018" y="267853"/>
            <a:ext cx="452583" cy="1025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357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FDBDB-32CD-7E7E-2887-94E0DE808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Copy the PCA macro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D351C-7E5C-627B-B0A1-B132CF0BCD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>
                <a:hlinkClick r:id="rId2"/>
              </a:rPr>
              <a:t>https://ceresanalytics.com/R_for_IBF_NextLevel/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49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34E0A4-CDAB-CF15-89D8-4DA9E865E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9C8ECB4-192D-FDB7-D27A-369C51C2A9F9}"/>
              </a:ext>
            </a:extLst>
          </p:cNvPr>
          <p:cNvCxnSpPr/>
          <p:nvPr/>
        </p:nvCxnSpPr>
        <p:spPr>
          <a:xfrm flipH="1" flipV="1">
            <a:off x="1256145" y="1976582"/>
            <a:ext cx="3214255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7AD88EE-06CF-689E-44A3-63A79312669D}"/>
              </a:ext>
            </a:extLst>
          </p:cNvPr>
          <p:cNvSpPr txBox="1"/>
          <p:nvPr/>
        </p:nvSpPr>
        <p:spPr>
          <a:xfrm>
            <a:off x="4655127" y="2789382"/>
            <a:ext cx="399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to open on web</a:t>
            </a:r>
          </a:p>
        </p:txBody>
      </p:sp>
    </p:spTree>
    <p:extLst>
      <p:ext uri="{BB962C8B-B14F-4D97-AF65-F5344CB8AC3E}">
        <p14:creationId xmlns:p14="http://schemas.microsoft.com/office/powerpoint/2010/main" val="146437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12A234-73A7-3589-1D2E-2FC27E991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86A3F6-2EF6-9B2A-080F-0DFA1FF6D3FC}"/>
              </a:ext>
            </a:extLst>
          </p:cNvPr>
          <p:cNvSpPr txBox="1"/>
          <p:nvPr/>
        </p:nvSpPr>
        <p:spPr>
          <a:xfrm>
            <a:off x="4655127" y="2789382"/>
            <a:ext cx="3990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File will display</a:t>
            </a:r>
          </a:p>
          <a:p>
            <a:endParaRPr lang="en-US" dirty="0">
              <a:solidFill>
                <a:srgbClr val="0066FF"/>
              </a:solidFill>
            </a:endParaRPr>
          </a:p>
          <a:p>
            <a:r>
              <a:rPr lang="en-US" dirty="0">
                <a:solidFill>
                  <a:srgbClr val="0066FF"/>
                </a:solidFill>
              </a:rPr>
              <a:t>Ctrl A + Ctrl C to copy</a:t>
            </a:r>
          </a:p>
        </p:txBody>
      </p:sp>
    </p:spTree>
    <p:extLst>
      <p:ext uri="{BB962C8B-B14F-4D97-AF65-F5344CB8AC3E}">
        <p14:creationId xmlns:p14="http://schemas.microsoft.com/office/powerpoint/2010/main" val="686636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A77F79-B306-44A2-B312-88A30623D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FEA5F7-2978-F5D7-CBFE-5EC044FBEBDD}"/>
              </a:ext>
            </a:extLst>
          </p:cNvPr>
          <p:cNvSpPr txBox="1"/>
          <p:nvPr/>
        </p:nvSpPr>
        <p:spPr>
          <a:xfrm>
            <a:off x="6816436" y="1413164"/>
            <a:ext cx="3990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Ctrl V to paste</a:t>
            </a:r>
          </a:p>
          <a:p>
            <a:endParaRPr lang="en-US" dirty="0">
              <a:solidFill>
                <a:srgbClr val="0066FF"/>
              </a:solidFill>
            </a:endParaRPr>
          </a:p>
          <a:p>
            <a:r>
              <a:rPr lang="en-US" dirty="0">
                <a:solidFill>
                  <a:srgbClr val="0066FF"/>
                </a:solidFill>
              </a:rPr>
              <a:t>Ctrl S to save… choose “No” for macro-enabled workbook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F605B5-CCAE-C1A4-E399-8B5FB23CE4BE}"/>
              </a:ext>
            </a:extLst>
          </p:cNvPr>
          <p:cNvCxnSpPr/>
          <p:nvPr/>
        </p:nvCxnSpPr>
        <p:spPr>
          <a:xfrm flipH="1">
            <a:off x="6326909" y="2826327"/>
            <a:ext cx="2844800" cy="1108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599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7B8B62-2167-2F20-6ACD-AD0E1484A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6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6A5B12-F39B-B338-81D1-24C46DEDD6FF}"/>
              </a:ext>
            </a:extLst>
          </p:cNvPr>
          <p:cNvSpPr txBox="1"/>
          <p:nvPr/>
        </p:nvSpPr>
        <p:spPr>
          <a:xfrm>
            <a:off x="6816436" y="1413164"/>
            <a:ext cx="3990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Enter your preferred name, choose type “Excel Macro-Enabled Workbook” and click “Save”</a:t>
            </a:r>
          </a:p>
        </p:txBody>
      </p:sp>
    </p:spTree>
    <p:extLst>
      <p:ext uri="{BB962C8B-B14F-4D97-AF65-F5344CB8AC3E}">
        <p14:creationId xmlns:p14="http://schemas.microsoft.com/office/powerpoint/2010/main" val="3525210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D3C0F-489C-4706-A123-2859E17EF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Run the macro</a:t>
            </a:r>
          </a:p>
        </p:txBody>
      </p:sp>
    </p:spTree>
    <p:extLst>
      <p:ext uri="{BB962C8B-B14F-4D97-AF65-F5344CB8AC3E}">
        <p14:creationId xmlns:p14="http://schemas.microsoft.com/office/powerpoint/2010/main" val="3468978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517329-FAA3-4446-C303-C4600420C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246829-0C57-BCF4-7668-2E7CDDE84037}"/>
              </a:ext>
            </a:extLst>
          </p:cNvPr>
          <p:cNvCxnSpPr>
            <a:cxnSpLocks/>
          </p:cNvCxnSpPr>
          <p:nvPr/>
        </p:nvCxnSpPr>
        <p:spPr>
          <a:xfrm flipH="1" flipV="1">
            <a:off x="4112029" y="443346"/>
            <a:ext cx="4389120" cy="1784465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AAF4C64-50C9-6D4A-036A-45D354C9A512}"/>
              </a:ext>
            </a:extLst>
          </p:cNvPr>
          <p:cNvCxnSpPr>
            <a:cxnSpLocks/>
          </p:cNvCxnSpPr>
          <p:nvPr/>
        </p:nvCxnSpPr>
        <p:spPr>
          <a:xfrm flipH="1" flipV="1">
            <a:off x="742605" y="986445"/>
            <a:ext cx="7758545" cy="1241367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BF6F543-60C1-A00D-9C2D-C3AC492DF7F1}"/>
              </a:ext>
            </a:extLst>
          </p:cNvPr>
          <p:cNvCxnSpPr>
            <a:cxnSpLocks/>
          </p:cNvCxnSpPr>
          <p:nvPr/>
        </p:nvCxnSpPr>
        <p:spPr>
          <a:xfrm flipH="1">
            <a:off x="3112655" y="2227811"/>
            <a:ext cx="5388495" cy="1428402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E2170BC-970C-E07E-B351-1A4EA2A98F8F}"/>
              </a:ext>
            </a:extLst>
          </p:cNvPr>
          <p:cNvSpPr/>
          <p:nvPr/>
        </p:nvSpPr>
        <p:spPr>
          <a:xfrm>
            <a:off x="314036" y="443345"/>
            <a:ext cx="508000" cy="7389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1996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30B95F-D630-0CAF-7695-0B6A651182B5}"/>
              </a:ext>
            </a:extLst>
          </p:cNvPr>
          <p:cNvCxnSpPr>
            <a:cxnSpLocks/>
          </p:cNvCxnSpPr>
          <p:nvPr/>
        </p:nvCxnSpPr>
        <p:spPr>
          <a:xfrm flipV="1">
            <a:off x="8117073" y="127023"/>
            <a:ext cx="0" cy="5902476"/>
          </a:xfrm>
          <a:prstGeom prst="line">
            <a:avLst/>
          </a:prstGeom>
          <a:noFill/>
          <a:ln w="25400" cap="flat">
            <a:gradFill>
              <a:gsLst>
                <a:gs pos="0">
                  <a:schemeClr val="accent1"/>
                </a:gs>
                <a:gs pos="74000">
                  <a:schemeClr val="accent3"/>
                </a:gs>
                <a:gs pos="83000">
                  <a:schemeClr val="accent4"/>
                </a:gs>
                <a:gs pos="100000">
                  <a:schemeClr val="accent5"/>
                </a:gs>
              </a:gsLst>
              <a:lin ang="5400000" scaled="1"/>
            </a:gra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410FF44-4D66-C398-CE8F-DB58ED650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9464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2D6DC-73B7-EEE3-7502-95BB64E2C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Dowload</a:t>
            </a:r>
            <a:r>
              <a:rPr lang="en-US" dirty="0"/>
              <a:t> and open  the data file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9C750-E4BD-52D9-DF38-489F41EBAA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>
                <a:hlinkClick r:id="rId2"/>
              </a:rPr>
              <a:t>https://ceresanalytics.com/R_for_IBF_NextLevel/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29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562EFB-174D-9B40-4A1B-B83D7C98621B}"/>
              </a:ext>
            </a:extLst>
          </p:cNvPr>
          <p:cNvCxnSpPr>
            <a:cxnSpLocks/>
          </p:cNvCxnSpPr>
          <p:nvPr/>
        </p:nvCxnSpPr>
        <p:spPr>
          <a:xfrm flipV="1">
            <a:off x="8117073" y="127023"/>
            <a:ext cx="0" cy="5902476"/>
          </a:xfrm>
          <a:prstGeom prst="line">
            <a:avLst/>
          </a:prstGeom>
          <a:noFill/>
          <a:ln w="25400" cap="flat">
            <a:gradFill>
              <a:gsLst>
                <a:gs pos="0">
                  <a:schemeClr val="accent1"/>
                </a:gs>
                <a:gs pos="74000">
                  <a:schemeClr val="accent3"/>
                </a:gs>
                <a:gs pos="83000">
                  <a:schemeClr val="accent4"/>
                </a:gs>
                <a:gs pos="100000">
                  <a:schemeClr val="accent5"/>
                </a:gs>
              </a:gsLst>
              <a:lin ang="5400000" scaled="1"/>
            </a:gra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35F599A-B26C-F8FB-8277-65BD4BB14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7532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FF80C32-9D5B-9F5B-129C-F60EF6044707}"/>
              </a:ext>
            </a:extLst>
          </p:cNvPr>
          <p:cNvCxnSpPr>
            <a:cxnSpLocks/>
          </p:cNvCxnSpPr>
          <p:nvPr/>
        </p:nvCxnSpPr>
        <p:spPr>
          <a:xfrm flipV="1">
            <a:off x="8117073" y="127023"/>
            <a:ext cx="0" cy="5902476"/>
          </a:xfrm>
          <a:prstGeom prst="line">
            <a:avLst/>
          </a:prstGeom>
          <a:noFill/>
          <a:ln w="25400" cap="flat">
            <a:gradFill>
              <a:gsLst>
                <a:gs pos="0">
                  <a:schemeClr val="accent1"/>
                </a:gs>
                <a:gs pos="74000">
                  <a:schemeClr val="accent3"/>
                </a:gs>
                <a:gs pos="83000">
                  <a:schemeClr val="accent4"/>
                </a:gs>
                <a:gs pos="100000">
                  <a:schemeClr val="accent5"/>
                </a:gs>
              </a:gsLst>
              <a:lin ang="5400000" scaled="1"/>
            </a:gra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CC2E679-4765-7E5D-5498-DD9B97BCA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4139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46BBF19-6C52-A202-AAE3-59FD3BF7D987}"/>
              </a:ext>
            </a:extLst>
          </p:cNvPr>
          <p:cNvCxnSpPr>
            <a:cxnSpLocks/>
          </p:cNvCxnSpPr>
          <p:nvPr/>
        </p:nvCxnSpPr>
        <p:spPr>
          <a:xfrm flipV="1">
            <a:off x="8194659" y="127023"/>
            <a:ext cx="0" cy="5902476"/>
          </a:xfrm>
          <a:prstGeom prst="line">
            <a:avLst/>
          </a:prstGeom>
          <a:noFill/>
          <a:ln w="25400" cap="flat">
            <a:gradFill>
              <a:gsLst>
                <a:gs pos="0">
                  <a:schemeClr val="accent1"/>
                </a:gs>
                <a:gs pos="74000">
                  <a:schemeClr val="accent3"/>
                </a:gs>
                <a:gs pos="83000">
                  <a:schemeClr val="accent4"/>
                </a:gs>
                <a:gs pos="100000">
                  <a:schemeClr val="accent5"/>
                </a:gs>
              </a:gsLst>
              <a:lin ang="5400000" scaled="1"/>
            </a:gra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B09260A-F890-48C0-6807-318CF4D46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6042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AE273-8E11-FD35-8CDD-8271AE7BE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28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019FDE-EE44-CAB1-7E05-8C48C564F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16C699-2CC7-5B83-7D7C-2C8D51E80E03}"/>
              </a:ext>
            </a:extLst>
          </p:cNvPr>
          <p:cNvSpPr txBox="1"/>
          <p:nvPr/>
        </p:nvSpPr>
        <p:spPr>
          <a:xfrm>
            <a:off x="5218546" y="1154606"/>
            <a:ext cx="61698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Go to </a:t>
            </a:r>
          </a:p>
          <a:p>
            <a:r>
              <a:rPr lang="en-US" dirty="0">
                <a:hlinkClick r:id="rId3"/>
              </a:rPr>
              <a:t>https://ceresanalytics.com/R_for_IBF_NextLevel/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Right click on “EDA_timeSeries.txt” and “Save as…” </a:t>
            </a:r>
            <a:r>
              <a:rPr lang="en-US"/>
              <a:t>(in your </a:t>
            </a:r>
            <a:r>
              <a:rPr lang="en-US" dirty="0"/>
              <a:t>preferred location) </a:t>
            </a:r>
          </a:p>
        </p:txBody>
      </p:sp>
    </p:spTree>
    <p:extLst>
      <p:ext uri="{BB962C8B-B14F-4D97-AF65-F5344CB8AC3E}">
        <p14:creationId xmlns:p14="http://schemas.microsoft.com/office/powerpoint/2010/main" val="391735728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DAD83A-F8FF-2D65-E8E2-BD450C70E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BC98E7-6AFD-E8C8-B18B-F53AD19D3E82}"/>
              </a:ext>
            </a:extLst>
          </p:cNvPr>
          <p:cNvSpPr txBox="1"/>
          <p:nvPr/>
        </p:nvSpPr>
        <p:spPr>
          <a:xfrm>
            <a:off x="5218546" y="1154606"/>
            <a:ext cx="6169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Open your saved file (File/Open) as Delimited…</a:t>
            </a:r>
          </a:p>
        </p:txBody>
      </p:sp>
    </p:spTree>
    <p:extLst>
      <p:ext uri="{BB962C8B-B14F-4D97-AF65-F5344CB8AC3E}">
        <p14:creationId xmlns:p14="http://schemas.microsoft.com/office/powerpoint/2010/main" val="97163805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A5AFB2-62BE-8DA9-236A-415A65DB6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9306F8-1A40-6FDD-4A88-38E042C414F0}"/>
              </a:ext>
            </a:extLst>
          </p:cNvPr>
          <p:cNvSpPr txBox="1"/>
          <p:nvPr/>
        </p:nvSpPr>
        <p:spPr>
          <a:xfrm>
            <a:off x="5218546" y="1154606"/>
            <a:ext cx="6169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… by Tab</a:t>
            </a:r>
          </a:p>
        </p:txBody>
      </p:sp>
    </p:spTree>
    <p:extLst>
      <p:ext uri="{BB962C8B-B14F-4D97-AF65-F5344CB8AC3E}">
        <p14:creationId xmlns:p14="http://schemas.microsoft.com/office/powerpoint/2010/main" val="208341917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D76EC8-B695-F019-AEB9-E704BB525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769A42-3E79-64ED-E43C-F33A9C6CB2CB}"/>
              </a:ext>
            </a:extLst>
          </p:cNvPr>
          <p:cNvSpPr txBox="1"/>
          <p:nvPr/>
        </p:nvSpPr>
        <p:spPr>
          <a:xfrm>
            <a:off x="5218546" y="1154606"/>
            <a:ext cx="6169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Observe aligned data, and click “Finish”</a:t>
            </a:r>
          </a:p>
        </p:txBody>
      </p:sp>
    </p:spTree>
    <p:extLst>
      <p:ext uri="{BB962C8B-B14F-4D97-AF65-F5344CB8AC3E}">
        <p14:creationId xmlns:p14="http://schemas.microsoft.com/office/powerpoint/2010/main" val="124315219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FDBDB-32CD-7E7E-2887-94E0DE808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Show “Developer” Tab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D351C-7E5C-627B-B0A1-B132CF0BCD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open VBA editor</a:t>
            </a:r>
          </a:p>
        </p:txBody>
      </p:sp>
    </p:spTree>
    <p:extLst>
      <p:ext uri="{BB962C8B-B14F-4D97-AF65-F5344CB8AC3E}">
        <p14:creationId xmlns:p14="http://schemas.microsoft.com/office/powerpoint/2010/main" val="3397011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824A8E-D649-68B2-74DD-0F48703E9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AC22BF-999D-9E73-2EFB-3CB3185F3FFA}"/>
              </a:ext>
            </a:extLst>
          </p:cNvPr>
          <p:cNvSpPr txBox="1"/>
          <p:nvPr/>
        </p:nvSpPr>
        <p:spPr>
          <a:xfrm>
            <a:off x="979055" y="683551"/>
            <a:ext cx="61698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File/Options/Customize Ribbon</a:t>
            </a:r>
          </a:p>
          <a:p>
            <a:endParaRPr lang="en-US" dirty="0"/>
          </a:p>
          <a:p>
            <a:r>
              <a:rPr lang="en-US" dirty="0"/>
              <a:t>Check “Developer”</a:t>
            </a:r>
          </a:p>
        </p:txBody>
      </p:sp>
    </p:spTree>
    <p:extLst>
      <p:ext uri="{BB962C8B-B14F-4D97-AF65-F5344CB8AC3E}">
        <p14:creationId xmlns:p14="http://schemas.microsoft.com/office/powerpoint/2010/main" val="369050154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756CE0-6B23-57EF-E739-244FE36C5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32B296B-8EE9-143D-6F5E-921E1AEBDE50}"/>
              </a:ext>
            </a:extLst>
          </p:cNvPr>
          <p:cNvCxnSpPr/>
          <p:nvPr/>
        </p:nvCxnSpPr>
        <p:spPr>
          <a:xfrm flipH="1" flipV="1">
            <a:off x="3971636" y="581891"/>
            <a:ext cx="193964" cy="2780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FD4515D-3B32-9CDA-388C-190D4945BA06}"/>
              </a:ext>
            </a:extLst>
          </p:cNvPr>
          <p:cNvCxnSpPr>
            <a:cxnSpLocks/>
          </p:cNvCxnSpPr>
          <p:nvPr/>
        </p:nvCxnSpPr>
        <p:spPr>
          <a:xfrm flipH="1" flipV="1">
            <a:off x="374072" y="1039091"/>
            <a:ext cx="3791528" cy="2230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990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5024</TotalTime>
  <Words>220</Words>
  <Application>Microsoft Office PowerPoint</Application>
  <PresentationFormat>Widescreen</PresentationFormat>
  <Paragraphs>31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How to Run PCA in Excel</vt:lpstr>
      <vt:lpstr>1. Dowload and open  the data file</vt:lpstr>
      <vt:lpstr>PowerPoint Presentation</vt:lpstr>
      <vt:lpstr>PowerPoint Presentation</vt:lpstr>
      <vt:lpstr>PowerPoint Presentation</vt:lpstr>
      <vt:lpstr>PowerPoint Presentation</vt:lpstr>
      <vt:lpstr>2. Show “Developer” Tab</vt:lpstr>
      <vt:lpstr>PowerPoint Presentation</vt:lpstr>
      <vt:lpstr>PowerPoint Presentation</vt:lpstr>
      <vt:lpstr>PowerPoint Presentation</vt:lpstr>
      <vt:lpstr>PowerPoint Presentation</vt:lpstr>
      <vt:lpstr>3. Copy the PCA macro </vt:lpstr>
      <vt:lpstr>PowerPoint Presentation</vt:lpstr>
      <vt:lpstr>PowerPoint Presentation</vt:lpstr>
      <vt:lpstr>PowerPoint Presentation</vt:lpstr>
      <vt:lpstr>PowerPoint Presentation</vt:lpstr>
      <vt:lpstr>3. Run the macro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</dc:creator>
  <cp:lastModifiedBy>sara brumbaugh</cp:lastModifiedBy>
  <cp:revision>19</cp:revision>
  <dcterms:created xsi:type="dcterms:W3CDTF">2023-03-13T21:03:03Z</dcterms:created>
  <dcterms:modified xsi:type="dcterms:W3CDTF">2025-06-02T20:06:58Z</dcterms:modified>
</cp:coreProperties>
</file>