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5"/>
  </p:notesMasterIdLst>
  <p:handoutMasterIdLst>
    <p:handoutMasterId r:id="rId206"/>
  </p:handoutMasterIdLst>
  <p:sldIdLst>
    <p:sldId id="1473" r:id="rId2"/>
    <p:sldId id="1984" r:id="rId3"/>
    <p:sldId id="1936" r:id="rId4"/>
    <p:sldId id="1991" r:id="rId5"/>
    <p:sldId id="258" r:id="rId6"/>
    <p:sldId id="1784" r:id="rId7"/>
    <p:sldId id="375" r:id="rId8"/>
    <p:sldId id="1985" r:id="rId9"/>
    <p:sldId id="1986" r:id="rId10"/>
    <p:sldId id="1989" r:id="rId11"/>
    <p:sldId id="1990" r:id="rId12"/>
    <p:sldId id="319" r:id="rId13"/>
    <p:sldId id="1974" r:id="rId14"/>
    <p:sldId id="1975" r:id="rId15"/>
    <p:sldId id="1788" r:id="rId16"/>
    <p:sldId id="322" r:id="rId17"/>
    <p:sldId id="301" r:id="rId18"/>
    <p:sldId id="369" r:id="rId19"/>
    <p:sldId id="330" r:id="rId20"/>
    <p:sldId id="1785" r:id="rId21"/>
    <p:sldId id="1794" r:id="rId22"/>
    <p:sldId id="1901" r:id="rId23"/>
    <p:sldId id="1902" r:id="rId24"/>
    <p:sldId id="1903" r:id="rId25"/>
    <p:sldId id="1795" r:id="rId26"/>
    <p:sldId id="1796" r:id="rId27"/>
    <p:sldId id="384" r:id="rId28"/>
    <p:sldId id="1909" r:id="rId29"/>
    <p:sldId id="371" r:id="rId30"/>
    <p:sldId id="356" r:id="rId31"/>
    <p:sldId id="1826" r:id="rId32"/>
    <p:sldId id="2002" r:id="rId33"/>
    <p:sldId id="2010" r:id="rId34"/>
    <p:sldId id="2011" r:id="rId35"/>
    <p:sldId id="2012" r:id="rId36"/>
    <p:sldId id="2013" r:id="rId37"/>
    <p:sldId id="2009" r:id="rId38"/>
    <p:sldId id="1972" r:id="rId39"/>
    <p:sldId id="1973" r:id="rId40"/>
    <p:sldId id="1971" r:id="rId41"/>
    <p:sldId id="1822" r:id="rId42"/>
    <p:sldId id="1827" r:id="rId43"/>
    <p:sldId id="263" r:id="rId44"/>
    <p:sldId id="1828" r:id="rId45"/>
    <p:sldId id="1952" r:id="rId46"/>
    <p:sldId id="1792" r:id="rId47"/>
    <p:sldId id="264" r:id="rId48"/>
    <p:sldId id="359" r:id="rId49"/>
    <p:sldId id="361" r:id="rId50"/>
    <p:sldId id="1867" r:id="rId51"/>
    <p:sldId id="362" r:id="rId52"/>
    <p:sldId id="1829" r:id="rId53"/>
    <p:sldId id="1859" r:id="rId54"/>
    <p:sldId id="1862" r:id="rId55"/>
    <p:sldId id="1861" r:id="rId56"/>
    <p:sldId id="1863" r:id="rId57"/>
    <p:sldId id="1864" r:id="rId58"/>
    <p:sldId id="1865" r:id="rId59"/>
    <p:sldId id="1866" r:id="rId60"/>
    <p:sldId id="1967" r:id="rId61"/>
    <p:sldId id="257" r:id="rId62"/>
    <p:sldId id="1966" r:id="rId63"/>
    <p:sldId id="2019" r:id="rId64"/>
    <p:sldId id="1996" r:id="rId65"/>
    <p:sldId id="1997" r:id="rId66"/>
    <p:sldId id="2006" r:id="rId67"/>
    <p:sldId id="2020" r:id="rId68"/>
    <p:sldId id="2008" r:id="rId69"/>
    <p:sldId id="2018" r:id="rId70"/>
    <p:sldId id="2005" r:id="rId71"/>
    <p:sldId id="2004" r:id="rId72"/>
    <p:sldId id="1953" r:id="rId73"/>
    <p:sldId id="1838" r:id="rId74"/>
    <p:sldId id="1910" r:id="rId75"/>
    <p:sldId id="1789" r:id="rId76"/>
    <p:sldId id="1965" r:id="rId77"/>
    <p:sldId id="1839" r:id="rId78"/>
    <p:sldId id="2021" r:id="rId79"/>
    <p:sldId id="1840" r:id="rId80"/>
    <p:sldId id="328" r:id="rId81"/>
    <p:sldId id="1846" r:id="rId82"/>
    <p:sldId id="1898" r:id="rId83"/>
    <p:sldId id="1844" r:id="rId84"/>
    <p:sldId id="1845" r:id="rId85"/>
    <p:sldId id="1872" r:id="rId86"/>
    <p:sldId id="1868" r:id="rId87"/>
    <p:sldId id="1870" r:id="rId88"/>
    <p:sldId id="1869" r:id="rId89"/>
    <p:sldId id="1871" r:id="rId90"/>
    <p:sldId id="1994" r:id="rId91"/>
    <p:sldId id="1929" r:id="rId92"/>
    <p:sldId id="1962" r:id="rId93"/>
    <p:sldId id="1791" r:id="rId94"/>
    <p:sldId id="1854" r:id="rId95"/>
    <p:sldId id="1855" r:id="rId96"/>
    <p:sldId id="1896" r:id="rId97"/>
    <p:sldId id="300" r:id="rId98"/>
    <p:sldId id="270" r:id="rId99"/>
    <p:sldId id="1897" r:id="rId100"/>
    <p:sldId id="312" r:id="rId101"/>
    <p:sldId id="313" r:id="rId102"/>
    <p:sldId id="311" r:id="rId103"/>
    <p:sldId id="274" r:id="rId104"/>
    <p:sldId id="275" r:id="rId105"/>
    <p:sldId id="1857" r:id="rId106"/>
    <p:sldId id="1899" r:id="rId107"/>
    <p:sldId id="314" r:id="rId108"/>
    <p:sldId id="1881" r:id="rId109"/>
    <p:sldId id="1891" r:id="rId110"/>
    <p:sldId id="1879" r:id="rId111"/>
    <p:sldId id="1883" r:id="rId112"/>
    <p:sldId id="1882" r:id="rId113"/>
    <p:sldId id="1890" r:id="rId114"/>
    <p:sldId id="1914" r:id="rId115"/>
    <p:sldId id="1790" r:id="rId116"/>
    <p:sldId id="1917" r:id="rId117"/>
    <p:sldId id="1916" r:id="rId118"/>
    <p:sldId id="1919" r:id="rId119"/>
    <p:sldId id="1920" r:id="rId120"/>
    <p:sldId id="1921" r:id="rId121"/>
    <p:sldId id="1924" r:id="rId122"/>
    <p:sldId id="1925" r:id="rId123"/>
    <p:sldId id="1915" r:id="rId124"/>
    <p:sldId id="1963" r:id="rId125"/>
    <p:sldId id="1847" r:id="rId126"/>
    <p:sldId id="1848" r:id="rId127"/>
    <p:sldId id="1852" r:id="rId128"/>
    <p:sldId id="2017" r:id="rId129"/>
    <p:sldId id="358" r:id="rId130"/>
    <p:sldId id="1853" r:id="rId131"/>
    <p:sldId id="1851" r:id="rId132"/>
    <p:sldId id="1873" r:id="rId133"/>
    <p:sldId id="1874" r:id="rId134"/>
    <p:sldId id="1875" r:id="rId135"/>
    <p:sldId id="1876" r:id="rId136"/>
    <p:sldId id="1926" r:id="rId137"/>
    <p:sldId id="1880" r:id="rId138"/>
    <p:sldId id="1928" r:id="rId139"/>
    <p:sldId id="1995" r:id="rId140"/>
    <p:sldId id="1930" r:id="rId141"/>
    <p:sldId id="1964" r:id="rId142"/>
    <p:sldId id="1906" r:id="rId143"/>
    <p:sldId id="305" r:id="rId144"/>
    <p:sldId id="306" r:id="rId145"/>
    <p:sldId id="307" r:id="rId146"/>
    <p:sldId id="308" r:id="rId147"/>
    <p:sldId id="309" r:id="rId148"/>
    <p:sldId id="310" r:id="rId149"/>
    <p:sldId id="1931" r:id="rId150"/>
    <p:sldId id="1992" r:id="rId151"/>
    <p:sldId id="267" r:id="rId152"/>
    <p:sldId id="1934" r:id="rId153"/>
    <p:sldId id="1993" r:id="rId154"/>
    <p:sldId id="1911" r:id="rId155"/>
    <p:sldId id="262" r:id="rId156"/>
    <p:sldId id="1912" r:id="rId157"/>
    <p:sldId id="1913" r:id="rId158"/>
    <p:sldId id="265" r:id="rId159"/>
    <p:sldId id="266" r:id="rId160"/>
    <p:sldId id="261" r:id="rId161"/>
    <p:sldId id="1935" r:id="rId162"/>
    <p:sldId id="1793" r:id="rId163"/>
    <p:sldId id="1830" r:id="rId164"/>
    <p:sldId id="1831" r:id="rId165"/>
    <p:sldId id="1832" r:id="rId166"/>
    <p:sldId id="1837" r:id="rId167"/>
    <p:sldId id="1885" r:id="rId168"/>
    <p:sldId id="1884" r:id="rId169"/>
    <p:sldId id="1886" r:id="rId170"/>
    <p:sldId id="1887" r:id="rId171"/>
    <p:sldId id="1888" r:id="rId172"/>
    <p:sldId id="1889" r:id="rId173"/>
    <p:sldId id="1895" r:id="rId174"/>
    <p:sldId id="1858" r:id="rId175"/>
    <p:sldId id="1998" r:id="rId176"/>
    <p:sldId id="1799" r:id="rId177"/>
    <p:sldId id="1905" r:id="rId178"/>
    <p:sldId id="1801" r:id="rId179"/>
    <p:sldId id="1798" r:id="rId180"/>
    <p:sldId id="1815" r:id="rId181"/>
    <p:sldId id="1907" r:id="rId182"/>
    <p:sldId id="1908" r:id="rId183"/>
    <p:sldId id="1957" r:id="rId184"/>
    <p:sldId id="1947" r:id="rId185"/>
    <p:sldId id="1937" r:id="rId186"/>
    <p:sldId id="1938" r:id="rId187"/>
    <p:sldId id="1942" r:id="rId188"/>
    <p:sldId id="1945" r:id="rId189"/>
    <p:sldId id="1941" r:id="rId190"/>
    <p:sldId id="1939" r:id="rId191"/>
    <p:sldId id="1943" r:id="rId192"/>
    <p:sldId id="2000" r:id="rId193"/>
    <p:sldId id="1948" r:id="rId194"/>
    <p:sldId id="2014" r:id="rId195"/>
    <p:sldId id="2016" r:id="rId196"/>
    <p:sldId id="1949" r:id="rId197"/>
    <p:sldId id="1950" r:id="rId198"/>
    <p:sldId id="1951" r:id="rId199"/>
    <p:sldId id="1958" r:id="rId200"/>
    <p:sldId id="1955" r:id="rId201"/>
    <p:sldId id="1961" r:id="rId202"/>
    <p:sldId id="1968" r:id="rId203"/>
    <p:sldId id="1969" r:id="rId204"/>
  </p:sldIdLst>
  <p:sldSz cx="9144000" cy="5143500" type="screen16x9"/>
  <p:notesSz cx="6950075" cy="9236075"/>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1pPr>
    <a:lvl2pPr marL="0" marR="0" indent="857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2pPr>
    <a:lvl3pPr marL="0" marR="0" indent="1714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3pPr>
    <a:lvl4pPr marL="0" marR="0" indent="2571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4pPr>
    <a:lvl5pPr marL="0" marR="0" indent="3429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5pPr>
    <a:lvl6pPr marL="0" marR="0" indent="4286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6pPr>
    <a:lvl7pPr marL="0" marR="0" indent="5143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7pPr>
    <a:lvl8pPr marL="0" marR="0" indent="6000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8pPr>
    <a:lvl9pPr marL="0" marR="0" indent="6858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E8879D0D-ABA9-42AB-8177-4D806270ACF7}">
          <p14:sldIdLst/>
        </p14:section>
        <p14:section name="Default Section" id="{77F5B204-58A9-40D4-A073-55116905B829}">
          <p14:sldIdLst>
            <p14:sldId id="1473"/>
            <p14:sldId id="1984"/>
            <p14:sldId id="1936"/>
            <p14:sldId id="1991"/>
            <p14:sldId id="258"/>
            <p14:sldId id="1784"/>
            <p14:sldId id="375"/>
            <p14:sldId id="1985"/>
            <p14:sldId id="1986"/>
            <p14:sldId id="1989"/>
            <p14:sldId id="1990"/>
            <p14:sldId id="319"/>
            <p14:sldId id="1974"/>
            <p14:sldId id="1975"/>
            <p14:sldId id="1788"/>
          </p14:sldIdLst>
        </p14:section>
        <p14:section name="Default Section" id="{69859967-2633-469B-B994-861B7CE9D0CE}">
          <p14:sldIdLst/>
        </p14:section>
        <p14:section name="Default Section" id="{451FFDA8-453C-4FAD-8CB7-7335DA9F484D}">
          <p14:sldIdLst/>
        </p14:section>
        <p14:section name="Cross-disciplinary" id="{560F9C2B-8CF1-4E5F-8036-5310C955D78B}">
          <p14:sldIdLst>
            <p14:sldId id="322"/>
            <p14:sldId id="301"/>
            <p14:sldId id="369"/>
            <p14:sldId id="330"/>
            <p14:sldId id="1785"/>
            <p14:sldId id="1794"/>
            <p14:sldId id="1901"/>
            <p14:sldId id="1902"/>
            <p14:sldId id="1903"/>
            <p14:sldId id="1795"/>
            <p14:sldId id="1796"/>
            <p14:sldId id="384"/>
            <p14:sldId id="1909"/>
            <p14:sldId id="371"/>
            <p14:sldId id="356"/>
            <p14:sldId id="1826"/>
            <p14:sldId id="2002"/>
            <p14:sldId id="2010"/>
            <p14:sldId id="2011"/>
            <p14:sldId id="2012"/>
            <p14:sldId id="2013"/>
            <p14:sldId id="2009"/>
            <p14:sldId id="1972"/>
            <p14:sldId id="1973"/>
            <p14:sldId id="1971"/>
          </p14:sldIdLst>
        </p14:section>
        <p14:section name="Introduction" id="{820F95CB-2483-854D-9CA0-835D99A334C2}">
          <p14:sldIdLst>
            <p14:sldId id="1822"/>
            <p14:sldId id="1827"/>
            <p14:sldId id="263"/>
            <p14:sldId id="1828"/>
            <p14:sldId id="1952"/>
            <p14:sldId id="1792"/>
            <p14:sldId id="264"/>
            <p14:sldId id="359"/>
            <p14:sldId id="361"/>
            <p14:sldId id="1867"/>
            <p14:sldId id="362"/>
            <p14:sldId id="1829"/>
            <p14:sldId id="1859"/>
            <p14:sldId id="1862"/>
            <p14:sldId id="1861"/>
            <p14:sldId id="1863"/>
            <p14:sldId id="1864"/>
            <p14:sldId id="1865"/>
            <p14:sldId id="1866"/>
            <p14:sldId id="1967"/>
            <p14:sldId id="257"/>
            <p14:sldId id="1966"/>
            <p14:sldId id="2019"/>
            <p14:sldId id="1996"/>
            <p14:sldId id="1997"/>
            <p14:sldId id="2006"/>
            <p14:sldId id="2020"/>
            <p14:sldId id="2008"/>
            <p14:sldId id="2018"/>
            <p14:sldId id="2005"/>
            <p14:sldId id="2004"/>
            <p14:sldId id="1953"/>
            <p14:sldId id="1838"/>
            <p14:sldId id="1910"/>
            <p14:sldId id="1789"/>
            <p14:sldId id="1965"/>
            <p14:sldId id="1839"/>
            <p14:sldId id="2021"/>
            <p14:sldId id="1840"/>
            <p14:sldId id="328"/>
            <p14:sldId id="1846"/>
            <p14:sldId id="1898"/>
          </p14:sldIdLst>
        </p14:section>
        <p14:section name="Introduction" id="{DBB13927-50DA-4161-8B9A-6082683B32B2}">
          <p14:sldIdLst>
            <p14:sldId id="1844"/>
            <p14:sldId id="1845"/>
            <p14:sldId id="1872"/>
            <p14:sldId id="1868"/>
            <p14:sldId id="1870"/>
            <p14:sldId id="1869"/>
            <p14:sldId id="1871"/>
            <p14:sldId id="1994"/>
            <p14:sldId id="1929"/>
            <p14:sldId id="1962"/>
            <p14:sldId id="1791"/>
            <p14:sldId id="1854"/>
            <p14:sldId id="1855"/>
            <p14:sldId id="1896"/>
            <p14:sldId id="300"/>
            <p14:sldId id="270"/>
            <p14:sldId id="1897"/>
            <p14:sldId id="312"/>
            <p14:sldId id="313"/>
            <p14:sldId id="311"/>
            <p14:sldId id="274"/>
            <p14:sldId id="275"/>
            <p14:sldId id="1857"/>
            <p14:sldId id="1899"/>
            <p14:sldId id="314"/>
            <p14:sldId id="1881"/>
            <p14:sldId id="1891"/>
            <p14:sldId id="1879"/>
            <p14:sldId id="1883"/>
            <p14:sldId id="1882"/>
            <p14:sldId id="1890"/>
            <p14:sldId id="1914"/>
            <p14:sldId id="1790"/>
            <p14:sldId id="1917"/>
            <p14:sldId id="1916"/>
            <p14:sldId id="1919"/>
            <p14:sldId id="1920"/>
            <p14:sldId id="1921"/>
            <p14:sldId id="1924"/>
            <p14:sldId id="1925"/>
            <p14:sldId id="1915"/>
            <p14:sldId id="1963"/>
            <p14:sldId id="1847"/>
            <p14:sldId id="1848"/>
            <p14:sldId id="1852"/>
            <p14:sldId id="2017"/>
            <p14:sldId id="358"/>
            <p14:sldId id="1853"/>
            <p14:sldId id="1851"/>
            <p14:sldId id="1873"/>
            <p14:sldId id="1874"/>
            <p14:sldId id="1875"/>
            <p14:sldId id="1876"/>
            <p14:sldId id="1926"/>
            <p14:sldId id="1880"/>
            <p14:sldId id="1928"/>
            <p14:sldId id="1995"/>
            <p14:sldId id="1930"/>
            <p14:sldId id="1964"/>
            <p14:sldId id="1906"/>
            <p14:sldId id="305"/>
            <p14:sldId id="306"/>
            <p14:sldId id="307"/>
            <p14:sldId id="308"/>
            <p14:sldId id="309"/>
            <p14:sldId id="310"/>
            <p14:sldId id="1931"/>
            <p14:sldId id="1992"/>
            <p14:sldId id="267"/>
            <p14:sldId id="1934"/>
            <p14:sldId id="1993"/>
            <p14:sldId id="1911"/>
            <p14:sldId id="262"/>
            <p14:sldId id="1912"/>
            <p14:sldId id="1913"/>
            <p14:sldId id="265"/>
            <p14:sldId id="266"/>
            <p14:sldId id="261"/>
            <p14:sldId id="1935"/>
            <p14:sldId id="1793"/>
            <p14:sldId id="1830"/>
            <p14:sldId id="1831"/>
            <p14:sldId id="1832"/>
            <p14:sldId id="1837"/>
            <p14:sldId id="1885"/>
            <p14:sldId id="1884"/>
            <p14:sldId id="1886"/>
            <p14:sldId id="1887"/>
            <p14:sldId id="1888"/>
            <p14:sldId id="1889"/>
            <p14:sldId id="1895"/>
            <p14:sldId id="1858"/>
            <p14:sldId id="1998"/>
            <p14:sldId id="1799"/>
            <p14:sldId id="1905"/>
            <p14:sldId id="1801"/>
            <p14:sldId id="1798"/>
            <p14:sldId id="1815"/>
            <p14:sldId id="1907"/>
            <p14:sldId id="1908"/>
            <p14:sldId id="1957"/>
            <p14:sldId id="1947"/>
            <p14:sldId id="1937"/>
            <p14:sldId id="1938"/>
            <p14:sldId id="1942"/>
            <p14:sldId id="1945"/>
            <p14:sldId id="1941"/>
            <p14:sldId id="1939"/>
            <p14:sldId id="1943"/>
            <p14:sldId id="2000"/>
            <p14:sldId id="1948"/>
            <p14:sldId id="2014"/>
            <p14:sldId id="2016"/>
            <p14:sldId id="1949"/>
            <p14:sldId id="1950"/>
            <p14:sldId id="1951"/>
            <p14:sldId id="1958"/>
            <p14:sldId id="1955"/>
            <p14:sldId id="1961"/>
            <p14:sldId id="1968"/>
            <p14:sldId id="1969"/>
          </p14:sldIdLst>
        </p14:section>
        <p14:section name="Module 1 Fundamentals of Business Forecasting &amp; Planning" id="{6A86EC72-03B7-4320-B369-EB724F169F97}">
          <p14:sldIdLst/>
        </p14:section>
        <p14:section name="Module 2 Consensus Forecasting &amp; The Roles of Cross-Functional Team Members" id="{AD4A11AB-C84D-4A68-AF15-38C59D77E3A8}">
          <p14:sldIdLst/>
        </p14:section>
        <p14:section name="Module 3 Consensus Forecasting &amp; The Communication Process" id="{10408062-B5DE-4AB2-A2D7-287787FA169B}">
          <p14:sldIdLst/>
        </p14:section>
        <p14:section name="Module 4 Sales &amp; Operations Planning: Driving Business" id="{7CBBBD4A-6076-4617-979D-002088958561}">
          <p14:sldIdLst/>
        </p14:section>
        <p14:section name="Module 5 External Collaboration &amp; CPFR" id="{700959C2-FF21-48EF-8292-42071BD9A582}">
          <p14:sldIdLst/>
        </p14:section>
        <p14:section name="Module 6 Data Management" id="{D06169AD-9E95-4F0F-847B-7E067471F0E1}">
          <p14:sldIdLst/>
        </p14:section>
        <p14:section name="Module 7 Performance Metrics" id="{4B919CD7-4554-498C-9BFC-921F2BEA8B0C}">
          <p14:sldIdLst/>
        </p14:section>
        <p14:section name="Module 8 Selecting &amp; Applying Forecasting Models" id="{FB602EDC-61F7-4044-8DE4-9AA367535A5D}">
          <p14:sldIdLst/>
        </p14:section>
        <p14:section name="Module 9 Averaging Models" id="{3A47E038-E9B6-40DD-BFB3-981545387A08}">
          <p14:sldIdLst/>
        </p14:section>
        <p14:section name="Module 10 Trending, Seasonal &amp; Cyclical Models" id="{9087F53E-49FD-4329-84B7-6DF97E818FCF}">
          <p14:sldIdLst/>
        </p14:section>
        <p14:section name="Module 11 Exponential Smoothing Models" id="{9489D88E-BF0F-446D-86C1-351610AEACE3}">
          <p14:sldIdLst/>
        </p14:section>
        <p14:section name="Module 12 Other Forecasting Models" id="{4C2B3E43-26F7-4FB9-865B-341825511569}">
          <p14:sldIdLst/>
        </p14:section>
        <p14:section name="Additional slides for 3 day training presentation" id="{37241F7B-78D1-4637-80D5-EB4939A56DA0}">
          <p14:sldIdLst/>
        </p14:section>
        <p14:section name="Knowledge Check" id="{ADD0C455-AEF7-470B-8E71-519C60CBE2A9}">
          <p14:sldIdLst/>
        </p14:section>
        <p14:section name="Close" id="{34C95A5C-5E2B-4B98-95EC-9A8B3E6555B6}">
          <p14:sldIdLst/>
        </p14:section>
        <p14:section name="Break" id="{5847802B-9935-4E83-B813-6DAB363CFE0D}">
          <p14:sldIdLst/>
        </p14:section>
        <p14:section name="Module 1 Fundamentals of Business Forecasting &amp; Planning" id="{6CE047F4-6988-4F44-A6E4-C71F94F121AC}">
          <p14:sldIdLst/>
        </p14:section>
        <p14:section name="Module 2 Consensus Forecasting &amp; The Roles of Cross-Functional Team Members" id="{C1D0DE16-BCC8-8149-86EF-2345E5799BC3}">
          <p14:sldIdLst/>
        </p14:section>
        <p14:section name="Module 3 Consensus Forecasting &amp; The Communication Process" id="{CB6AC377-CC04-0242-8910-8209FC8DDC99}">
          <p14:sldIdLst/>
        </p14:section>
        <p14:section name="Module 4 Sales &amp; Operations Planning: Driving Business" id="{9A17E438-3BF6-BA46-9E4E-CBCCE60437EC}">
          <p14:sldIdLst/>
        </p14:section>
        <p14:section name="Module 5 External Collaboration &amp; CPFR" id="{88BD0305-0F33-5B42-82D6-39A72E4D4F64}">
          <p14:sldIdLst/>
        </p14:section>
        <p14:section name="Module 6 Data Management" id="{41579E8D-0FC0-4B4A-AE39-0FC314B3AA3A}">
          <p14:sldIdLst/>
        </p14:section>
        <p14:section name="Module 7 Performance Metrics" id="{0E911789-314C-2F43-92E3-E82E26D23723}">
          <p14:sldIdLst/>
        </p14:section>
        <p14:section name="Module 8 Selecting &amp; Applying Forecasting Models" id="{280246BB-A4D7-6246-B76E-2960FB4163E4}">
          <p14:sldIdLst/>
        </p14:section>
        <p14:section name="Module 9 Averaging Models" id="{709F591E-CB95-CB40-932D-8B2F0C848329}">
          <p14:sldIdLst/>
        </p14:section>
        <p14:section name="Module 10 Trending, Seasonal &amp; Cyclical Models" id="{36CA6D5A-BBCF-8B4B-958D-144C8068704A}">
          <p14:sldIdLst/>
        </p14:section>
        <p14:section name="Module 11 Exponential Smoothing Models" id="{0095CD24-FBB6-D843-8C58-B846EA377A90}">
          <p14:sldIdLst/>
        </p14:section>
        <p14:section name="Module 12 Other Forecasting Models" id="{608E6684-B4C6-6A44-A12A-AA4E7BC8B28B}">
          <p14:sldIdLst/>
        </p14:section>
        <p14:section name="Additional slides for 3 day training presentation" id="{5148E3C4-0712-493F-AA38-3314183F74AE}">
          <p14:sldIdLst/>
        </p14:section>
        <p14:section name="Knowledge Check" id="{F8D3E31D-9A8D-B749-B77D-0142345F9D5A}">
          <p14:sldIdLst/>
        </p14:section>
        <p14:section name="Close" id="{E7D91BC6-0A2F-8E46-B36F-C6D0B748C7C0}">
          <p14:sldIdLst/>
        </p14:section>
        <p14:section name="Break" id="{46840E72-A647-2641-AD1E-FD1F6AC34D61}">
          <p14:sldIdLst/>
        </p14:section>
      </p14:sectionLst>
    </p:ext>
    <p:ext uri="{EFAFB233-063F-42B5-8137-9DF3F51BA10A}">
      <p15:sldGuideLst xmlns:p15="http://schemas.microsoft.com/office/powerpoint/2012/main">
        <p15:guide id="11" pos="5448" userDrawn="1">
          <p15:clr>
            <a:srgbClr val="A4A3A4"/>
          </p15:clr>
        </p15:guide>
        <p15:guide id="26" pos="416" userDrawn="1">
          <p15:clr>
            <a:srgbClr val="A4A3A4"/>
          </p15:clr>
        </p15:guide>
        <p15:guide id="28" pos="3776" userDrawn="1">
          <p15:clr>
            <a:srgbClr val="A4A3A4"/>
          </p15:clr>
        </p15:guide>
        <p15:guide id="29" pos="744" userDrawn="1">
          <p15:clr>
            <a:srgbClr val="A4A3A4"/>
          </p15:clr>
        </p15:guide>
        <p15:guide id="31" pos="2976" userDrawn="1">
          <p15:clr>
            <a:srgbClr val="A4A3A4"/>
          </p15:clr>
        </p15:guide>
        <p15:guide id="32" pos="4608" userDrawn="1">
          <p15:clr>
            <a:srgbClr val="A4A3A4"/>
          </p15:clr>
        </p15:guide>
        <p15:guide id="34" orient="horz" pos="2892" userDrawn="1">
          <p15:clr>
            <a:srgbClr val="A4A3A4"/>
          </p15:clr>
        </p15:guide>
        <p15:guide id="35" orient="horz" pos="1644" userDrawn="1">
          <p15:clr>
            <a:srgbClr val="A4A3A4"/>
          </p15:clr>
        </p15:guide>
        <p15:guide id="36" orient="horz" pos="1452" userDrawn="1">
          <p15:clr>
            <a:srgbClr val="A4A3A4"/>
          </p15:clr>
        </p15:guide>
        <p15:guide id="37" orient="horz" pos="564"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J" initials="A" lastIdx="16" clrIdx="0"/>
  <p:cmAuthor id="2" name="Gina Ribeiro" initials="GR" lastIdx="8" clrIdx="1">
    <p:extLst>
      <p:ext uri="{19B8F6BF-5375-455C-9EA6-DF929625EA0E}">
        <p15:presenceInfo xmlns:p15="http://schemas.microsoft.com/office/powerpoint/2012/main" userId="ac63b9a24ce7082b" providerId="Windows Live"/>
      </p:ext>
    </p:extLst>
  </p:cmAuthor>
  <p:cmAuthor id="3" name="Maria Maysonet" initials="MM" lastIdx="3" clrIdx="2">
    <p:extLst>
      <p:ext uri="{19B8F6BF-5375-455C-9EA6-DF929625EA0E}">
        <p15:presenceInfo xmlns:p15="http://schemas.microsoft.com/office/powerpoint/2012/main" userId="5c7485c2777956ca" providerId="Windows Live"/>
      </p:ext>
    </p:extLst>
  </p:cmAuthor>
  <p:cmAuthor id="4" name="Sara" initials="S" lastIdx="1" clrIdx="3">
    <p:extLst>
      <p:ext uri="{19B8F6BF-5375-455C-9EA6-DF929625EA0E}">
        <p15:presenceInfo xmlns:p15="http://schemas.microsoft.com/office/powerpoint/2012/main" userId="S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00"/>
    <a:srgbClr val="FFFFFF"/>
    <a:srgbClr val="B5BABE"/>
    <a:srgbClr val="3333FF"/>
    <a:srgbClr val="C1FFFF"/>
    <a:srgbClr val="FF8409"/>
    <a:srgbClr val="00FFFF"/>
    <a:srgbClr val="000000"/>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6" autoAdjust="0"/>
    <p:restoredTop sz="94581" autoAdjust="0"/>
  </p:normalViewPr>
  <p:slideViewPr>
    <p:cSldViewPr snapToGrid="0" snapToObjects="1">
      <p:cViewPr varScale="1">
        <p:scale>
          <a:sx n="103" d="100"/>
          <a:sy n="103" d="100"/>
        </p:scale>
        <p:origin x="485" y="77"/>
      </p:cViewPr>
      <p:guideLst>
        <p:guide pos="5448"/>
        <p:guide pos="416"/>
        <p:guide pos="3776"/>
        <p:guide pos="744"/>
        <p:guide pos="2976"/>
        <p:guide pos="4608"/>
        <p:guide orient="horz" pos="2892"/>
        <p:guide orient="horz" pos="1644"/>
        <p:guide orient="horz" pos="1452"/>
        <p:guide orient="horz" pos="564"/>
      </p:guideLst>
    </p:cSldViewPr>
  </p:slideViewPr>
  <p:outlineViewPr>
    <p:cViewPr>
      <p:scale>
        <a:sx n="33" d="100"/>
        <a:sy n="33" d="100"/>
      </p:scale>
      <p:origin x="0" y="-10920"/>
    </p:cViewPr>
  </p:outlineViewPr>
  <p:notesTextViewPr>
    <p:cViewPr>
      <p:scale>
        <a:sx n="3" d="2"/>
        <a:sy n="3" d="2"/>
      </p:scale>
      <p:origin x="0" y="0"/>
    </p:cViewPr>
  </p:notesTextViewPr>
  <p:sorterViewPr>
    <p:cViewPr varScale="1">
      <p:scale>
        <a:sx n="1" d="1"/>
        <a:sy n="1" d="1"/>
      </p:scale>
      <p:origin x="0" y="-13786"/>
    </p:cViewPr>
  </p:sorterViewPr>
  <p:notesViewPr>
    <p:cSldViewPr snapToGrid="0" snapToObjects="1" showGuides="1">
      <p:cViewPr>
        <p:scale>
          <a:sx n="100" d="100"/>
          <a:sy n="100" d="100"/>
        </p:scale>
        <p:origin x="2371" y="-108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commentAuthors" Target="commentAuthor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76" tIns="46237" rIns="92476" bIns="46237" rtlCol="0"/>
          <a:lstStyle>
            <a:lvl1pPr algn="l">
              <a:defRPr sz="1100"/>
            </a:lvl1pPr>
          </a:lstStyle>
          <a:p>
            <a:endParaRPr lang="en-US"/>
          </a:p>
        </p:txBody>
      </p:sp>
      <p:sp>
        <p:nvSpPr>
          <p:cNvPr id="4" name="Footer Placeholder 3"/>
          <p:cNvSpPr>
            <a:spLocks noGrp="1"/>
          </p:cNvSpPr>
          <p:nvPr>
            <p:ph type="ftr" sz="quarter" idx="2"/>
          </p:nvPr>
        </p:nvSpPr>
        <p:spPr>
          <a:xfrm>
            <a:off x="0" y="8772669"/>
            <a:ext cx="3011699" cy="463406"/>
          </a:xfrm>
          <a:prstGeom prst="rect">
            <a:avLst/>
          </a:prstGeom>
        </p:spPr>
        <p:txBody>
          <a:bodyPr vert="horz" lIns="92476" tIns="46237" rIns="92476" bIns="46237" rtlCol="0" anchor="b"/>
          <a:lstStyle>
            <a:lvl1pPr algn="l">
              <a:defRPr sz="1100"/>
            </a:lvl1pPr>
          </a:lstStyle>
          <a:p>
            <a:endParaRPr lang="en-US"/>
          </a:p>
        </p:txBody>
      </p:sp>
    </p:spTree>
    <p:extLst>
      <p:ext uri="{BB962C8B-B14F-4D97-AF65-F5344CB8AC3E}">
        <p14:creationId xmlns:p14="http://schemas.microsoft.com/office/powerpoint/2010/main" val="736356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398463" y="693738"/>
            <a:ext cx="6153150" cy="3462337"/>
          </a:xfrm>
          <a:prstGeom prst="rect">
            <a:avLst/>
          </a:prstGeom>
        </p:spPr>
        <p:txBody>
          <a:bodyPr lIns="92476" tIns="46237" rIns="92476" bIns="46237"/>
          <a:lstStyle/>
          <a:p>
            <a:endParaRPr/>
          </a:p>
        </p:txBody>
      </p:sp>
      <p:sp>
        <p:nvSpPr>
          <p:cNvPr id="550" name="Shape 550"/>
          <p:cNvSpPr>
            <a:spLocks noGrp="1"/>
          </p:cNvSpPr>
          <p:nvPr>
            <p:ph type="body" sz="quarter" idx="1"/>
          </p:nvPr>
        </p:nvSpPr>
        <p:spPr>
          <a:xfrm>
            <a:off x="926677" y="4387136"/>
            <a:ext cx="5096722" cy="4156234"/>
          </a:xfrm>
          <a:prstGeom prst="rect">
            <a:avLst/>
          </a:prstGeom>
        </p:spPr>
        <p:txBody>
          <a:bodyPr lIns="92476" tIns="46237" rIns="92476" bIns="46237"/>
          <a:lstStyle/>
          <a:p>
            <a:endParaRPr/>
          </a:p>
        </p:txBody>
      </p:sp>
    </p:spTree>
    <p:extLst>
      <p:ext uri="{BB962C8B-B14F-4D97-AF65-F5344CB8AC3E}">
        <p14:creationId xmlns:p14="http://schemas.microsoft.com/office/powerpoint/2010/main" val="42999170"/>
      </p:ext>
    </p:extLst>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555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60F68-14C1-7750-E027-ECC063D2E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576D5-3520-C279-4749-4C267EFD7E10}"/>
              </a:ext>
            </a:extLst>
          </p:cNvPr>
          <p:cNvSpPr>
            <a:spLocks noGrp="1" noRot="1" noChangeAspect="1"/>
          </p:cNvSpPr>
          <p:nvPr>
            <p:ph type="sldImg"/>
          </p:nvPr>
        </p:nvSpPr>
        <p:spPr>
          <a:xfrm>
            <a:off x="327025" y="660400"/>
            <a:ext cx="5861050" cy="3297238"/>
          </a:xfrm>
        </p:spPr>
      </p:sp>
      <p:sp>
        <p:nvSpPr>
          <p:cNvPr id="3" name="Notes Placeholder 2">
            <a:extLst>
              <a:ext uri="{FF2B5EF4-FFF2-40B4-BE49-F238E27FC236}">
                <a16:creationId xmlns:a16="http://schemas.microsoft.com/office/drawing/2014/main" id="{C6DFA156-0503-0E41-2267-537A78DDCB74}"/>
              </a:ext>
            </a:extLst>
          </p:cNvPr>
          <p:cNvSpPr>
            <a:spLocks noGrp="1"/>
          </p:cNvSpPr>
          <p:nvPr>
            <p:ph type="body" idx="1"/>
          </p:nvPr>
        </p:nvSpPr>
        <p:spPr/>
        <p:txBody>
          <a:bodyPr/>
          <a:lstStyle/>
          <a:p>
            <a:r>
              <a:rPr lang="en-US" dirty="0"/>
              <a:t>Linear regression will essentially place a line as close to the data as it can</a:t>
            </a:r>
          </a:p>
          <a:p>
            <a:endParaRPr lang="en-US" dirty="0"/>
          </a:p>
          <a:p>
            <a:r>
              <a:rPr lang="en-US" dirty="0"/>
              <a:t>You might remember the equation for a line from middle-school algebra as “mx + b”, where “m” was the slope and “b” was the intercept…</a:t>
            </a:r>
          </a:p>
          <a:p>
            <a:endParaRPr lang="en-US" dirty="0"/>
          </a:p>
          <a:p>
            <a:r>
              <a:rPr lang="en-US" dirty="0"/>
              <a:t>Here, we’re just switching the arguments around, so that the intercept is now a and the slope is now b</a:t>
            </a:r>
          </a:p>
          <a:p>
            <a:endParaRPr lang="en-US" dirty="0"/>
          </a:p>
          <a:p>
            <a:r>
              <a:rPr lang="en-US" dirty="0"/>
              <a:t>But you’ll see that the slope is the familiar “rise over run” of your algebra class</a:t>
            </a:r>
          </a:p>
          <a:p>
            <a:endParaRPr lang="en-US" dirty="0"/>
          </a:p>
          <a:p>
            <a:r>
              <a:rPr lang="en-US" dirty="0"/>
              <a:t>In this example, the equation for the line is 8000 + 400X…</a:t>
            </a:r>
          </a:p>
        </p:txBody>
      </p:sp>
      <p:sp>
        <p:nvSpPr>
          <p:cNvPr id="4" name="Slide Number Placeholder 3">
            <a:extLst>
              <a:ext uri="{FF2B5EF4-FFF2-40B4-BE49-F238E27FC236}">
                <a16:creationId xmlns:a16="http://schemas.microsoft.com/office/drawing/2014/main" id="{E95CC9A9-E01E-B586-BFC1-5A4C17EA5BE4}"/>
              </a:ext>
            </a:extLst>
          </p:cNvPr>
          <p:cNvSpPr>
            <a:spLocks noGrp="1"/>
          </p:cNvSpPr>
          <p:nvPr>
            <p:ph type="sldNum" sz="quarter" idx="5"/>
          </p:nvPr>
        </p:nvSpPr>
        <p:spPr/>
        <p:txBody>
          <a:bodyPr lIns="87490" tIns="43745" rIns="87490" bIns="43745"/>
          <a:lstStyle/>
          <a:p>
            <a:fld id="{E2F3C8EE-B047-4872-827E-60B6EA209C19}" type="slidenum">
              <a:rPr lang="en-US" smtClean="0"/>
              <a:t>11</a:t>
            </a:fld>
            <a:endParaRPr lang="en-US"/>
          </a:p>
        </p:txBody>
      </p:sp>
    </p:spTree>
    <p:extLst>
      <p:ext uri="{BB962C8B-B14F-4D97-AF65-F5344CB8AC3E}">
        <p14:creationId xmlns:p14="http://schemas.microsoft.com/office/powerpoint/2010/main" val="405278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dirty="0"/>
              <a:t>The forecasting department is often central both to data collection and quantitative skills</a:t>
            </a:r>
          </a:p>
          <a:p>
            <a:pPr>
              <a:spcBef>
                <a:spcPct val="50000"/>
              </a:spcBef>
            </a:pPr>
            <a:r>
              <a:rPr lang="en-US" altLang="en-US" dirty="0"/>
              <a:t>Techniques of direct statistical forecasting are readily transferable to other areas of company interest</a:t>
            </a:r>
          </a:p>
          <a:p>
            <a:pPr>
              <a:spcBef>
                <a:spcPct val="50000"/>
              </a:spcBef>
            </a:pPr>
            <a:r>
              <a:rPr lang="en-US" altLang="en-US" dirty="0"/>
              <a:t>Consequently, the forecaster is often uniquely positioned to add substantial value by answering questions of strategy, market basket composition, customer quality, and more</a:t>
            </a:r>
          </a:p>
          <a:p>
            <a:endParaRPr lang="en-US" dirty="0"/>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12</a:t>
            </a:fld>
            <a:endParaRPr lang="en-US"/>
          </a:p>
        </p:txBody>
      </p:sp>
    </p:spTree>
    <p:extLst>
      <p:ext uri="{BB962C8B-B14F-4D97-AF65-F5344CB8AC3E}">
        <p14:creationId xmlns:p14="http://schemas.microsoft.com/office/powerpoint/2010/main" val="2751108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49CA0-6B1F-B4E0-17A9-65AF9ACE6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7F482-AC8B-0635-15B2-7E8E841E8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7D98B-DF44-DC82-C74E-644674D52C25}"/>
              </a:ext>
            </a:extLst>
          </p:cNvPr>
          <p:cNvSpPr>
            <a:spLocks noGrp="1"/>
          </p:cNvSpPr>
          <p:nvPr>
            <p:ph type="body" idx="1"/>
          </p:nvPr>
        </p:nvSpPr>
        <p:spPr/>
        <p:txBody>
          <a:bodyPr/>
          <a:lstStyle/>
          <a:p>
            <a:r>
              <a:rPr lang="en-US" dirty="0"/>
              <a:t>Descriptive—what happened</a:t>
            </a:r>
          </a:p>
          <a:p>
            <a:r>
              <a:rPr lang="en-US" dirty="0"/>
              <a:t>Diagnostic—why did this happen</a:t>
            </a:r>
          </a:p>
          <a:p>
            <a:r>
              <a:rPr lang="en-US" dirty="0"/>
              <a:t>Predictive—what might happen in the future</a:t>
            </a:r>
          </a:p>
          <a:p>
            <a:r>
              <a:rPr lang="en-US" dirty="0"/>
              <a:t>Prescriptive—what should we do next</a:t>
            </a:r>
          </a:p>
        </p:txBody>
      </p:sp>
      <p:sp>
        <p:nvSpPr>
          <p:cNvPr id="4" name="Slide Number Placeholder 3">
            <a:extLst>
              <a:ext uri="{FF2B5EF4-FFF2-40B4-BE49-F238E27FC236}">
                <a16:creationId xmlns:a16="http://schemas.microsoft.com/office/drawing/2014/main" id="{F0206F53-F3D0-6B36-E1EC-14BA95936868}"/>
              </a:ext>
            </a:extLst>
          </p:cNvPr>
          <p:cNvSpPr>
            <a:spLocks noGrp="1"/>
          </p:cNvSpPr>
          <p:nvPr>
            <p:ph type="sldNum" sz="quarter" idx="5"/>
          </p:nvPr>
        </p:nvSpPr>
        <p:spPr/>
        <p:txBody>
          <a:bodyPr lIns="87490" tIns="43745" rIns="87490" bIns="43745"/>
          <a:lstStyle/>
          <a:p>
            <a:fld id="{E2F3C8EE-B047-4872-827E-60B6EA209C19}" type="slidenum">
              <a:rPr lang="en-US" smtClean="0"/>
              <a:t>13</a:t>
            </a:fld>
            <a:endParaRPr lang="en-US"/>
          </a:p>
        </p:txBody>
      </p:sp>
    </p:spTree>
    <p:extLst>
      <p:ext uri="{BB962C8B-B14F-4D97-AF65-F5344CB8AC3E}">
        <p14:creationId xmlns:p14="http://schemas.microsoft.com/office/powerpoint/2010/main" val="1165920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162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5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Domain=a specified sphere of activity or knowledge.</a:t>
            </a:r>
          </a:p>
          <a:p>
            <a:r>
              <a:rPr lang="en-US" dirty="0"/>
              <a:t>Don’t be intimidated by notion of machine learning…</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16</a:t>
            </a:fld>
            <a:endParaRPr lang="en-US"/>
          </a:p>
        </p:txBody>
      </p:sp>
    </p:spTree>
    <p:extLst>
      <p:ext uri="{BB962C8B-B14F-4D97-AF65-F5344CB8AC3E}">
        <p14:creationId xmlns:p14="http://schemas.microsoft.com/office/powerpoint/2010/main" val="341528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cross-functional collaborations, you can be the one who brings the tools to the table</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19</a:t>
            </a:fld>
            <a:endParaRPr lang="en-US"/>
          </a:p>
        </p:txBody>
      </p:sp>
    </p:spTree>
    <p:extLst>
      <p:ext uri="{BB962C8B-B14F-4D97-AF65-F5344CB8AC3E}">
        <p14:creationId xmlns:p14="http://schemas.microsoft.com/office/powerpoint/2010/main" val="2992065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20</a:t>
            </a:fld>
            <a:endParaRPr lang="en-US"/>
          </a:p>
        </p:txBody>
      </p:sp>
    </p:spTree>
    <p:extLst>
      <p:ext uri="{BB962C8B-B14F-4D97-AF65-F5344CB8AC3E}">
        <p14:creationId xmlns:p14="http://schemas.microsoft.com/office/powerpoint/2010/main" val="3035766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effective customer-level measurements is that you either find them as-is or aggregate from transactions</a:t>
            </a:r>
          </a:p>
          <a:p>
            <a:r>
              <a:rPr lang="en-US" dirty="0"/>
              <a:t>Key to effect higher-level forecasts is that you aggregate the results of applying these customer-level measurements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21</a:t>
            </a:fld>
            <a:endParaRPr lang="en-US"/>
          </a:p>
        </p:txBody>
      </p:sp>
    </p:spTree>
    <p:extLst>
      <p:ext uri="{BB962C8B-B14F-4D97-AF65-F5344CB8AC3E}">
        <p14:creationId xmlns:p14="http://schemas.microsoft.com/office/powerpoint/2010/main" val="195553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effective customer-level measurements is that you either find them as-is or aggregate from transactions</a:t>
            </a:r>
          </a:p>
          <a:p>
            <a:r>
              <a:rPr lang="en-US" dirty="0"/>
              <a:t>Key to effect higher-level forecasts is that you aggregate the results of applying these customer-level measurements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22</a:t>
            </a:fld>
            <a:endParaRPr lang="en-US"/>
          </a:p>
        </p:txBody>
      </p:sp>
    </p:spTree>
    <p:extLst>
      <p:ext uri="{BB962C8B-B14F-4D97-AF65-F5344CB8AC3E}">
        <p14:creationId xmlns:p14="http://schemas.microsoft.com/office/powerpoint/2010/main" val="340424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376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effective customer-level measurements is that you either find them as-is or aggregate from transactions</a:t>
            </a:r>
          </a:p>
          <a:p>
            <a:r>
              <a:rPr lang="en-US" dirty="0"/>
              <a:t>Key to effect higher-level forecasts is that you aggregate the results of applying these customer-level measurements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23</a:t>
            </a:fld>
            <a:endParaRPr lang="en-US"/>
          </a:p>
        </p:txBody>
      </p:sp>
    </p:spTree>
    <p:extLst>
      <p:ext uri="{BB962C8B-B14F-4D97-AF65-F5344CB8AC3E}">
        <p14:creationId xmlns:p14="http://schemas.microsoft.com/office/powerpoint/2010/main" val="292409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effective customer-level measurements is that you either find them as-is or aggregate from transactions</a:t>
            </a:r>
          </a:p>
          <a:p>
            <a:r>
              <a:rPr lang="en-US" dirty="0"/>
              <a:t>Key to effect higher-level forecasts is that you aggregate the results of applying these customer-level measurements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24</a:t>
            </a:fld>
            <a:endParaRPr lang="en-US"/>
          </a:p>
        </p:txBody>
      </p:sp>
    </p:spTree>
    <p:extLst>
      <p:ext uri="{BB962C8B-B14F-4D97-AF65-F5344CB8AC3E}">
        <p14:creationId xmlns:p14="http://schemas.microsoft.com/office/powerpoint/2010/main" val="3152917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7830-56C9-0794-2174-3A3185C0D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B7BAD-4DC7-08A6-AADC-350C8082C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A4A6C-0ABA-B969-2E16-30A5C80F7C94}"/>
              </a:ext>
            </a:extLst>
          </p:cNvPr>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a:extLst>
              <a:ext uri="{FF2B5EF4-FFF2-40B4-BE49-F238E27FC236}">
                <a16:creationId xmlns:a16="http://schemas.microsoft.com/office/drawing/2014/main" id="{F29D2BE0-860F-4194-F897-8AC7BE9CEDC2}"/>
              </a:ext>
            </a:extLst>
          </p:cNvPr>
          <p:cNvSpPr>
            <a:spLocks noGrp="1"/>
          </p:cNvSpPr>
          <p:nvPr>
            <p:ph type="sldNum" sz="quarter" idx="5"/>
          </p:nvPr>
        </p:nvSpPr>
        <p:spPr/>
        <p:txBody>
          <a:bodyPr lIns="87490" tIns="43745" rIns="87490" bIns="43745"/>
          <a:lstStyle/>
          <a:p>
            <a:fld id="{E2F3C8EE-B047-4872-827E-60B6EA209C19}" type="slidenum">
              <a:rPr lang="en-US" smtClean="0"/>
              <a:t>32</a:t>
            </a:fld>
            <a:endParaRPr lang="en-US"/>
          </a:p>
        </p:txBody>
      </p:sp>
    </p:spTree>
    <p:extLst>
      <p:ext uri="{BB962C8B-B14F-4D97-AF65-F5344CB8AC3E}">
        <p14:creationId xmlns:p14="http://schemas.microsoft.com/office/powerpoint/2010/main" val="414384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D2D1D-3175-2F2B-B4A3-A3E4B5416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CB21A-2CC0-0D47-9B1C-A63D73A3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273B4-602A-6C0D-17BA-3A76C5337092}"/>
              </a:ext>
            </a:extLst>
          </p:cNvPr>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a:extLst>
              <a:ext uri="{FF2B5EF4-FFF2-40B4-BE49-F238E27FC236}">
                <a16:creationId xmlns:a16="http://schemas.microsoft.com/office/drawing/2014/main" id="{4AEAFFFA-DE69-2522-F0A1-78FD11C8AE1A}"/>
              </a:ext>
            </a:extLst>
          </p:cNvPr>
          <p:cNvSpPr>
            <a:spLocks noGrp="1"/>
          </p:cNvSpPr>
          <p:nvPr>
            <p:ph type="sldNum" sz="quarter" idx="5"/>
          </p:nvPr>
        </p:nvSpPr>
        <p:spPr/>
        <p:txBody>
          <a:bodyPr lIns="87490" tIns="43745" rIns="87490" bIns="43745"/>
          <a:lstStyle/>
          <a:p>
            <a:fld id="{E2F3C8EE-B047-4872-827E-60B6EA209C19}" type="slidenum">
              <a:rPr lang="en-US" smtClean="0"/>
              <a:t>38</a:t>
            </a:fld>
            <a:endParaRPr lang="en-US"/>
          </a:p>
        </p:txBody>
      </p:sp>
    </p:spTree>
    <p:extLst>
      <p:ext uri="{BB962C8B-B14F-4D97-AF65-F5344CB8AC3E}">
        <p14:creationId xmlns:p14="http://schemas.microsoft.com/office/powerpoint/2010/main" val="2935589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B491-4BEE-DE6E-481B-F1393EE97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5BF3F-C6E1-0842-F7D7-82E3D379E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8B7CB-FA39-8FAC-D310-68A46FB1A84F}"/>
              </a:ext>
            </a:extLst>
          </p:cNvPr>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a:extLst>
              <a:ext uri="{FF2B5EF4-FFF2-40B4-BE49-F238E27FC236}">
                <a16:creationId xmlns:a16="http://schemas.microsoft.com/office/drawing/2014/main" id="{063D3E2E-B972-C800-0C77-A8A01B1CFCEE}"/>
              </a:ext>
            </a:extLst>
          </p:cNvPr>
          <p:cNvSpPr>
            <a:spLocks noGrp="1"/>
          </p:cNvSpPr>
          <p:nvPr>
            <p:ph type="sldNum" sz="quarter" idx="5"/>
          </p:nvPr>
        </p:nvSpPr>
        <p:spPr/>
        <p:txBody>
          <a:bodyPr lIns="87490" tIns="43745" rIns="87490" bIns="43745"/>
          <a:lstStyle/>
          <a:p>
            <a:fld id="{4A99D02B-376E-4AA1-9E7E-F68CA39C9020}" type="slidenum">
              <a:rPr lang="en-US" smtClean="0"/>
              <a:t>39</a:t>
            </a:fld>
            <a:endParaRPr lang="en-US"/>
          </a:p>
        </p:txBody>
      </p:sp>
    </p:spTree>
    <p:extLst>
      <p:ext uri="{BB962C8B-B14F-4D97-AF65-F5344CB8AC3E}">
        <p14:creationId xmlns:p14="http://schemas.microsoft.com/office/powerpoint/2010/main" val="2595439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6159-751A-E238-CF38-1E1635F94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53960-0C28-61F5-D6C6-03EAFB252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B88AB-FB4F-34F6-96A3-7406A9FF4945}"/>
              </a:ext>
            </a:extLst>
          </p:cNvPr>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a:extLst>
              <a:ext uri="{FF2B5EF4-FFF2-40B4-BE49-F238E27FC236}">
                <a16:creationId xmlns:a16="http://schemas.microsoft.com/office/drawing/2014/main" id="{0FE811F6-9D8E-C277-5834-244C6A426EDF}"/>
              </a:ext>
            </a:extLst>
          </p:cNvPr>
          <p:cNvSpPr>
            <a:spLocks noGrp="1"/>
          </p:cNvSpPr>
          <p:nvPr>
            <p:ph type="sldNum" sz="quarter" idx="5"/>
          </p:nvPr>
        </p:nvSpPr>
        <p:spPr/>
        <p:txBody>
          <a:bodyPr lIns="87490" tIns="43745" rIns="87490" bIns="43745"/>
          <a:lstStyle/>
          <a:p>
            <a:fld id="{4A99D02B-376E-4AA1-9E7E-F68CA39C9020}" type="slidenum">
              <a:rPr lang="en-US" smtClean="0"/>
              <a:t>40</a:t>
            </a:fld>
            <a:endParaRPr lang="en-US"/>
          </a:p>
        </p:txBody>
      </p:sp>
    </p:spTree>
    <p:extLst>
      <p:ext uri="{BB962C8B-B14F-4D97-AF65-F5344CB8AC3E}">
        <p14:creationId xmlns:p14="http://schemas.microsoft.com/office/powerpoint/2010/main" val="3987025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5557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42</a:t>
            </a:fld>
            <a:endParaRPr lang="en-US"/>
          </a:p>
        </p:txBody>
      </p:sp>
    </p:spTree>
    <p:extLst>
      <p:ext uri="{BB962C8B-B14F-4D97-AF65-F5344CB8AC3E}">
        <p14:creationId xmlns:p14="http://schemas.microsoft.com/office/powerpoint/2010/main" val="3701848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these are “big data” techniques, for purposes of applying them for first time, small datasets </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43</a:t>
            </a:fld>
            <a:endParaRPr lang="en-US"/>
          </a:p>
        </p:txBody>
      </p:sp>
    </p:spTree>
    <p:extLst>
      <p:ext uri="{BB962C8B-B14F-4D97-AF65-F5344CB8AC3E}">
        <p14:creationId xmlns:p14="http://schemas.microsoft.com/office/powerpoint/2010/main" val="1585793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44</a:t>
            </a:fld>
            <a:endParaRPr lang="en-US"/>
          </a:p>
        </p:txBody>
      </p:sp>
    </p:spTree>
    <p:extLst>
      <p:ext uri="{BB962C8B-B14F-4D97-AF65-F5344CB8AC3E}">
        <p14:creationId xmlns:p14="http://schemas.microsoft.com/office/powerpoint/2010/main" val="118005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626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45</a:t>
            </a:fld>
            <a:endParaRPr lang="en-US"/>
          </a:p>
        </p:txBody>
      </p:sp>
    </p:spTree>
    <p:extLst>
      <p:ext uri="{BB962C8B-B14F-4D97-AF65-F5344CB8AC3E}">
        <p14:creationId xmlns:p14="http://schemas.microsoft.com/office/powerpoint/2010/main" val="1596733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48</a:t>
            </a:fld>
            <a:endParaRPr lang="en-US"/>
          </a:p>
        </p:txBody>
      </p:sp>
    </p:spTree>
    <p:extLst>
      <p:ext uri="{BB962C8B-B14F-4D97-AF65-F5344CB8AC3E}">
        <p14:creationId xmlns:p14="http://schemas.microsoft.com/office/powerpoint/2010/main" val="1705341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49</a:t>
            </a:fld>
            <a:endParaRPr lang="en-US"/>
          </a:p>
        </p:txBody>
      </p:sp>
    </p:spTree>
    <p:extLst>
      <p:ext uri="{BB962C8B-B14F-4D97-AF65-F5344CB8AC3E}">
        <p14:creationId xmlns:p14="http://schemas.microsoft.com/office/powerpoint/2010/main" val="1609779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50</a:t>
            </a:fld>
            <a:endParaRPr lang="en-US"/>
          </a:p>
        </p:txBody>
      </p:sp>
    </p:spTree>
    <p:extLst>
      <p:ext uri="{BB962C8B-B14F-4D97-AF65-F5344CB8AC3E}">
        <p14:creationId xmlns:p14="http://schemas.microsoft.com/office/powerpoint/2010/main" val="2190442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51</a:t>
            </a:fld>
            <a:endParaRPr lang="en-US"/>
          </a:p>
        </p:txBody>
      </p:sp>
    </p:spTree>
    <p:extLst>
      <p:ext uri="{BB962C8B-B14F-4D97-AF65-F5344CB8AC3E}">
        <p14:creationId xmlns:p14="http://schemas.microsoft.com/office/powerpoint/2010/main" val="2965838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591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AE4FE-A780-FC77-505D-95415459A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A31EF-7222-678A-8804-5BB4CB842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A85F3-EC21-DA02-27FE-C6A6683D8CF6}"/>
              </a:ext>
            </a:extLst>
          </p:cNvPr>
          <p:cNvSpPr>
            <a:spLocks noGrp="1"/>
          </p:cNvSpPr>
          <p:nvPr>
            <p:ph type="body" idx="1"/>
          </p:nvPr>
        </p:nvSpPr>
        <p:spPr/>
        <p:txBody>
          <a:bodyPr/>
          <a:lstStyle/>
          <a:p>
            <a:r>
              <a:rPr lang="en-US" dirty="0"/>
              <a:t>Key:  train/test/extrapolate datasets</a:t>
            </a:r>
          </a:p>
        </p:txBody>
      </p:sp>
      <p:sp>
        <p:nvSpPr>
          <p:cNvPr id="4" name="Slide Number Placeholder 3">
            <a:extLst>
              <a:ext uri="{FF2B5EF4-FFF2-40B4-BE49-F238E27FC236}">
                <a16:creationId xmlns:a16="http://schemas.microsoft.com/office/drawing/2014/main" id="{28E798B6-8087-14C3-D15C-14AAF0EE0F12}"/>
              </a:ext>
            </a:extLst>
          </p:cNvPr>
          <p:cNvSpPr>
            <a:spLocks noGrp="1"/>
          </p:cNvSpPr>
          <p:nvPr>
            <p:ph type="sldNum" sz="quarter" idx="5"/>
          </p:nvPr>
        </p:nvSpPr>
        <p:spPr/>
        <p:txBody>
          <a:bodyPr lIns="87490" tIns="43745" rIns="87490" bIns="43745"/>
          <a:lstStyle/>
          <a:p>
            <a:fld id="{E2F3C8EE-B047-4872-827E-60B6EA209C19}" type="slidenum">
              <a:rPr lang="en-US" smtClean="0"/>
              <a:t>63</a:t>
            </a:fld>
            <a:endParaRPr lang="en-US"/>
          </a:p>
        </p:txBody>
      </p:sp>
    </p:spTree>
    <p:extLst>
      <p:ext uri="{BB962C8B-B14F-4D97-AF65-F5344CB8AC3E}">
        <p14:creationId xmlns:p14="http://schemas.microsoft.com/office/powerpoint/2010/main" val="76085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825" b="0" i="0" dirty="0">
                <a:effectLst/>
                <a:latin typeface="Helvetica Neue"/>
                <a:ea typeface="Helvetica Neue"/>
                <a:cs typeface="Helvetica Neue"/>
                <a:sym typeface="Helvetica Neue"/>
              </a:rPr>
              <a:t>Segmentation transforms forecasting from a generic exercise into a strategic capability, one that aligns models with product behavior and business priorities”</a:t>
            </a:r>
          </a:p>
          <a:p>
            <a:endParaRPr lang="en-US" dirty="0"/>
          </a:p>
          <a:p>
            <a:r>
              <a:rPr lang="en-US" sz="825" b="0" i="0" dirty="0">
                <a:effectLst/>
                <a:latin typeface="Helvetica Neue"/>
                <a:ea typeface="Helvetica Neue"/>
                <a:cs typeface="Helvetica Neue"/>
                <a:sym typeface="Helvetica Neue"/>
              </a:rPr>
              <a:t>Use lower-level SKU forecasts to dynamically allocate higher-level aggregate forecasts down to the SKU level. In practice, this means leveraging bottom-up forecasts from individual SKUs to distribute the parent-level forecast, whether it's a brand, product group, or category, across and down to its component SKUs.</a:t>
            </a:r>
            <a:br>
              <a:rPr lang="en-US" sz="825" b="0" i="0" dirty="0">
                <a:effectLst/>
                <a:latin typeface="Helvetica Neue"/>
                <a:ea typeface="Helvetica Neue"/>
                <a:cs typeface="Helvetica Neue"/>
                <a:sym typeface="Helvetica Neue"/>
              </a:rPr>
            </a:br>
            <a:br>
              <a:rPr lang="en-US" sz="825" b="0" i="0" dirty="0">
                <a:effectLst/>
                <a:latin typeface="Helvetica Neue"/>
                <a:ea typeface="Helvetica Neue"/>
                <a:cs typeface="Helvetica Neue"/>
                <a:sym typeface="Helvetica Neue"/>
              </a:rPr>
            </a:br>
            <a:r>
              <a:rPr lang="en-US" sz="825" b="0" i="0" dirty="0">
                <a:effectLst/>
                <a:latin typeface="Helvetica Neue"/>
                <a:ea typeface="Helvetica Neue"/>
                <a:cs typeface="Helvetica Neue"/>
                <a:sym typeface="Helvetica Neue"/>
              </a:rPr>
              <a:t>Once distributed, reconcile back up the hierarchy to ensure consistency with the </a:t>
            </a:r>
            <a:r>
              <a:rPr lang="en-US" sz="825" b="0" i="0">
                <a:effectLst/>
                <a:latin typeface="Helvetica Neue"/>
                <a:ea typeface="Helvetica Neue"/>
                <a:cs typeface="Helvetica Neue"/>
                <a:sym typeface="Helvetica Neue"/>
              </a:rPr>
              <a:t>middle-down forecast. </a:t>
            </a:r>
            <a:r>
              <a:rPr lang="en-US" sz="825" b="0" i="0" dirty="0">
                <a:effectLst/>
                <a:latin typeface="Helvetica Neue"/>
                <a:ea typeface="Helvetica Neue"/>
                <a:cs typeface="Helvetica Neue"/>
                <a:sym typeface="Helvetica Neue"/>
              </a:rPr>
              <a:t>This approach requires technology capable of performing aggregations not just from the top down or bottom up, but from any middle-out level, enabling flexible, multi-directional forecasting across the entire hierarchy.</a:t>
            </a:r>
            <a:endParaRPr lang="en-US" dirty="0"/>
          </a:p>
        </p:txBody>
      </p:sp>
    </p:spTree>
    <p:extLst>
      <p:ext uri="{BB962C8B-B14F-4D97-AF65-F5344CB8AC3E}">
        <p14:creationId xmlns:p14="http://schemas.microsoft.com/office/powerpoint/2010/main" val="380695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72</a:t>
            </a:fld>
            <a:endParaRPr lang="en-US"/>
          </a:p>
        </p:txBody>
      </p:sp>
    </p:spTree>
    <p:extLst>
      <p:ext uri="{BB962C8B-B14F-4D97-AF65-F5344CB8AC3E}">
        <p14:creationId xmlns:p14="http://schemas.microsoft.com/office/powerpoint/2010/main" val="2941050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73</a:t>
            </a:fld>
            <a:endParaRPr lang="en-US"/>
          </a:p>
        </p:txBody>
      </p:sp>
    </p:spTree>
    <p:extLst>
      <p:ext uri="{BB962C8B-B14F-4D97-AF65-F5344CB8AC3E}">
        <p14:creationId xmlns:p14="http://schemas.microsoft.com/office/powerpoint/2010/main" val="249241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5</a:t>
            </a:fld>
            <a:endParaRPr lang="en-US"/>
          </a:p>
        </p:txBody>
      </p:sp>
    </p:spTree>
    <p:extLst>
      <p:ext uri="{BB962C8B-B14F-4D97-AF65-F5344CB8AC3E}">
        <p14:creationId xmlns:p14="http://schemas.microsoft.com/office/powerpoint/2010/main" val="1180054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74</a:t>
            </a:fld>
            <a:endParaRPr lang="en-US"/>
          </a:p>
        </p:txBody>
      </p:sp>
    </p:spTree>
    <p:extLst>
      <p:ext uri="{BB962C8B-B14F-4D97-AF65-F5344CB8AC3E}">
        <p14:creationId xmlns:p14="http://schemas.microsoft.com/office/powerpoint/2010/main" val="3618420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79</a:t>
            </a:fld>
            <a:endParaRPr lang="en-US"/>
          </a:p>
        </p:txBody>
      </p:sp>
    </p:spTree>
    <p:extLst>
      <p:ext uri="{BB962C8B-B14F-4D97-AF65-F5344CB8AC3E}">
        <p14:creationId xmlns:p14="http://schemas.microsoft.com/office/powerpoint/2010/main" val="3729554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81</a:t>
            </a:fld>
            <a:endParaRPr lang="en-US"/>
          </a:p>
        </p:txBody>
      </p:sp>
    </p:spTree>
    <p:extLst>
      <p:ext uri="{BB962C8B-B14F-4D97-AF65-F5344CB8AC3E}">
        <p14:creationId xmlns:p14="http://schemas.microsoft.com/office/powerpoint/2010/main" val="3358456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82</a:t>
            </a:fld>
            <a:endParaRPr lang="en-US"/>
          </a:p>
        </p:txBody>
      </p:sp>
    </p:spTree>
    <p:extLst>
      <p:ext uri="{BB962C8B-B14F-4D97-AF65-F5344CB8AC3E}">
        <p14:creationId xmlns:p14="http://schemas.microsoft.com/office/powerpoint/2010/main" val="4286865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83</a:t>
            </a:fld>
            <a:endParaRPr lang="en-US"/>
          </a:p>
        </p:txBody>
      </p:sp>
    </p:spTree>
    <p:extLst>
      <p:ext uri="{BB962C8B-B14F-4D97-AF65-F5344CB8AC3E}">
        <p14:creationId xmlns:p14="http://schemas.microsoft.com/office/powerpoint/2010/main" val="980790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958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91</a:t>
            </a:fld>
            <a:endParaRPr lang="en-US"/>
          </a:p>
        </p:txBody>
      </p:sp>
    </p:spTree>
    <p:extLst>
      <p:ext uri="{BB962C8B-B14F-4D97-AF65-F5344CB8AC3E}">
        <p14:creationId xmlns:p14="http://schemas.microsoft.com/office/powerpoint/2010/main" val="2505095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Aft>
                <a:spcPts val="574"/>
              </a:spcAft>
            </a:pPr>
            <a:r>
              <a:rPr lang="en-US" sz="1300" dirty="0"/>
              <a:t>Like both multiple  and logistic regression, it is used when an outcome is considered to result from impacts of a number of predictors</a:t>
            </a:r>
          </a:p>
          <a:p>
            <a:pPr lvl="2">
              <a:spcAft>
                <a:spcPts val="574"/>
              </a:spcAft>
            </a:pPr>
            <a:r>
              <a:rPr lang="en-US" sz="1300" dirty="0"/>
              <a:t>Unlike multiple regression, a neural network’s key structure relies on non-linearity and interaction of predictors</a:t>
            </a:r>
          </a:p>
          <a:p>
            <a:endParaRPr lang="en-US" dirty="0"/>
          </a:p>
        </p:txBody>
      </p:sp>
    </p:spTree>
    <p:extLst>
      <p:ext uri="{BB962C8B-B14F-4D97-AF65-F5344CB8AC3E}">
        <p14:creationId xmlns:p14="http://schemas.microsoft.com/office/powerpoint/2010/main" val="376265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95</a:t>
            </a:fld>
            <a:endParaRPr lang="en-US"/>
          </a:p>
        </p:txBody>
      </p:sp>
    </p:spTree>
    <p:extLst>
      <p:ext uri="{BB962C8B-B14F-4D97-AF65-F5344CB8AC3E}">
        <p14:creationId xmlns:p14="http://schemas.microsoft.com/office/powerpoint/2010/main" val="4016190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4CF8BE-19C3-4A4B-9A58-AF88BE28EF56}"/>
              </a:ext>
            </a:extLst>
          </p:cNvPr>
          <p:cNvSpPr>
            <a:spLocks noGrp="1" noChangeArrowheads="1"/>
          </p:cNvSpPr>
          <p:nvPr>
            <p:ph type="sldNum" sz="quarter" idx="5"/>
          </p:nvPr>
        </p:nvSpPr>
        <p:spPr>
          <a:ln/>
        </p:spPr>
        <p:txBody>
          <a:bodyPr lIns="87490" tIns="43745" rIns="87490" bIns="43745"/>
          <a:lstStyle/>
          <a:p>
            <a:fld id="{EC7C1F2F-8263-4D94-9541-824B385DF448}" type="slidenum">
              <a:rPr lang="en-US" altLang="en-US"/>
              <a:pPr/>
              <a:t>97</a:t>
            </a:fld>
            <a:endParaRPr lang="en-US" altLang="en-US"/>
          </a:p>
        </p:txBody>
      </p:sp>
      <p:sp>
        <p:nvSpPr>
          <p:cNvPr id="75778" name="Rectangle 2">
            <a:extLst>
              <a:ext uri="{FF2B5EF4-FFF2-40B4-BE49-F238E27FC236}">
                <a16:creationId xmlns:a16="http://schemas.microsoft.com/office/drawing/2014/main" id="{DBDAC2D2-92FE-40D2-8947-59722C53C3BD}"/>
              </a:ext>
            </a:extLst>
          </p:cNvPr>
          <p:cNvSpPr>
            <a:spLocks noGrp="1" noRot="1" noChangeAspect="1" noChangeArrowheads="1" noTextEdit="1"/>
          </p:cNvSpPr>
          <p:nvPr>
            <p:ph type="sldImg"/>
          </p:nvPr>
        </p:nvSpPr>
        <p:spPr>
          <a:xfrm>
            <a:off x="327025" y="660400"/>
            <a:ext cx="5861050" cy="3297238"/>
          </a:xfrm>
          <a:ln/>
        </p:spPr>
      </p:sp>
      <p:sp>
        <p:nvSpPr>
          <p:cNvPr id="75779" name="Rectangle 3">
            <a:extLst>
              <a:ext uri="{FF2B5EF4-FFF2-40B4-BE49-F238E27FC236}">
                <a16:creationId xmlns:a16="http://schemas.microsoft.com/office/drawing/2014/main" id="{554EF650-1873-4754-926D-E20ECEC5C91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498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730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F34E4B-6F67-4BD0-96D3-C2C1E4F589A5}"/>
              </a:ext>
            </a:extLst>
          </p:cNvPr>
          <p:cNvSpPr>
            <a:spLocks noGrp="1" noChangeArrowheads="1"/>
          </p:cNvSpPr>
          <p:nvPr>
            <p:ph type="sldNum" sz="quarter" idx="5"/>
          </p:nvPr>
        </p:nvSpPr>
        <p:spPr>
          <a:ln/>
        </p:spPr>
        <p:txBody>
          <a:bodyPr lIns="87490" tIns="43745" rIns="87490" bIns="43745"/>
          <a:lstStyle/>
          <a:p>
            <a:fld id="{14C5494F-F5D5-4477-A308-F5D3533D7903}" type="slidenum">
              <a:rPr lang="en-US" altLang="en-US"/>
              <a:pPr/>
              <a:t>103</a:t>
            </a:fld>
            <a:endParaRPr lang="en-US" altLang="en-US"/>
          </a:p>
        </p:txBody>
      </p:sp>
      <p:sp>
        <p:nvSpPr>
          <p:cNvPr id="77826" name="Rectangle 2">
            <a:extLst>
              <a:ext uri="{FF2B5EF4-FFF2-40B4-BE49-F238E27FC236}">
                <a16:creationId xmlns:a16="http://schemas.microsoft.com/office/drawing/2014/main" id="{EDA8CD60-B228-4D0A-89CD-82627E2516D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770304-E09A-474C-92AC-BB7850558A2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114</a:t>
            </a:fld>
            <a:endParaRPr lang="en-US"/>
          </a:p>
        </p:txBody>
      </p:sp>
    </p:spTree>
    <p:extLst>
      <p:ext uri="{BB962C8B-B14F-4D97-AF65-F5344CB8AC3E}">
        <p14:creationId xmlns:p14="http://schemas.microsoft.com/office/powerpoint/2010/main" val="929039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116</a:t>
            </a:fld>
            <a:endParaRPr lang="en-US"/>
          </a:p>
        </p:txBody>
      </p:sp>
    </p:spTree>
    <p:extLst>
      <p:ext uri="{BB962C8B-B14F-4D97-AF65-F5344CB8AC3E}">
        <p14:creationId xmlns:p14="http://schemas.microsoft.com/office/powerpoint/2010/main" val="1439863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117</a:t>
            </a:fld>
            <a:endParaRPr lang="en-US"/>
          </a:p>
        </p:txBody>
      </p:sp>
    </p:spTree>
    <p:extLst>
      <p:ext uri="{BB962C8B-B14F-4D97-AF65-F5344CB8AC3E}">
        <p14:creationId xmlns:p14="http://schemas.microsoft.com/office/powerpoint/2010/main" val="2582194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118</a:t>
            </a:fld>
            <a:endParaRPr lang="en-US"/>
          </a:p>
        </p:txBody>
      </p:sp>
    </p:spTree>
    <p:extLst>
      <p:ext uri="{BB962C8B-B14F-4D97-AF65-F5344CB8AC3E}">
        <p14:creationId xmlns:p14="http://schemas.microsoft.com/office/powerpoint/2010/main" val="1107896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119</a:t>
            </a:fld>
            <a:endParaRPr lang="en-US"/>
          </a:p>
        </p:txBody>
      </p:sp>
    </p:spTree>
    <p:extLst>
      <p:ext uri="{BB962C8B-B14F-4D97-AF65-F5344CB8AC3E}">
        <p14:creationId xmlns:p14="http://schemas.microsoft.com/office/powerpoint/2010/main" val="1446497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120</a:t>
            </a:fld>
            <a:endParaRPr lang="en-US"/>
          </a:p>
        </p:txBody>
      </p:sp>
    </p:spTree>
    <p:extLst>
      <p:ext uri="{BB962C8B-B14F-4D97-AF65-F5344CB8AC3E}">
        <p14:creationId xmlns:p14="http://schemas.microsoft.com/office/powerpoint/2010/main" val="1137309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121</a:t>
            </a:fld>
            <a:endParaRPr lang="en-US"/>
          </a:p>
        </p:txBody>
      </p:sp>
    </p:spTree>
    <p:extLst>
      <p:ext uri="{BB962C8B-B14F-4D97-AF65-F5344CB8AC3E}">
        <p14:creationId xmlns:p14="http://schemas.microsoft.com/office/powerpoint/2010/main" val="3487639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122</a:t>
            </a:fld>
            <a:endParaRPr lang="en-US"/>
          </a:p>
        </p:txBody>
      </p:sp>
    </p:spTree>
    <p:extLst>
      <p:ext uri="{BB962C8B-B14F-4D97-AF65-F5344CB8AC3E}">
        <p14:creationId xmlns:p14="http://schemas.microsoft.com/office/powerpoint/2010/main" val="1523130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123</a:t>
            </a:fld>
            <a:endParaRPr lang="en-US"/>
          </a:p>
        </p:txBody>
      </p:sp>
    </p:spTree>
    <p:extLst>
      <p:ext uri="{BB962C8B-B14F-4D97-AF65-F5344CB8AC3E}">
        <p14:creationId xmlns:p14="http://schemas.microsoft.com/office/powerpoint/2010/main" val="204945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5455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126</a:t>
            </a:fld>
            <a:endParaRPr lang="en-US"/>
          </a:p>
        </p:txBody>
      </p:sp>
    </p:spTree>
    <p:extLst>
      <p:ext uri="{BB962C8B-B14F-4D97-AF65-F5344CB8AC3E}">
        <p14:creationId xmlns:p14="http://schemas.microsoft.com/office/powerpoint/2010/main" val="50217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127</a:t>
            </a:fld>
            <a:endParaRPr lang="en-US"/>
          </a:p>
        </p:txBody>
      </p:sp>
    </p:spTree>
    <p:extLst>
      <p:ext uri="{BB962C8B-B14F-4D97-AF65-F5344CB8AC3E}">
        <p14:creationId xmlns:p14="http://schemas.microsoft.com/office/powerpoint/2010/main" val="2359071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130</a:t>
            </a:fld>
            <a:endParaRPr lang="en-US"/>
          </a:p>
        </p:txBody>
      </p:sp>
    </p:spTree>
    <p:extLst>
      <p:ext uri="{BB962C8B-B14F-4D97-AF65-F5344CB8AC3E}">
        <p14:creationId xmlns:p14="http://schemas.microsoft.com/office/powerpoint/2010/main" val="441188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138</a:t>
            </a:fld>
            <a:endParaRPr lang="en-US"/>
          </a:p>
        </p:txBody>
      </p:sp>
    </p:spTree>
    <p:extLst>
      <p:ext uri="{BB962C8B-B14F-4D97-AF65-F5344CB8AC3E}">
        <p14:creationId xmlns:p14="http://schemas.microsoft.com/office/powerpoint/2010/main" val="2744414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140</a:t>
            </a:fld>
            <a:endParaRPr lang="en-US"/>
          </a:p>
        </p:txBody>
      </p:sp>
    </p:spTree>
    <p:extLst>
      <p:ext uri="{BB962C8B-B14F-4D97-AF65-F5344CB8AC3E}">
        <p14:creationId xmlns:p14="http://schemas.microsoft.com/office/powerpoint/2010/main" val="837849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train/test/extrapolate datasets</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161</a:t>
            </a:fld>
            <a:endParaRPr lang="en-US"/>
          </a:p>
        </p:txBody>
      </p:sp>
    </p:spTree>
    <p:extLst>
      <p:ext uri="{BB962C8B-B14F-4D97-AF65-F5344CB8AC3E}">
        <p14:creationId xmlns:p14="http://schemas.microsoft.com/office/powerpoint/2010/main" val="2140029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164</a:t>
            </a:fld>
            <a:endParaRPr lang="en-US"/>
          </a:p>
        </p:txBody>
      </p:sp>
    </p:spTree>
    <p:extLst>
      <p:ext uri="{BB962C8B-B14F-4D97-AF65-F5344CB8AC3E}">
        <p14:creationId xmlns:p14="http://schemas.microsoft.com/office/powerpoint/2010/main" val="355265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a:t>
            </a:r>
          </a:p>
          <a:p>
            <a:pPr marL="164043" indent="-164043">
              <a:buFont typeface="Arial" panose="020B0604020202020204" pitchFamily="34" charset="0"/>
              <a:buChar char="•"/>
            </a:pPr>
            <a:r>
              <a:rPr lang="en-US" dirty="0"/>
              <a:t>how often the association between a predictive item set and a result is true for the predictive item set</a:t>
            </a:r>
          </a:p>
          <a:p>
            <a:pPr marL="164043" indent="-164043">
              <a:buFont typeface="Arial" panose="020B0604020202020204" pitchFamily="34" charset="0"/>
              <a:buChar char="•"/>
            </a:pPr>
            <a:r>
              <a:rPr lang="en-US" dirty="0"/>
              <a:t>Bayesian:  probability of B given A</a:t>
            </a:r>
          </a:p>
          <a:p>
            <a:endParaRPr lang="en-US" dirty="0"/>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165</a:t>
            </a:fld>
            <a:endParaRPr lang="en-US"/>
          </a:p>
        </p:txBody>
      </p:sp>
    </p:spTree>
    <p:extLst>
      <p:ext uri="{BB962C8B-B14F-4D97-AF65-F5344CB8AC3E}">
        <p14:creationId xmlns:p14="http://schemas.microsoft.com/office/powerpoint/2010/main" val="2837285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173</a:t>
            </a:fld>
            <a:endParaRPr lang="en-US"/>
          </a:p>
        </p:txBody>
      </p:sp>
    </p:spTree>
    <p:extLst>
      <p:ext uri="{BB962C8B-B14F-4D97-AF65-F5344CB8AC3E}">
        <p14:creationId xmlns:p14="http://schemas.microsoft.com/office/powerpoint/2010/main" val="59820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174</a:t>
            </a:fld>
            <a:endParaRPr lang="en-US"/>
          </a:p>
        </p:txBody>
      </p:sp>
    </p:spTree>
    <p:extLst>
      <p:ext uri="{BB962C8B-B14F-4D97-AF65-F5344CB8AC3E}">
        <p14:creationId xmlns:p14="http://schemas.microsoft.com/office/powerpoint/2010/main" val="129175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660400"/>
            <a:ext cx="5861050" cy="3297238"/>
          </a:xfrm>
        </p:spPr>
      </p:sp>
      <p:sp>
        <p:nvSpPr>
          <p:cNvPr id="3" name="Notes Placeholder 2"/>
          <p:cNvSpPr>
            <a:spLocks noGrp="1"/>
          </p:cNvSpPr>
          <p:nvPr>
            <p:ph type="body" idx="1"/>
          </p:nvPr>
        </p:nvSpPr>
        <p:spPr/>
        <p:txBody>
          <a:bodyPr/>
          <a:lstStyle/>
          <a:p>
            <a:r>
              <a:rPr lang="en-US" dirty="0"/>
              <a:t>Domain=a specified sphere of activity or knowledge.</a:t>
            </a:r>
          </a:p>
          <a:p>
            <a:r>
              <a:rPr lang="en-US" dirty="0"/>
              <a:t>Don’t be intimidated by notion of machine learning…</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8</a:t>
            </a:fld>
            <a:endParaRPr lang="en-US"/>
          </a:p>
        </p:txBody>
      </p:sp>
    </p:spTree>
    <p:extLst>
      <p:ext uri="{BB962C8B-B14F-4D97-AF65-F5344CB8AC3E}">
        <p14:creationId xmlns:p14="http://schemas.microsoft.com/office/powerpoint/2010/main" val="1770131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C717-4763-F2D1-E73F-6FC0E8A85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5EEA1-4F14-D3F9-2DF1-C00E4D8D6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117B8-06E3-DEB8-9887-280D5BE7D6DA}"/>
              </a:ext>
            </a:extLst>
          </p:cNvPr>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a:extLst>
              <a:ext uri="{FF2B5EF4-FFF2-40B4-BE49-F238E27FC236}">
                <a16:creationId xmlns:a16="http://schemas.microsoft.com/office/drawing/2014/main" id="{F7C16463-9BBD-1C40-1459-FA351772CAC2}"/>
              </a:ext>
            </a:extLst>
          </p:cNvPr>
          <p:cNvSpPr>
            <a:spLocks noGrp="1"/>
          </p:cNvSpPr>
          <p:nvPr>
            <p:ph type="sldNum" sz="quarter" idx="5"/>
          </p:nvPr>
        </p:nvSpPr>
        <p:spPr/>
        <p:txBody>
          <a:bodyPr lIns="87490" tIns="43745" rIns="87490" bIns="43745"/>
          <a:lstStyle/>
          <a:p>
            <a:fld id="{E2F3C8EE-B047-4872-827E-60B6EA209C19}" type="slidenum">
              <a:rPr lang="en-US" smtClean="0"/>
              <a:t>175</a:t>
            </a:fld>
            <a:endParaRPr lang="en-US"/>
          </a:p>
        </p:txBody>
      </p:sp>
    </p:spTree>
    <p:extLst>
      <p:ext uri="{BB962C8B-B14F-4D97-AF65-F5344CB8AC3E}">
        <p14:creationId xmlns:p14="http://schemas.microsoft.com/office/powerpoint/2010/main" val="2582280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p:cNvSpPr>
            <a:spLocks noGrp="1"/>
          </p:cNvSpPr>
          <p:nvPr>
            <p:ph type="sldNum" sz="quarter" idx="5"/>
          </p:nvPr>
        </p:nvSpPr>
        <p:spPr/>
        <p:txBody>
          <a:bodyPr lIns="87490" tIns="43745" rIns="87490" bIns="43745"/>
          <a:lstStyle/>
          <a:p>
            <a:fld id="{E2F3C8EE-B047-4872-827E-60B6EA209C19}" type="slidenum">
              <a:rPr lang="en-US" smtClean="0"/>
              <a:t>179</a:t>
            </a:fld>
            <a:endParaRPr lang="en-US"/>
          </a:p>
        </p:txBody>
      </p:sp>
    </p:spTree>
    <p:extLst>
      <p:ext uri="{BB962C8B-B14F-4D97-AF65-F5344CB8AC3E}">
        <p14:creationId xmlns:p14="http://schemas.microsoft.com/office/powerpoint/2010/main" val="2167092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https://docs.python.org/3/reference/index.html#reference-index</a:t>
            </a:r>
          </a:p>
          <a:p>
            <a:r>
              <a:rPr lang="en-US" dirty="0"/>
              <a:t>https://docs.python.org/3/library/index.html</a:t>
            </a:r>
          </a:p>
          <a:p>
            <a:endParaRPr lang="en-US" dirty="0"/>
          </a:p>
        </p:txBody>
      </p:sp>
    </p:spTree>
    <p:extLst>
      <p:ext uri="{BB962C8B-B14F-4D97-AF65-F5344CB8AC3E}">
        <p14:creationId xmlns:p14="http://schemas.microsoft.com/office/powerpoint/2010/main" val="13376458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https://docs.python.org/3/reference/index.html#reference-index</a:t>
            </a:r>
          </a:p>
          <a:p>
            <a:r>
              <a:rPr lang="en-US" dirty="0"/>
              <a:t>https://docs.python.org/3/library/index.html</a:t>
            </a:r>
          </a:p>
          <a:p>
            <a:endParaRPr lang="en-US" dirty="0"/>
          </a:p>
        </p:txBody>
      </p:sp>
    </p:spTree>
    <p:extLst>
      <p:ext uri="{BB962C8B-B14F-4D97-AF65-F5344CB8AC3E}">
        <p14:creationId xmlns:p14="http://schemas.microsoft.com/office/powerpoint/2010/main" val="36291440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no character type per https://stackoverflow.com/questions/47310929/does-python-support-character-type  </a:t>
            </a:r>
          </a:p>
          <a:p>
            <a:r>
              <a:rPr lang="en-US" dirty="0"/>
              <a:t>Python float etc. per https://docs.python.org/3/library/stdtypes.html?highlight=library%20list</a:t>
            </a:r>
          </a:p>
        </p:txBody>
      </p:sp>
    </p:spTree>
    <p:extLst>
      <p:ext uri="{BB962C8B-B14F-4D97-AF65-F5344CB8AC3E}">
        <p14:creationId xmlns:p14="http://schemas.microsoft.com/office/powerpoint/2010/main" val="29781507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a:t>
            </a:r>
          </a:p>
          <a:p>
            <a:r>
              <a:rPr lang="en-US" dirty="0"/>
              <a:t>https://www.digitalocean.com/community/tutorials/how-to-write-comments-in-python-3</a:t>
            </a:r>
          </a:p>
          <a:p>
            <a:r>
              <a:rPr lang="en-US" sz="900" dirty="0">
                <a:latin typeface="Courier New" panose="02070309020205020404" pitchFamily="49" charset="0"/>
                <a:cs typeface="Courier New" panose="02070309020205020404" pitchFamily="49" charset="0"/>
              </a:rPr>
              <a:t>https://www.w3schools.com/python/python_comments.asp</a:t>
            </a:r>
          </a:p>
          <a:p>
            <a:endParaRPr lang="en-US" dirty="0"/>
          </a:p>
          <a:p>
            <a:endParaRPr lang="en-US" dirty="0"/>
          </a:p>
        </p:txBody>
      </p:sp>
    </p:spTree>
    <p:extLst>
      <p:ext uri="{BB962C8B-B14F-4D97-AF65-F5344CB8AC3E}">
        <p14:creationId xmlns:p14="http://schemas.microsoft.com/office/powerpoint/2010/main" val="1468976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equality cf. https://realpython.com/courses/python-is-identity-vs-equality/</a:t>
            </a:r>
          </a:p>
          <a:p>
            <a:endParaRPr lang="en-US" dirty="0"/>
          </a:p>
        </p:txBody>
      </p:sp>
    </p:spTree>
    <p:extLst>
      <p:ext uri="{BB962C8B-B14F-4D97-AF65-F5344CB8AC3E}">
        <p14:creationId xmlns:p14="http://schemas.microsoft.com/office/powerpoint/2010/main" val="2604154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4981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82518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per https://www.pythonmorsels.com/breaking-long-lines-code-python/, https://stackoverflow.com/questions/12612065/what-does-placing-at-the-end-of-a-line-do-in-python </a:t>
            </a:r>
          </a:p>
        </p:txBody>
      </p:sp>
    </p:spTree>
    <p:extLst>
      <p:ext uri="{BB962C8B-B14F-4D97-AF65-F5344CB8AC3E}">
        <p14:creationId xmlns:p14="http://schemas.microsoft.com/office/powerpoint/2010/main" val="217953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2EB8A-415E-BF09-486E-23EAD9C46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6D8B6-579F-06D8-DAA8-F3BD34E5F829}"/>
              </a:ext>
            </a:extLst>
          </p:cNvPr>
          <p:cNvSpPr>
            <a:spLocks noGrp="1" noRot="1" noChangeAspect="1"/>
          </p:cNvSpPr>
          <p:nvPr>
            <p:ph type="sldImg"/>
          </p:nvPr>
        </p:nvSpPr>
        <p:spPr>
          <a:xfrm>
            <a:off x="327025" y="660400"/>
            <a:ext cx="5861050" cy="3297238"/>
          </a:xfrm>
        </p:spPr>
      </p:sp>
      <p:sp>
        <p:nvSpPr>
          <p:cNvPr id="3" name="Notes Placeholder 2">
            <a:extLst>
              <a:ext uri="{FF2B5EF4-FFF2-40B4-BE49-F238E27FC236}">
                <a16:creationId xmlns:a16="http://schemas.microsoft.com/office/drawing/2014/main" id="{F605061C-740E-AF21-41F5-6C58E2F51CD3}"/>
              </a:ext>
            </a:extLst>
          </p:cNvPr>
          <p:cNvSpPr>
            <a:spLocks noGrp="1"/>
          </p:cNvSpPr>
          <p:nvPr>
            <p:ph type="body" idx="1"/>
          </p:nvPr>
        </p:nvSpPr>
        <p:spPr>
          <a:xfrm>
            <a:off x="236220" y="4387136"/>
            <a:ext cx="6591300" cy="4156234"/>
          </a:xfrm>
        </p:spPr>
        <p:txBody>
          <a:bodyPr/>
          <a:lstStyle/>
          <a:p>
            <a:r>
              <a:rPr lang="en-US" dirty="0"/>
              <a:t>1. A frequency distribution will rank all the values from low to high, then lump them into bins and show how many fall in into each bin</a:t>
            </a:r>
          </a:p>
          <a:p>
            <a:endParaRPr lang="en-US" dirty="0"/>
          </a:p>
          <a:p>
            <a:r>
              <a:rPr lang="en-US" dirty="0"/>
              <a:t>2. At left is a normal distribution—say this is profit margin per unit for each and all of the products we sell</a:t>
            </a:r>
          </a:p>
          <a:p>
            <a:r>
              <a:rPr lang="en-US" dirty="0"/>
              <a:t>    --the reason we might be looking at this is to learn whether we should manage our forecasting resources to focus on our company’s “big earners”</a:t>
            </a:r>
          </a:p>
          <a:p>
            <a:endParaRPr lang="en-US" dirty="0"/>
          </a:p>
          <a:p>
            <a:pPr lvl="1" indent="0"/>
            <a:r>
              <a:rPr lang="en-US" dirty="0"/>
              <a:t>            a. the horizontal axis indicate the approximate $ margin associated with each bin</a:t>
            </a:r>
          </a:p>
          <a:p>
            <a:pPr lvl="1" indent="0"/>
            <a:r>
              <a:rPr lang="en-US" dirty="0"/>
              <a:t>		b. the vertical axis labels show how many products fall into that bin</a:t>
            </a:r>
          </a:p>
          <a:p>
            <a:pPr lvl="1" indent="0"/>
            <a:endParaRPr lang="en-US" dirty="0"/>
          </a:p>
          <a:p>
            <a:pPr lvl="1" indent="0"/>
            <a:r>
              <a:rPr lang="en-US" dirty="0"/>
              <a:t>		c. the highest bin in the middle represents the mode, which corresponds to a margin of about $15</a:t>
            </a:r>
          </a:p>
          <a:p>
            <a:pPr lvl="1" indent="0"/>
            <a:r>
              <a:rPr lang="en-US" dirty="0"/>
              <a:t>			</a:t>
            </a:r>
            <a:r>
              <a:rPr lang="en-US" dirty="0">
                <a:highlight>
                  <a:srgbClr val="C0C0C0"/>
                </a:highlight>
              </a:rPr>
              <a:t>--in fact, the bins here are 50 cents wide: if you look closely, you’ll see that the $15 bin runs from $14.75 to $15.25</a:t>
            </a:r>
          </a:p>
          <a:p>
            <a:pPr lvl="5" indent="0"/>
            <a:r>
              <a:rPr lang="en-US" dirty="0"/>
              <a:t>            d. the important thing about the normal distribution is that this “most popular” mode is the same as the mean, or average, which is also the same as the median</a:t>
            </a:r>
          </a:p>
          <a:p>
            <a:pPr lvl="5" indent="0"/>
            <a:r>
              <a:rPr lang="en-US" dirty="0"/>
              <a:t>			--the median is what we’d find if we took all of our rank-ordered values, which are counted in these bins, and count inwards from both the high and the low until we find the one value that is smack in the middle</a:t>
            </a:r>
          </a:p>
          <a:p>
            <a:pPr lvl="5" indent="0"/>
            <a:r>
              <a:rPr lang="en-US" dirty="0"/>
              <a:t>		e. while the mean, median and mode are all measures of central tendency, the standard deviation is a measure of dispersion</a:t>
            </a:r>
          </a:p>
          <a:p>
            <a:pPr lvl="5" indent="0"/>
            <a:r>
              <a:rPr lang="en-US" dirty="0"/>
              <a:t>			--when data are normally distributed, you’ll find about 68% of values within one standard deviation, and 95% of values within two</a:t>
            </a:r>
          </a:p>
          <a:p>
            <a:pPr lvl="5" indent="0"/>
            <a:r>
              <a:rPr lang="en-US" dirty="0"/>
              <a:t>		</a:t>
            </a:r>
            <a:r>
              <a:rPr lang="en-US" dirty="0">
                <a:highlight>
                  <a:srgbClr val="C0C0C0"/>
                </a:highlight>
              </a:rPr>
              <a:t>f. This distribution is so tightly packed that the 95% confidence interval (+/- 2 standard deviations) is unimpressive: it commences at only $19: only $4 off the average.</a:t>
            </a:r>
          </a:p>
          <a:p>
            <a:pPr lvl="5" indent="0"/>
            <a:r>
              <a:rPr lang="en-US" dirty="0">
                <a:highlight>
                  <a:srgbClr val="C0C0C0"/>
                </a:highlight>
              </a:rPr>
              <a:t>			--ONE OF THE KEY THINGS WE WANT TO EMPHASIZE TODAY is that if a key concept makes sense (e.g., focus forecasting resources on big earners), and our analysis doesn’t support the conclusion, then re-frame the analysis! (e.g., look at the distribution of TOTAL margins: product margin x unit sales.  See if THAT doesn’t change your mind!</a:t>
            </a:r>
          </a:p>
          <a:p>
            <a:pPr lvl="5" indent="0"/>
            <a:r>
              <a:rPr lang="en-US" dirty="0">
                <a:highlight>
                  <a:srgbClr val="C0C0C0"/>
                </a:highlight>
              </a:rPr>
              <a:t>			--IN MANY COMPANIES, THERE’S A GAP between the people who formulate strategy and the data scientists who can and should guide that strategy. What we’re doing today is helping you to be the person who fills that gap</a:t>
            </a:r>
          </a:p>
          <a:p>
            <a:pPr lvl="5" indent="0"/>
            <a:endParaRPr lang="en-US" dirty="0"/>
          </a:p>
          <a:p>
            <a:pPr lvl="5" indent="0"/>
            <a:r>
              <a:rPr lang="en-US" dirty="0"/>
              <a:t>3. At right is a skewed distribution—it’s not symmetric like the normal one</a:t>
            </a:r>
          </a:p>
          <a:p>
            <a:pPr lvl="5" indent="0"/>
            <a:r>
              <a:rPr lang="en-US" dirty="0"/>
              <a:t>		a. this distribution is said to be “positively skewed” because there are extreme values out on the right tail</a:t>
            </a:r>
          </a:p>
          <a:p>
            <a:pPr lvl="5" indent="0"/>
            <a:r>
              <a:rPr lang="en-US" dirty="0"/>
              <a:t>            b. the most reliable measure of central tendency for a skewed distribution is the median, which--in a positively skewed distribution—will tend to be less than the mean</a:t>
            </a:r>
          </a:p>
          <a:p>
            <a:pPr lvl="5" indent="0"/>
            <a:r>
              <a:rPr lang="en-US" dirty="0"/>
              <a:t>		c. after all, the mean of a positively skewed distribution is biased high by all those extreme values out in the right tail</a:t>
            </a:r>
          </a:p>
          <a:p>
            <a:pPr lvl="5" indent="0"/>
            <a:r>
              <a:rPr lang="en-US" dirty="0"/>
              <a:t>		d. to describe dispersion in a skewed distribution, an accepted measure is the “interquartile range”, which is essentially the 25</a:t>
            </a:r>
            <a:r>
              <a:rPr lang="en-US" baseline="30000" dirty="0"/>
              <a:t>th</a:t>
            </a:r>
            <a:r>
              <a:rPr lang="en-US" dirty="0"/>
              <a:t> and 75</a:t>
            </a:r>
            <a:r>
              <a:rPr lang="en-US" baseline="30000" dirty="0"/>
              <a:t>th</a:t>
            </a:r>
            <a:r>
              <a:rPr lang="en-US" dirty="0"/>
              <a:t> percentiles—points within the rank-ordered values just like the median is the 50</a:t>
            </a:r>
            <a:r>
              <a:rPr lang="en-US" baseline="30000" dirty="0"/>
              <a:t>th</a:t>
            </a:r>
            <a:r>
              <a:rPr lang="en-US" dirty="0"/>
              <a:t> percentile</a:t>
            </a:r>
          </a:p>
          <a:p>
            <a:pPr lvl="5" indent="0"/>
            <a:r>
              <a:rPr lang="en-US" dirty="0"/>
              <a:t>4. More generally, here’s a “textbook” guide to distributions… </a:t>
            </a:r>
          </a:p>
          <a:p>
            <a:pPr lvl="5" indent="0"/>
            <a:endParaRPr lang="en-US" dirty="0"/>
          </a:p>
          <a:p>
            <a:endParaRPr lang="en-US" dirty="0"/>
          </a:p>
        </p:txBody>
      </p:sp>
      <p:sp>
        <p:nvSpPr>
          <p:cNvPr id="4" name="Slide Number Placeholder 3">
            <a:extLst>
              <a:ext uri="{FF2B5EF4-FFF2-40B4-BE49-F238E27FC236}">
                <a16:creationId xmlns:a16="http://schemas.microsoft.com/office/drawing/2014/main" id="{504A5C79-0FBA-3F2A-0646-0D1A2DBF72B0}"/>
              </a:ext>
            </a:extLst>
          </p:cNvPr>
          <p:cNvSpPr>
            <a:spLocks noGrp="1"/>
          </p:cNvSpPr>
          <p:nvPr>
            <p:ph type="sldNum" sz="quarter" idx="5"/>
          </p:nvPr>
        </p:nvSpPr>
        <p:spPr/>
        <p:txBody>
          <a:bodyPr lIns="87490" tIns="43745" rIns="87490" bIns="43745"/>
          <a:lstStyle/>
          <a:p>
            <a:fld id="{E2F3C8EE-B047-4872-827E-60B6EA209C19}" type="slidenum">
              <a:rPr lang="en-US" smtClean="0"/>
              <a:t>9</a:t>
            </a:fld>
            <a:endParaRPr lang="en-US"/>
          </a:p>
        </p:txBody>
      </p:sp>
    </p:spTree>
    <p:extLst>
      <p:ext uri="{BB962C8B-B14F-4D97-AF65-F5344CB8AC3E}">
        <p14:creationId xmlns:p14="http://schemas.microsoft.com/office/powerpoint/2010/main" val="40141844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85353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7042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B12B2-9552-A948-3CAF-F8F532CFA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A9B43-5F53-3EFE-3AA2-31FB502E0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E79AF-21A9-2399-AD1D-F6F29886619B}"/>
              </a:ext>
            </a:extLst>
          </p:cNvPr>
          <p:cNvSpPr>
            <a:spLocks noGrp="1"/>
          </p:cNvSpPr>
          <p:nvPr>
            <p:ph type="body" idx="1"/>
          </p:nvPr>
        </p:nvSpPr>
        <p:spPr/>
        <p:txBody>
          <a:bodyPr/>
          <a:lstStyle/>
          <a:p>
            <a:r>
              <a:rPr lang="en-US" dirty="0"/>
              <a:t>Why the forecasting job is the best in every company</a:t>
            </a:r>
          </a:p>
          <a:p>
            <a:pPr marL="169046" indent="-169046">
              <a:buFont typeface="Arial" panose="020B0604020202020204" pitchFamily="34" charset="0"/>
              <a:buChar char="•"/>
            </a:pPr>
            <a:r>
              <a:rPr lang="en-US" dirty="0"/>
              <a:t>Hands on data that drive the company</a:t>
            </a:r>
          </a:p>
          <a:p>
            <a:pPr marL="169046" indent="-169046">
              <a:buFont typeface="Arial" panose="020B0604020202020204" pitchFamily="34" charset="0"/>
              <a:buChar char="•"/>
            </a:pPr>
            <a:r>
              <a:rPr lang="en-US" dirty="0"/>
              <a:t>Interdepartmental working relationships</a:t>
            </a:r>
          </a:p>
          <a:p>
            <a:pPr marL="169046" indent="-169046">
              <a:buFont typeface="Arial" panose="020B0604020202020204" pitchFamily="34" charset="0"/>
              <a:buChar char="•"/>
            </a:pPr>
            <a:r>
              <a:rPr lang="en-US" dirty="0"/>
              <a:t>“Improving forecast” excuse to learn whatever you want</a:t>
            </a:r>
          </a:p>
        </p:txBody>
      </p:sp>
      <p:sp>
        <p:nvSpPr>
          <p:cNvPr id="4" name="Slide Number Placeholder 3">
            <a:extLst>
              <a:ext uri="{FF2B5EF4-FFF2-40B4-BE49-F238E27FC236}">
                <a16:creationId xmlns:a16="http://schemas.microsoft.com/office/drawing/2014/main" id="{6A0CF499-9ADD-303E-2A70-83E123B3EC93}"/>
              </a:ext>
            </a:extLst>
          </p:cNvPr>
          <p:cNvSpPr>
            <a:spLocks noGrp="1"/>
          </p:cNvSpPr>
          <p:nvPr>
            <p:ph type="sldNum" sz="quarter" idx="5"/>
          </p:nvPr>
        </p:nvSpPr>
        <p:spPr/>
        <p:txBody>
          <a:bodyPr lIns="87490" tIns="43745" rIns="87490" bIns="43745"/>
          <a:lstStyle/>
          <a:p>
            <a:fld id="{E2F3C8EE-B047-4872-827E-60B6EA209C19}" type="slidenum">
              <a:rPr lang="en-US" smtClean="0"/>
              <a:t>192</a:t>
            </a:fld>
            <a:endParaRPr lang="en-US"/>
          </a:p>
        </p:txBody>
      </p:sp>
    </p:spTree>
    <p:extLst>
      <p:ext uri="{BB962C8B-B14F-4D97-AF65-F5344CB8AC3E}">
        <p14:creationId xmlns:p14="http://schemas.microsoft.com/office/powerpoint/2010/main" val="31958601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196</a:t>
            </a:fld>
            <a:endParaRPr lang="en-US"/>
          </a:p>
        </p:txBody>
      </p:sp>
    </p:spTree>
    <p:extLst>
      <p:ext uri="{BB962C8B-B14F-4D97-AF65-F5344CB8AC3E}">
        <p14:creationId xmlns:p14="http://schemas.microsoft.com/office/powerpoint/2010/main" val="36048102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197</a:t>
            </a:fld>
            <a:endParaRPr lang="en-US"/>
          </a:p>
        </p:txBody>
      </p:sp>
    </p:spTree>
    <p:extLst>
      <p:ext uri="{BB962C8B-B14F-4D97-AF65-F5344CB8AC3E}">
        <p14:creationId xmlns:p14="http://schemas.microsoft.com/office/powerpoint/2010/main" val="26452285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198</a:t>
            </a:fld>
            <a:endParaRPr lang="en-US"/>
          </a:p>
        </p:txBody>
      </p:sp>
    </p:spTree>
    <p:extLst>
      <p:ext uri="{BB962C8B-B14F-4D97-AF65-F5344CB8AC3E}">
        <p14:creationId xmlns:p14="http://schemas.microsoft.com/office/powerpoint/2010/main" val="2620047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graph:  though within shown, other metrics used, including:</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pPr marL="164043" indent="-164043">
              <a:buFont typeface="Arial" panose="020B0604020202020204" pitchFamily="34" charset="0"/>
              <a:buChar char="•"/>
            </a:pPr>
            <a:r>
              <a:rPr lang="en-US" dirty="0"/>
              <a:t>___</a:t>
            </a:r>
          </a:p>
          <a:p>
            <a:r>
              <a:rPr lang="en-US" dirty="0"/>
              <a:t>Second graph:  to see a 2-d plot, you need two dimensions that are composites of “most” of your data.  Hence, principal components as covered earlier </a:t>
            </a:r>
          </a:p>
          <a:p>
            <a:endParaRPr lang="en-US" dirty="0"/>
          </a:p>
          <a:p>
            <a:r>
              <a:rPr lang="en-US" dirty="0"/>
              <a:t>Third graph:  Silhouette.  Higher and more concave-down = better.  Often evaluated as an average</a:t>
            </a:r>
          </a:p>
        </p:txBody>
      </p:sp>
      <p:sp>
        <p:nvSpPr>
          <p:cNvPr id="4" name="Slide Number Placeholder 3"/>
          <p:cNvSpPr>
            <a:spLocks noGrp="1"/>
          </p:cNvSpPr>
          <p:nvPr>
            <p:ph type="sldNum" sz="quarter" idx="5"/>
          </p:nvPr>
        </p:nvSpPr>
        <p:spPr/>
        <p:txBody>
          <a:bodyPr lIns="87490" tIns="43745" rIns="87490" bIns="43745"/>
          <a:lstStyle/>
          <a:p>
            <a:fld id="{4A99D02B-376E-4AA1-9E7E-F68CA39C9020}" type="slidenum">
              <a:rPr lang="en-US" smtClean="0"/>
              <a:t>199</a:t>
            </a:fld>
            <a:endParaRPr lang="en-US"/>
          </a:p>
        </p:txBody>
      </p:sp>
    </p:spTree>
    <p:extLst>
      <p:ext uri="{BB962C8B-B14F-4D97-AF65-F5344CB8AC3E}">
        <p14:creationId xmlns:p14="http://schemas.microsoft.com/office/powerpoint/2010/main" val="261720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B5E56-09A0-7D55-B05E-0AD4F90BD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9A647-AAB2-B3D1-4B45-E60DA8AD8271}"/>
              </a:ext>
            </a:extLst>
          </p:cNvPr>
          <p:cNvSpPr>
            <a:spLocks noGrp="1" noRot="1" noChangeAspect="1"/>
          </p:cNvSpPr>
          <p:nvPr>
            <p:ph type="sldImg"/>
          </p:nvPr>
        </p:nvSpPr>
        <p:spPr>
          <a:xfrm>
            <a:off x="327025" y="660400"/>
            <a:ext cx="5861050" cy="3297238"/>
          </a:xfrm>
        </p:spPr>
      </p:sp>
      <p:sp>
        <p:nvSpPr>
          <p:cNvPr id="4" name="Slide Number Placeholder 3">
            <a:extLst>
              <a:ext uri="{FF2B5EF4-FFF2-40B4-BE49-F238E27FC236}">
                <a16:creationId xmlns:a16="http://schemas.microsoft.com/office/drawing/2014/main" id="{AF127213-FEE3-5017-36BC-EC116DA68340}"/>
              </a:ext>
            </a:extLst>
          </p:cNvPr>
          <p:cNvSpPr>
            <a:spLocks noGrp="1"/>
          </p:cNvSpPr>
          <p:nvPr>
            <p:ph type="sldNum" sz="quarter" idx="5"/>
          </p:nvPr>
        </p:nvSpPr>
        <p:spPr/>
        <p:txBody>
          <a:bodyPr lIns="87490" tIns="43745" rIns="87490" bIns="43745"/>
          <a:lstStyle/>
          <a:p>
            <a:fld id="{E2F3C8EE-B047-4872-827E-60B6EA209C19}" type="slidenum">
              <a:rPr lang="en-US" smtClean="0"/>
              <a:t>10</a:t>
            </a:fld>
            <a:endParaRPr lang="en-US"/>
          </a:p>
        </p:txBody>
      </p:sp>
      <p:sp>
        <p:nvSpPr>
          <p:cNvPr id="6" name="Notes Placeholder 5">
            <a:extLst>
              <a:ext uri="{FF2B5EF4-FFF2-40B4-BE49-F238E27FC236}">
                <a16:creationId xmlns:a16="http://schemas.microsoft.com/office/drawing/2014/main" id="{895C88FB-8002-1805-82DC-8392389505E4}"/>
              </a:ext>
            </a:extLst>
          </p:cNvPr>
          <p:cNvSpPr>
            <a:spLocks noGrp="1"/>
          </p:cNvSpPr>
          <p:nvPr>
            <p:ph type="body" sz="quarter" idx="1"/>
          </p:nvPr>
        </p:nvSpPr>
        <p:spPr/>
        <p:txBody>
          <a:bodyPr/>
          <a:lstStyle/>
          <a:p>
            <a:r>
              <a:rPr lang="en-US" dirty="0"/>
              <a:t>1) No Correlation: No line will articulate the relationship between two variables</a:t>
            </a:r>
          </a:p>
          <a:p>
            <a:r>
              <a:rPr lang="en-US" dirty="0"/>
              <a:t>2) Moderate Correlation: They seem to drift together and suggest a line</a:t>
            </a:r>
          </a:p>
          <a:p>
            <a:r>
              <a:rPr lang="en-US" dirty="0"/>
              <a:t>3) Perfect </a:t>
            </a:r>
            <a:r>
              <a:rPr lang="en-US" dirty="0" err="1"/>
              <a:t>Correlation:They</a:t>
            </a:r>
            <a:r>
              <a:rPr lang="en-US" dirty="0"/>
              <a:t> line up perfectly</a:t>
            </a:r>
          </a:p>
          <a:p>
            <a:endParaRPr lang="en-US" dirty="0"/>
          </a:p>
          <a:p>
            <a:endParaRPr lang="en-US" dirty="0"/>
          </a:p>
          <a:p>
            <a:r>
              <a:rPr lang="en-US" dirty="0"/>
              <a:t>Coincidence: requires a bit </a:t>
            </a:r>
            <a:r>
              <a:rPr lang="en-US"/>
              <a:t>more thought.</a:t>
            </a:r>
            <a:endParaRPr lang="en-US" dirty="0"/>
          </a:p>
          <a:p>
            <a:endParaRPr lang="en-US" dirty="0"/>
          </a:p>
          <a:p>
            <a:r>
              <a:rPr lang="en-US" dirty="0"/>
              <a:t>This example shows a 2 x 2 contingency table, in which</a:t>
            </a:r>
          </a:p>
          <a:p>
            <a:r>
              <a:rPr lang="en-US" dirty="0"/>
              <a:t>-- A is purchase of a good</a:t>
            </a:r>
          </a:p>
          <a:p>
            <a:r>
              <a:rPr lang="en-US" dirty="0"/>
              <a:t>--B is an underlying promotion</a:t>
            </a:r>
          </a:p>
          <a:p>
            <a:r>
              <a:rPr lang="en-US" dirty="0"/>
              <a:t>--So, say 200 customers received a promotion, and 200 did not</a:t>
            </a:r>
          </a:p>
          <a:p>
            <a:r>
              <a:rPr lang="en-US" dirty="0"/>
              <a:t>--And, for simplicity, say 200 customers purchased the promoted product, and 200 did not</a:t>
            </a:r>
          </a:p>
          <a:p>
            <a:endParaRPr lang="en-US" dirty="0"/>
          </a:p>
          <a:p>
            <a:r>
              <a:rPr lang="en-US" dirty="0"/>
              <a:t>NOW:</a:t>
            </a:r>
          </a:p>
          <a:p>
            <a:r>
              <a:rPr lang="en-US" dirty="0"/>
              <a:t>1)When there is no coincidence, the purchase does not depend on whether </a:t>
            </a:r>
            <a:r>
              <a:rPr lang="en-US" dirty="0" err="1"/>
              <a:t>ithe</a:t>
            </a:r>
            <a:r>
              <a:rPr lang="en-US" dirty="0"/>
              <a:t> good was promoted</a:t>
            </a:r>
          </a:p>
          <a:p>
            <a:r>
              <a:rPr lang="en-US" dirty="0"/>
              <a:t>     a) In total, half of the customers bought the product</a:t>
            </a:r>
          </a:p>
          <a:p>
            <a:r>
              <a:rPr lang="en-US" dirty="0"/>
              <a:t>	b) BUT, half of the PROMOTED customers bought the product JUST LIKE half of the UNPROMOTED customers bought the product… so what does that tell you about the promotion?</a:t>
            </a:r>
          </a:p>
          <a:p>
            <a:r>
              <a:rPr lang="en-US" dirty="0"/>
              <a:t>     c) It was WORTHLESS!</a:t>
            </a:r>
          </a:p>
          <a:p>
            <a:endParaRPr lang="en-US" dirty="0"/>
          </a:p>
          <a:p>
            <a:r>
              <a:rPr lang="en-US" dirty="0"/>
              <a:t>2) When there is moderate coincidence, you can see that customers TENDED to buy the product if it was promoted, and tended NOT to buy the product if it was not promoted</a:t>
            </a:r>
          </a:p>
          <a:p>
            <a:r>
              <a:rPr lang="en-US" dirty="0"/>
              <a:t>      a) note that, in total, 200 still bought and 200 did not, but the distribution WITHIN OUR 2 x 2 contingency table is STRONGER for the DIAGONAL ELEMENTS (with diagonal defined as top left to bottom right)</a:t>
            </a:r>
          </a:p>
          <a:p>
            <a:r>
              <a:rPr lang="en-US" dirty="0"/>
              <a:t>	</a:t>
            </a:r>
          </a:p>
          <a:p>
            <a:r>
              <a:rPr lang="en-US" dirty="0"/>
              <a:t>3) When there is strong—here, perfect, coincidence, you can see that everyone who was promoted bought, and everyone who was not promoted did not buy</a:t>
            </a:r>
          </a:p>
        </p:txBody>
      </p:sp>
    </p:spTree>
    <p:extLst>
      <p:ext uri="{BB962C8B-B14F-4D97-AF65-F5344CB8AC3E}">
        <p14:creationId xmlns:p14="http://schemas.microsoft.com/office/powerpoint/2010/main" val="65263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0513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wnership / partnership">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776" y="1471615"/>
            <a:ext cx="2479675" cy="1666875"/>
          </a:xfrm>
        </p:spPr>
        <p:txBody>
          <a:bodyPr vert="horz" anchor="t">
            <a:normAutofit/>
          </a:bodyPr>
          <a:lstStyle>
            <a:lvl1pPr>
              <a:defRPr sz="750">
                <a:solidFill>
                  <a:srgbClr val="B5BABE"/>
                </a:solidFill>
                <a:latin typeface="Roboto Black"/>
                <a:cs typeface="Roboto Black"/>
              </a:defRPr>
            </a:lvl1pPr>
          </a:lstStyle>
          <a:p>
            <a:r>
              <a:rPr lang="en-US" dirty="0"/>
              <a:t>Drag picture to placeholder or click icon to add</a:t>
            </a:r>
          </a:p>
        </p:txBody>
      </p:sp>
      <p:sp>
        <p:nvSpPr>
          <p:cNvPr id="10" name="Picture Placeholder 7"/>
          <p:cNvSpPr>
            <a:spLocks noGrp="1"/>
          </p:cNvSpPr>
          <p:nvPr>
            <p:ph type="pic" sz="quarter" idx="11"/>
          </p:nvPr>
        </p:nvSpPr>
        <p:spPr>
          <a:xfrm>
            <a:off x="3289225" y="1471615"/>
            <a:ext cx="2479675" cy="1666875"/>
          </a:xfrm>
        </p:spPr>
        <p:txBody>
          <a:bodyPr vert="horz" anchor="t">
            <a:normAutofit/>
          </a:bodyPr>
          <a:lstStyle>
            <a:lvl1pPr>
              <a:defRPr sz="750">
                <a:solidFill>
                  <a:srgbClr val="B5BABE"/>
                </a:solidFill>
                <a:latin typeface="Roboto Black"/>
                <a:cs typeface="Roboto Black"/>
              </a:defRPr>
            </a:lvl1pPr>
          </a:lstStyle>
          <a:p>
            <a:r>
              <a:rPr lang="en-US" dirty="0"/>
              <a:t>Drag picture to placeholder or click icon to add</a:t>
            </a:r>
          </a:p>
        </p:txBody>
      </p:sp>
      <p:sp>
        <p:nvSpPr>
          <p:cNvPr id="11" name="Picture Placeholder 7"/>
          <p:cNvSpPr>
            <a:spLocks noGrp="1"/>
          </p:cNvSpPr>
          <p:nvPr>
            <p:ph type="pic" sz="quarter" idx="12"/>
          </p:nvPr>
        </p:nvSpPr>
        <p:spPr>
          <a:xfrm>
            <a:off x="6094539" y="1471615"/>
            <a:ext cx="2479675" cy="1666875"/>
          </a:xfrm>
        </p:spPr>
        <p:txBody>
          <a:bodyPr vert="horz" anchor="t">
            <a:normAutofit/>
          </a:bodyPr>
          <a:lstStyle>
            <a:lvl1pPr>
              <a:defRPr sz="750">
                <a:solidFill>
                  <a:srgbClr val="B5BABE"/>
                </a:solidFill>
                <a:latin typeface="Roboto Black"/>
                <a:cs typeface="Roboto Black"/>
              </a:defRPr>
            </a:lvl1pPr>
          </a:lstStyle>
          <a:p>
            <a:r>
              <a:rPr lang="en-US" dirty="0"/>
              <a:t>Drag picture to placeholder or click icon to add</a:t>
            </a:r>
          </a:p>
        </p:txBody>
      </p:sp>
      <p:sp>
        <p:nvSpPr>
          <p:cNvPr id="12"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3"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8" name="Group 37"/>
          <p:cNvGrpSpPr/>
          <p:nvPr userDrawn="1"/>
        </p:nvGrpSpPr>
        <p:grpSpPr>
          <a:xfrm>
            <a:off x="548232" y="1213916"/>
            <a:ext cx="427403" cy="76663"/>
            <a:chOff x="2330376" y="2927097"/>
            <a:chExt cx="240835" cy="76663"/>
          </a:xfrm>
        </p:grpSpPr>
        <p:sp>
          <p:nvSpPr>
            <p:cNvPr id="39"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40"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1"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2"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3"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3"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grpSp>
        <p:nvGrpSpPr>
          <p:cNvPr id="22" name="Group 21">
            <a:extLst>
              <a:ext uri="{FF2B5EF4-FFF2-40B4-BE49-F238E27FC236}">
                <a16:creationId xmlns:a16="http://schemas.microsoft.com/office/drawing/2014/main" id="{B103D395-1053-444B-ABC6-A864B76C681B}"/>
              </a:ext>
            </a:extLst>
          </p:cNvPr>
          <p:cNvGrpSpPr/>
          <p:nvPr userDrawn="1"/>
        </p:nvGrpSpPr>
        <p:grpSpPr>
          <a:xfrm>
            <a:off x="0" y="4688623"/>
            <a:ext cx="9144000" cy="416685"/>
            <a:chOff x="0" y="4688623"/>
            <a:chExt cx="9144000" cy="416685"/>
          </a:xfrm>
        </p:grpSpPr>
        <p:sp>
          <p:nvSpPr>
            <p:cNvPr id="24" name="Shape 54">
              <a:extLst>
                <a:ext uri="{FF2B5EF4-FFF2-40B4-BE49-F238E27FC236}">
                  <a16:creationId xmlns:a16="http://schemas.microsoft.com/office/drawing/2014/main" id="{B27FD20F-56E4-432C-94C1-09718F8A1C23}"/>
                </a:ext>
              </a:extLst>
            </p:cNvPr>
            <p:cNvSpPr/>
            <p:nvPr userDrawn="1"/>
          </p:nvSpPr>
          <p:spPr>
            <a:xfrm>
              <a:off x="0" y="4688623"/>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5" name="Shape 56">
              <a:extLst>
                <a:ext uri="{FF2B5EF4-FFF2-40B4-BE49-F238E27FC236}">
                  <a16:creationId xmlns:a16="http://schemas.microsoft.com/office/drawing/2014/main" id="{7D4E378A-4463-41E6-9004-43B61F88BE88}"/>
                </a:ext>
              </a:extLst>
            </p:cNvPr>
            <p:cNvSpPr/>
            <p:nvPr userDrawn="1"/>
          </p:nvSpPr>
          <p:spPr>
            <a:xfrm>
              <a:off x="7539707" y="4963191"/>
              <a:ext cx="367089" cy="78612"/>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0" name="Shape 57">
              <a:extLst>
                <a:ext uri="{FF2B5EF4-FFF2-40B4-BE49-F238E27FC236}">
                  <a16:creationId xmlns:a16="http://schemas.microsoft.com/office/drawing/2014/main" id="{7F1215A9-02CF-4F31-9B13-622BC2B07DB4}"/>
                </a:ext>
              </a:extLst>
            </p:cNvPr>
            <p:cNvSpPr/>
            <p:nvPr userDrawn="1"/>
          </p:nvSpPr>
          <p:spPr>
            <a:xfrm>
              <a:off x="6432033" y="4800852"/>
              <a:ext cx="2582438" cy="85987"/>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2023 Institute of Business Forecasting &amp; Planning (IBF) | All Rights Reserved.</a:t>
              </a:r>
              <a:endParaRPr sz="563" dirty="0"/>
            </a:p>
          </p:txBody>
        </p:sp>
        <p:pic>
          <p:nvPicPr>
            <p:cNvPr id="33" name="Picture 32" descr="A close up of a logo&#10;&#10;Description automatically generated">
              <a:extLst>
                <a:ext uri="{FF2B5EF4-FFF2-40B4-BE49-F238E27FC236}">
                  <a16:creationId xmlns:a16="http://schemas.microsoft.com/office/drawing/2014/main" id="{5676CED7-ADC0-4A80-904E-BC4056E9AA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2154" y="4739138"/>
              <a:ext cx="1479495" cy="366170"/>
            </a:xfrm>
            <a:prstGeom prst="rect">
              <a:avLst/>
            </a:prstGeom>
          </p:spPr>
        </p:pic>
      </p:grpSp>
    </p:spTree>
    <p:extLst>
      <p:ext uri="{BB962C8B-B14F-4D97-AF65-F5344CB8AC3E}">
        <p14:creationId xmlns:p14="http://schemas.microsoft.com/office/powerpoint/2010/main" val="178630821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e Business Objectiv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88" y="0"/>
            <a:ext cx="4060827" cy="4726648"/>
          </a:xfrm>
          <a:solidFill>
            <a:srgbClr val="212830"/>
          </a:solidFill>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8" name="Shape 69"/>
          <p:cNvSpPr>
            <a:spLocks noGrp="1"/>
          </p:cNvSpPr>
          <p:nvPr>
            <p:ph type="body" sz="quarter" idx="1"/>
          </p:nvPr>
        </p:nvSpPr>
        <p:spPr>
          <a:xfrm>
            <a:off x="472030" y="2794331"/>
            <a:ext cx="2992861" cy="595313"/>
          </a:xfrm>
          <a:prstGeom prst="rect">
            <a:avLst/>
          </a:prstGeom>
        </p:spPr>
        <p:txBody>
          <a:bodyPr anchor="t"/>
          <a:lstStyle>
            <a:lvl1pPr marL="0" indent="0" algn="r">
              <a:spcBef>
                <a:spcPts val="0"/>
              </a:spcBef>
              <a:buSzTx/>
              <a:buNone/>
              <a:defRPr sz="563">
                <a:latin typeface="Roboto Light"/>
                <a:ea typeface="Roboto Light"/>
                <a:cs typeface="Roboto Light"/>
                <a:sym typeface="Roboto Light"/>
              </a:defRPr>
            </a:lvl1pPr>
            <a:lvl2pPr marL="0" indent="64294" algn="r">
              <a:spcBef>
                <a:spcPts val="0"/>
              </a:spcBef>
              <a:buSzTx/>
              <a:buNone/>
              <a:defRPr sz="563">
                <a:latin typeface="Roboto Light"/>
                <a:ea typeface="Roboto Light"/>
                <a:cs typeface="Roboto Light"/>
                <a:sym typeface="Roboto Light"/>
              </a:defRPr>
            </a:lvl2pPr>
            <a:lvl3pPr marL="0" indent="128588" algn="r">
              <a:spcBef>
                <a:spcPts val="0"/>
              </a:spcBef>
              <a:buSzTx/>
              <a:buNone/>
              <a:defRPr sz="563">
                <a:latin typeface="Roboto Light"/>
                <a:ea typeface="Roboto Light"/>
                <a:cs typeface="Roboto Light"/>
                <a:sym typeface="Roboto Light"/>
              </a:defRPr>
            </a:lvl3pPr>
            <a:lvl4pPr marL="0" indent="192881" algn="r">
              <a:spcBef>
                <a:spcPts val="0"/>
              </a:spcBef>
              <a:buSzTx/>
              <a:buNone/>
              <a:defRPr sz="563">
                <a:latin typeface="Roboto Light"/>
                <a:ea typeface="Roboto Light"/>
                <a:cs typeface="Roboto Light"/>
                <a:sym typeface="Roboto Light"/>
              </a:defRPr>
            </a:lvl4pPr>
            <a:lvl5pPr marL="0" indent="257175" algn="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 name="Shape 83"/>
          <p:cNvSpPr>
            <a:spLocks noGrp="1"/>
          </p:cNvSpPr>
          <p:nvPr>
            <p:ph type="title"/>
          </p:nvPr>
        </p:nvSpPr>
        <p:spPr>
          <a:xfrm>
            <a:off x="478568" y="1503644"/>
            <a:ext cx="2992861" cy="1287812"/>
          </a:xfrm>
          <a:prstGeom prst="rect">
            <a:avLst/>
          </a:prstGeom>
        </p:spPr>
        <p:txBody>
          <a:bodyPr anchor="t"/>
          <a:lstStyle>
            <a:lvl1pPr algn="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23" name="Shape 84"/>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7" name="Group 36"/>
          <p:cNvGrpSpPr/>
          <p:nvPr userDrawn="1"/>
        </p:nvGrpSpPr>
        <p:grpSpPr>
          <a:xfrm>
            <a:off x="2973624" y="3117785"/>
            <a:ext cx="427403" cy="76663"/>
            <a:chOff x="2330376" y="2927097"/>
            <a:chExt cx="240835" cy="76663"/>
          </a:xfrm>
        </p:grpSpPr>
        <p:sp>
          <p:nvSpPr>
            <p:cNvPr id="38"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9"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0"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1"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2"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66608622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 Business Proposition Concep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937" y="-3175"/>
            <a:ext cx="3663951" cy="4746625"/>
          </a:xfrm>
        </p:spPr>
        <p:txBody>
          <a:bodyPr vert="horz" anchor="t"/>
          <a:lstStyle>
            <a:lvl1pPr>
              <a:defRPr>
                <a:solidFill>
                  <a:schemeClr val="bg2"/>
                </a:solidFill>
                <a:latin typeface="Roboto Black"/>
                <a:cs typeface="Roboto Black"/>
              </a:defRPr>
            </a:lvl1pPr>
          </a:lstStyle>
          <a:p>
            <a:r>
              <a:rPr lang="en-US" dirty="0"/>
              <a:t>Drag picture to placeholder or click icon to add</a:t>
            </a:r>
          </a:p>
        </p:txBody>
      </p:sp>
      <p:sp>
        <p:nvSpPr>
          <p:cNvPr id="6" name="Shape 47"/>
          <p:cNvSpPr>
            <a:spLocks noGrp="1"/>
          </p:cNvSpPr>
          <p:nvPr>
            <p:ph type="body" sz="quarter" idx="1"/>
          </p:nvPr>
        </p:nvSpPr>
        <p:spPr>
          <a:xfrm>
            <a:off x="3981763" y="1652122"/>
            <a:ext cx="2992861"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0" name="Shape 61"/>
          <p:cNvSpPr>
            <a:spLocks noGrp="1"/>
          </p:cNvSpPr>
          <p:nvPr>
            <p:ph type="title"/>
          </p:nvPr>
        </p:nvSpPr>
        <p:spPr>
          <a:xfrm>
            <a:off x="3988303" y="406473"/>
            <a:ext cx="2992861" cy="1287812"/>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21" name="Shape 6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sp>
        <p:nvSpPr>
          <p:cNvPr id="39" name="Shape 136"/>
          <p:cNvSpPr/>
          <p:nvPr userDrawn="1"/>
        </p:nvSpPr>
        <p:spPr>
          <a:xfrm>
            <a:off x="4033274" y="1827224"/>
            <a:ext cx="102039"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40" name="Shape 137"/>
          <p:cNvSpPr/>
          <p:nvPr userDrawn="1"/>
        </p:nvSpPr>
        <p:spPr>
          <a:xfrm>
            <a:off x="4114617" y="1827224"/>
            <a:ext cx="102039"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1" name="Shape 138"/>
          <p:cNvSpPr/>
          <p:nvPr userDrawn="1"/>
        </p:nvSpPr>
        <p:spPr>
          <a:xfrm>
            <a:off x="4195957" y="1827224"/>
            <a:ext cx="102039"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2" name="Shape 139"/>
          <p:cNvSpPr/>
          <p:nvPr userDrawn="1"/>
        </p:nvSpPr>
        <p:spPr>
          <a:xfrm>
            <a:off x="4277297" y="1827224"/>
            <a:ext cx="102039"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3" name="Shape 140"/>
          <p:cNvSpPr/>
          <p:nvPr userDrawn="1"/>
        </p:nvSpPr>
        <p:spPr>
          <a:xfrm>
            <a:off x="4358638" y="1827224"/>
            <a:ext cx="102039"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spTree>
    <p:extLst>
      <p:ext uri="{BB962C8B-B14F-4D97-AF65-F5344CB8AC3E}">
        <p14:creationId xmlns:p14="http://schemas.microsoft.com/office/powerpoint/2010/main" val="38544585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Company Summery">
    <p:spTree>
      <p:nvGrpSpPr>
        <p:cNvPr id="1" name=""/>
        <p:cNvGrpSpPr/>
        <p:nvPr/>
      </p:nvGrpSpPr>
      <p:grpSpPr>
        <a:xfrm>
          <a:off x="0" y="0"/>
          <a:ext cx="0" cy="0"/>
          <a:chOff x="0" y="0"/>
          <a:chExt cx="0" cy="0"/>
        </a:xfrm>
      </p:grpSpPr>
      <p:sp>
        <p:nvSpPr>
          <p:cNvPr id="44" name="Picture Placeholder 43"/>
          <p:cNvSpPr>
            <a:spLocks noGrp="1"/>
          </p:cNvSpPr>
          <p:nvPr>
            <p:ph type="pic" sz="quarter" idx="10"/>
          </p:nvPr>
        </p:nvSpPr>
        <p:spPr>
          <a:xfrm>
            <a:off x="4338637" y="1647827"/>
            <a:ext cx="4805363" cy="2652713"/>
          </a:xfrm>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27"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28"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4" name="Group 33"/>
          <p:cNvGrpSpPr/>
          <p:nvPr userDrawn="1"/>
        </p:nvGrpSpPr>
        <p:grpSpPr>
          <a:xfrm>
            <a:off x="548232" y="1213916"/>
            <a:ext cx="427403" cy="76663"/>
            <a:chOff x="2330376" y="2927097"/>
            <a:chExt cx="240835" cy="76663"/>
          </a:xfrm>
        </p:grpSpPr>
        <p:sp>
          <p:nvSpPr>
            <p:cNvPr id="35"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7"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8"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9"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0499821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ny Featured">
    <p:spTree>
      <p:nvGrpSpPr>
        <p:cNvPr id="1" name=""/>
        <p:cNvGrpSpPr/>
        <p:nvPr/>
      </p:nvGrpSpPr>
      <p:grpSpPr>
        <a:xfrm>
          <a:off x="0" y="0"/>
          <a:ext cx="0" cy="0"/>
          <a:chOff x="0" y="0"/>
          <a:chExt cx="0" cy="0"/>
        </a:xfrm>
      </p:grpSpPr>
      <p:sp>
        <p:nvSpPr>
          <p:cNvPr id="25"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26"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0"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sp>
        <p:nvSpPr>
          <p:cNvPr id="42" name="Picture Placeholder 41"/>
          <p:cNvSpPr>
            <a:spLocks noGrp="1"/>
          </p:cNvSpPr>
          <p:nvPr>
            <p:ph type="pic" sz="quarter" idx="10"/>
          </p:nvPr>
        </p:nvSpPr>
        <p:spPr>
          <a:xfrm>
            <a:off x="500882" y="1682061"/>
            <a:ext cx="2748137" cy="2064716"/>
          </a:xfrm>
          <a:prstGeom prst="ellipse">
            <a:avLst/>
          </a:prstGeom>
        </p:spPr>
        <p:txBody>
          <a:bodyPr vert="horz" anchor="t">
            <a:normAutofit/>
          </a:bodyPr>
          <a:lstStyle>
            <a:lvl1pPr>
              <a:defRPr sz="750">
                <a:solidFill>
                  <a:srgbClr val="B5BABE"/>
                </a:solidFill>
                <a:latin typeface="Roboto Black"/>
                <a:cs typeface="Roboto Black"/>
              </a:defRPr>
            </a:lvl1pPr>
          </a:lstStyle>
          <a:p>
            <a:r>
              <a:rPr lang="en-US" dirty="0"/>
              <a:t>Drag picture to placeholder or click icon to add</a:t>
            </a:r>
          </a:p>
        </p:txBody>
      </p:sp>
      <p:grpSp>
        <p:nvGrpSpPr>
          <p:cNvPr id="34" name="Group 33"/>
          <p:cNvGrpSpPr/>
          <p:nvPr userDrawn="1"/>
        </p:nvGrpSpPr>
        <p:grpSpPr>
          <a:xfrm>
            <a:off x="548232" y="1213916"/>
            <a:ext cx="427403" cy="76663"/>
            <a:chOff x="2330376" y="2927097"/>
            <a:chExt cx="240835" cy="76663"/>
          </a:xfrm>
        </p:grpSpPr>
        <p:sp>
          <p:nvSpPr>
            <p:cNvPr id="35"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7"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8"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9"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9046959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 Vision">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4797426" y="-12700"/>
            <a:ext cx="4344988" cy="4738688"/>
          </a:xfrm>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5"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6"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7" name="Group 36"/>
          <p:cNvGrpSpPr/>
          <p:nvPr userDrawn="1"/>
        </p:nvGrpSpPr>
        <p:grpSpPr>
          <a:xfrm>
            <a:off x="548232" y="1213916"/>
            <a:ext cx="427403" cy="76663"/>
            <a:chOff x="2330376" y="2927097"/>
            <a:chExt cx="240835" cy="76663"/>
          </a:xfrm>
        </p:grpSpPr>
        <p:sp>
          <p:nvSpPr>
            <p:cNvPr id="38"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9"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0"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1"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2"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2041691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e are not analog we are smart">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1" y="1392238"/>
            <a:ext cx="3332163" cy="3333750"/>
          </a:xfrm>
        </p:spPr>
        <p:txBody>
          <a:bodyPr vert="horz"/>
          <a:lstStyle>
            <a:lvl1pPr>
              <a:defRPr>
                <a:solidFill>
                  <a:srgbClr val="B5BABE"/>
                </a:solidFill>
              </a:defRPr>
            </a:lvl1pPr>
          </a:lstStyle>
          <a:p>
            <a:r>
              <a:rPr lang="en-US" dirty="0"/>
              <a:t>Drag picture to placeholder or click icon to add</a:t>
            </a:r>
          </a:p>
        </p:txBody>
      </p:sp>
      <p:sp>
        <p:nvSpPr>
          <p:cNvPr id="10"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63045" y="1221780"/>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1392486231"/>
      </p:ext>
    </p:extLst>
  </p:cSld>
  <p:clrMapOvr>
    <a:masterClrMapping/>
  </p:clrMapOvr>
  <p:transition spd="med"/>
  <p:extLst>
    <p:ext uri="{DCECCB84-F9BA-43D5-87BE-67443E8EF086}">
      <p15:sldGuideLst xmlns:p15="http://schemas.microsoft.com/office/powerpoint/2012/main">
        <p15:guide id="1" pos="2880" userDrawn="1">
          <p15:clr>
            <a:srgbClr val="FBAE40"/>
          </p15:clr>
        </p15:guide>
        <p15:guide id="2" orient="horz" pos="31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bal business marketing communication">
    <p:spTree>
      <p:nvGrpSpPr>
        <p:cNvPr id="1" name=""/>
        <p:cNvGrpSpPr/>
        <p:nvPr/>
      </p:nvGrpSpPr>
      <p:grpSpPr>
        <a:xfrm>
          <a:off x="0" y="0"/>
          <a:ext cx="0" cy="0"/>
          <a:chOff x="0" y="0"/>
          <a:chExt cx="0" cy="0"/>
        </a:xfrm>
      </p:grpSpPr>
      <p:sp>
        <p:nvSpPr>
          <p:cNvPr id="63" name="Picture Placeholder 22"/>
          <p:cNvSpPr>
            <a:spLocks noGrp="1"/>
          </p:cNvSpPr>
          <p:nvPr>
            <p:ph type="pic" sz="quarter" idx="14" hasCustomPrompt="1"/>
          </p:nvPr>
        </p:nvSpPr>
        <p:spPr>
          <a:xfrm>
            <a:off x="2028684" y="2632909"/>
            <a:ext cx="534600" cy="401653"/>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65" name="Picture Placeholder 22"/>
          <p:cNvSpPr>
            <a:spLocks noGrp="1"/>
          </p:cNvSpPr>
          <p:nvPr>
            <p:ph type="pic" sz="quarter" idx="15" hasCustomPrompt="1"/>
          </p:nvPr>
        </p:nvSpPr>
        <p:spPr>
          <a:xfrm>
            <a:off x="3104205" y="1626007"/>
            <a:ext cx="534600" cy="401653"/>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66" name="Picture Placeholder 22"/>
          <p:cNvSpPr>
            <a:spLocks noGrp="1"/>
          </p:cNvSpPr>
          <p:nvPr>
            <p:ph type="pic" sz="quarter" idx="16" hasCustomPrompt="1"/>
          </p:nvPr>
        </p:nvSpPr>
        <p:spPr>
          <a:xfrm>
            <a:off x="4430535" y="3278605"/>
            <a:ext cx="534600" cy="401653"/>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67" name="Picture Placeholder 22"/>
          <p:cNvSpPr>
            <a:spLocks noGrp="1"/>
          </p:cNvSpPr>
          <p:nvPr>
            <p:ph type="pic" sz="quarter" idx="17" hasCustomPrompt="1"/>
          </p:nvPr>
        </p:nvSpPr>
        <p:spPr>
          <a:xfrm>
            <a:off x="5697973" y="2286684"/>
            <a:ext cx="534600" cy="401653"/>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68" name="Picture Placeholder 22"/>
          <p:cNvSpPr>
            <a:spLocks noGrp="1"/>
          </p:cNvSpPr>
          <p:nvPr>
            <p:ph type="pic" sz="quarter" idx="18" hasCustomPrompt="1"/>
          </p:nvPr>
        </p:nvSpPr>
        <p:spPr>
          <a:xfrm>
            <a:off x="6833169" y="4096351"/>
            <a:ext cx="534600" cy="401653"/>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47" name="Shape 352"/>
          <p:cNvSpPr>
            <a:spLocks noGrp="1"/>
          </p:cNvSpPr>
          <p:nvPr>
            <p:ph type="title"/>
          </p:nvPr>
        </p:nvSpPr>
        <p:spPr>
          <a:xfrm>
            <a:off x="666751" y="139861"/>
            <a:ext cx="7810500" cy="973654"/>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48" name="Shape 353"/>
          <p:cNvSpPr>
            <a:spLocks noGrp="1"/>
          </p:cNvSpPr>
          <p:nvPr>
            <p:ph type="body" sz="quarter" idx="1"/>
          </p:nvPr>
        </p:nvSpPr>
        <p:spPr>
          <a:xfrm>
            <a:off x="666751" y="858292"/>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hape 354"/>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1" name="Group 30"/>
          <p:cNvGrpSpPr/>
          <p:nvPr userDrawn="1"/>
        </p:nvGrpSpPr>
        <p:grpSpPr>
          <a:xfrm>
            <a:off x="4376091" y="1022157"/>
            <a:ext cx="427403" cy="76663"/>
            <a:chOff x="2330376" y="2927097"/>
            <a:chExt cx="240835" cy="76663"/>
          </a:xfrm>
        </p:grpSpPr>
        <p:sp>
          <p:nvSpPr>
            <p:cNvPr id="3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41"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311177999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 recommended business possibility country">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3998915"/>
            <a:ext cx="9144000" cy="1144587"/>
          </a:xfrm>
        </p:spPr>
        <p:txBody>
          <a:bodyPr vert="horz"/>
          <a:lstStyle>
            <a:lvl1pPr>
              <a:defRPr>
                <a:solidFill>
                  <a:schemeClr val="bg2"/>
                </a:solidFill>
              </a:defRPr>
            </a:lvl1pPr>
          </a:lstStyle>
          <a:p>
            <a:r>
              <a:rPr lang="en-US" dirty="0"/>
              <a:t>Drag picture to placeholder or click icon to add</a:t>
            </a:r>
          </a:p>
        </p:txBody>
      </p:sp>
      <p:sp>
        <p:nvSpPr>
          <p:cNvPr id="10" name="Shape 157"/>
          <p:cNvSpPr>
            <a:spLocks noGrp="1"/>
          </p:cNvSpPr>
          <p:nvPr>
            <p:ph type="title"/>
          </p:nvPr>
        </p:nvSpPr>
        <p:spPr>
          <a:xfrm>
            <a:off x="480947" y="2291017"/>
            <a:ext cx="7810500" cy="1313797"/>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1" name="Shape 158"/>
          <p:cNvSpPr>
            <a:spLocks noGrp="1"/>
          </p:cNvSpPr>
          <p:nvPr>
            <p:ph type="body" sz="quarter" idx="1"/>
          </p:nvPr>
        </p:nvSpPr>
        <p:spPr>
          <a:xfrm>
            <a:off x="480947" y="3429129"/>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17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18" name="Group 17"/>
          <p:cNvGrpSpPr/>
          <p:nvPr userDrawn="1"/>
        </p:nvGrpSpPr>
        <p:grpSpPr>
          <a:xfrm>
            <a:off x="554727" y="3604503"/>
            <a:ext cx="427403" cy="76663"/>
            <a:chOff x="2330376" y="2927097"/>
            <a:chExt cx="240835" cy="76663"/>
          </a:xfrm>
        </p:grpSpPr>
        <p:sp>
          <p:nvSpPr>
            <p:cNvPr id="20"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1"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2"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3"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4"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39440364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opular social media user by gender &amp; country">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1290638"/>
            <a:ext cx="9144000" cy="3435350"/>
          </a:xfrm>
        </p:spPr>
        <p:txBody>
          <a:bodyPr vert="horz"/>
          <a:lstStyle>
            <a:lvl1pPr>
              <a:defRPr>
                <a:solidFill>
                  <a:srgbClr val="B5BABE"/>
                </a:solidFill>
              </a:defRPr>
            </a:lvl1pPr>
          </a:lstStyle>
          <a:p>
            <a:r>
              <a:rPr lang="en-US" dirty="0"/>
              <a:t>Drag picture to placeholder or click icon to add</a:t>
            </a:r>
          </a:p>
        </p:txBody>
      </p:sp>
      <p:sp>
        <p:nvSpPr>
          <p:cNvPr id="15" name="Shape 432"/>
          <p:cNvSpPr>
            <a:spLocks noGrp="1"/>
          </p:cNvSpPr>
          <p:nvPr>
            <p:ph type="title"/>
          </p:nvPr>
        </p:nvSpPr>
        <p:spPr>
          <a:xfrm>
            <a:off x="666751" y="44910"/>
            <a:ext cx="7810500" cy="1235507"/>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6" name="Shape 433"/>
          <p:cNvSpPr>
            <a:spLocks noGrp="1"/>
          </p:cNvSpPr>
          <p:nvPr>
            <p:ph type="body" sz="quarter" idx="1"/>
          </p:nvPr>
        </p:nvSpPr>
        <p:spPr>
          <a:xfrm>
            <a:off x="666751" y="930169"/>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434"/>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4376091" y="1089019"/>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32" name="Shape 56"/>
          <p:cNvSpPr/>
          <p:nvPr userDrawn="1"/>
        </p:nvSpPr>
        <p:spPr>
          <a:xfrm>
            <a:off x="4453380" y="4940495"/>
            <a:ext cx="237245"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err="1"/>
              <a:t>wwwib</a:t>
            </a:r>
            <a:r>
              <a:rPr lang="en-US" sz="506" dirty="0"/>
              <a:t>.</a:t>
            </a:r>
            <a:endParaRPr sz="506" dirty="0"/>
          </a:p>
        </p:txBody>
      </p:sp>
    </p:spTree>
    <p:extLst>
      <p:ext uri="{BB962C8B-B14F-4D97-AF65-F5344CB8AC3E}">
        <p14:creationId xmlns:p14="http://schemas.microsoft.com/office/powerpoint/2010/main" val="12136922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10783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st teambuilding places">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2"/>
            <a:ext cx="9144000" cy="2701925"/>
          </a:xfrm>
        </p:spPr>
        <p:txBody>
          <a:bodyPr vert="horz"/>
          <a:lstStyle>
            <a:lvl1pPr>
              <a:defRPr>
                <a:solidFill>
                  <a:srgbClr val="B5BABE"/>
                </a:solidFill>
              </a:defRPr>
            </a:lvl1pPr>
          </a:lstStyle>
          <a:p>
            <a:r>
              <a:rPr lang="en-US" dirty="0"/>
              <a:t>Drag picture to placeholder or click icon to add</a:t>
            </a:r>
          </a:p>
        </p:txBody>
      </p:sp>
      <p:sp>
        <p:nvSpPr>
          <p:cNvPr id="10" name="Shape 38"/>
          <p:cNvSpPr>
            <a:spLocks noGrp="1"/>
          </p:cNvSpPr>
          <p:nvPr>
            <p:ph type="title"/>
          </p:nvPr>
        </p:nvSpPr>
        <p:spPr>
          <a:xfrm>
            <a:off x="666751" y="144923"/>
            <a:ext cx="7810500" cy="680620"/>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39"/>
          <p:cNvSpPr>
            <a:spLocks noGrp="1"/>
          </p:cNvSpPr>
          <p:nvPr>
            <p:ph type="body" sz="quarter" idx="1"/>
          </p:nvPr>
        </p:nvSpPr>
        <p:spPr>
          <a:xfrm>
            <a:off x="666751" y="64175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4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4376091" y="822309"/>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297554531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Global Partnership">
    <p:spTree>
      <p:nvGrpSpPr>
        <p:cNvPr id="1" name=""/>
        <p:cNvGrpSpPr/>
        <p:nvPr/>
      </p:nvGrpSpPr>
      <p:grpSpPr>
        <a:xfrm>
          <a:off x="0" y="0"/>
          <a:ext cx="0" cy="0"/>
          <a:chOff x="0" y="0"/>
          <a:chExt cx="0" cy="0"/>
        </a:xfrm>
      </p:grpSpPr>
      <p:sp>
        <p:nvSpPr>
          <p:cNvPr id="27" name="Picture Placeholder 22"/>
          <p:cNvSpPr>
            <a:spLocks noGrp="1"/>
          </p:cNvSpPr>
          <p:nvPr>
            <p:ph type="pic" sz="quarter" idx="14" hasCustomPrompt="1"/>
          </p:nvPr>
        </p:nvSpPr>
        <p:spPr>
          <a:xfrm>
            <a:off x="768509" y="2098958"/>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28" name="Picture Placeholder 22"/>
          <p:cNvSpPr>
            <a:spLocks noGrp="1"/>
          </p:cNvSpPr>
          <p:nvPr>
            <p:ph type="pic" sz="quarter" idx="15" hasCustomPrompt="1"/>
          </p:nvPr>
        </p:nvSpPr>
        <p:spPr>
          <a:xfrm>
            <a:off x="2235729" y="1560615"/>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29" name="Picture Placeholder 22"/>
          <p:cNvSpPr>
            <a:spLocks noGrp="1"/>
          </p:cNvSpPr>
          <p:nvPr>
            <p:ph type="pic" sz="quarter" idx="16" hasCustomPrompt="1"/>
          </p:nvPr>
        </p:nvSpPr>
        <p:spPr>
          <a:xfrm>
            <a:off x="3781598" y="1388779"/>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30" name="Picture Placeholder 22"/>
          <p:cNvSpPr>
            <a:spLocks noGrp="1"/>
          </p:cNvSpPr>
          <p:nvPr>
            <p:ph type="pic" sz="quarter" idx="17" hasCustomPrompt="1"/>
          </p:nvPr>
        </p:nvSpPr>
        <p:spPr>
          <a:xfrm>
            <a:off x="5321120" y="1501467"/>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31" name="Picture Placeholder 22"/>
          <p:cNvSpPr>
            <a:spLocks noGrp="1"/>
          </p:cNvSpPr>
          <p:nvPr>
            <p:ph type="pic" sz="quarter" idx="18" hasCustomPrompt="1"/>
          </p:nvPr>
        </p:nvSpPr>
        <p:spPr>
          <a:xfrm>
            <a:off x="6187406" y="3532140"/>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32" name="Picture Placeholder 22"/>
          <p:cNvSpPr>
            <a:spLocks noGrp="1"/>
          </p:cNvSpPr>
          <p:nvPr>
            <p:ph type="pic" sz="quarter" idx="19" hasCustomPrompt="1"/>
          </p:nvPr>
        </p:nvSpPr>
        <p:spPr>
          <a:xfrm>
            <a:off x="4479368" y="2824589"/>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33" name="Picture Placeholder 22"/>
          <p:cNvSpPr>
            <a:spLocks noGrp="1"/>
          </p:cNvSpPr>
          <p:nvPr>
            <p:ph type="pic" sz="quarter" idx="20" hasCustomPrompt="1"/>
          </p:nvPr>
        </p:nvSpPr>
        <p:spPr>
          <a:xfrm>
            <a:off x="2967393" y="2918932"/>
            <a:ext cx="541585" cy="406901"/>
          </a:xfrm>
          <a:prstGeom prst="ellipse">
            <a:avLst/>
          </a:prstGeom>
          <a:noFill/>
        </p:spPr>
        <p:txBody>
          <a:bodyPr vert="horz">
            <a:normAutofit/>
          </a:bodyPr>
          <a:lstStyle>
            <a:lvl1pPr marL="0" indent="0">
              <a:buNone/>
              <a:defRPr sz="450">
                <a:solidFill>
                  <a:srgbClr val="B5BABE"/>
                </a:solidFill>
              </a:defRPr>
            </a:lvl1pPr>
          </a:lstStyle>
          <a:p>
            <a:r>
              <a:rPr lang="en-US" dirty="0"/>
              <a:t>Picture</a:t>
            </a:r>
          </a:p>
        </p:txBody>
      </p:sp>
      <p:sp>
        <p:nvSpPr>
          <p:cNvPr id="11"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2" name="Shape 92"/>
          <p:cNvSpPr>
            <a:spLocks noGrp="1"/>
          </p:cNvSpPr>
          <p:nvPr>
            <p:ph type="body" sz="quarter" idx="1"/>
          </p:nvPr>
        </p:nvSpPr>
        <p:spPr>
          <a:xfrm>
            <a:off x="480947" y="701486"/>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42" name="Group 41"/>
          <p:cNvGrpSpPr/>
          <p:nvPr userDrawn="1"/>
        </p:nvGrpSpPr>
        <p:grpSpPr>
          <a:xfrm>
            <a:off x="546571" y="877170"/>
            <a:ext cx="427403" cy="76663"/>
            <a:chOff x="2330376" y="2927097"/>
            <a:chExt cx="240835" cy="76663"/>
          </a:xfrm>
        </p:grpSpPr>
        <p:sp>
          <p:nvSpPr>
            <p:cNvPr id="43"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44"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5"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6"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7"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48"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16668956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Global Reach">
    <p:spTree>
      <p:nvGrpSpPr>
        <p:cNvPr id="1" name=""/>
        <p:cNvGrpSpPr/>
        <p:nvPr/>
      </p:nvGrpSpPr>
      <p:grpSpPr>
        <a:xfrm>
          <a:off x="0" y="0"/>
          <a:ext cx="0" cy="0"/>
          <a:chOff x="0" y="0"/>
          <a:chExt cx="0" cy="0"/>
        </a:xfrm>
      </p:grpSpPr>
      <p:sp>
        <p:nvSpPr>
          <p:cNvPr id="9"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0" name="Shape 92"/>
          <p:cNvSpPr>
            <a:spLocks noGrp="1"/>
          </p:cNvSpPr>
          <p:nvPr>
            <p:ph type="body" sz="quarter" idx="1"/>
          </p:nvPr>
        </p:nvSpPr>
        <p:spPr>
          <a:xfrm>
            <a:off x="480947" y="701486"/>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3" name="Group 32"/>
          <p:cNvGrpSpPr/>
          <p:nvPr userDrawn="1"/>
        </p:nvGrpSpPr>
        <p:grpSpPr>
          <a:xfrm>
            <a:off x="539995" y="874189"/>
            <a:ext cx="427403" cy="76663"/>
            <a:chOff x="2330376" y="2927097"/>
            <a:chExt cx="240835" cy="76663"/>
          </a:xfrm>
        </p:grpSpPr>
        <p:sp>
          <p:nvSpPr>
            <p:cNvPr id="34"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5"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6"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7"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8"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30"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667264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mericas top state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820738"/>
            <a:ext cx="9144000" cy="3905250"/>
          </a:xfrm>
        </p:spPr>
        <p:txBody>
          <a:bodyPr vert="horz"/>
          <a:lstStyle>
            <a:lvl1pPr>
              <a:defRPr>
                <a:solidFill>
                  <a:srgbClr val="B5BABE"/>
                </a:solidFill>
              </a:defRPr>
            </a:lvl1pPr>
          </a:lstStyle>
          <a:p>
            <a:r>
              <a:rPr lang="en-US" dirty="0"/>
              <a:t>Drag picture to placeholder or click icon to add</a:t>
            </a:r>
          </a:p>
        </p:txBody>
      </p:sp>
      <p:sp>
        <p:nvSpPr>
          <p:cNvPr id="10" name="Shape 91"/>
          <p:cNvSpPr>
            <a:spLocks noGrp="1"/>
          </p:cNvSpPr>
          <p:nvPr>
            <p:ph type="title"/>
          </p:nvPr>
        </p:nvSpPr>
        <p:spPr>
          <a:xfrm>
            <a:off x="480947" y="144924"/>
            <a:ext cx="7810500" cy="1075671"/>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1"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54539" y="1220596"/>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4"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219890448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nited states internet speed">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4762" y="0"/>
            <a:ext cx="2779713" cy="4725988"/>
          </a:xfrm>
        </p:spPr>
        <p:txBody>
          <a:bodyPr vert="horz"/>
          <a:lstStyle>
            <a:lvl1pPr>
              <a:defRPr>
                <a:solidFill>
                  <a:srgbClr val="B5BABE"/>
                </a:solidFill>
              </a:defRPr>
            </a:lvl1pPr>
          </a:lstStyle>
          <a:p>
            <a:r>
              <a:rPr lang="en-US" dirty="0"/>
              <a:t>Drag picture to placeholder or click icon to add</a:t>
            </a:r>
          </a:p>
        </p:txBody>
      </p:sp>
      <p:sp>
        <p:nvSpPr>
          <p:cNvPr id="10" name="Shape 91"/>
          <p:cNvSpPr>
            <a:spLocks noGrp="1"/>
          </p:cNvSpPr>
          <p:nvPr>
            <p:ph type="title"/>
          </p:nvPr>
        </p:nvSpPr>
        <p:spPr>
          <a:xfrm>
            <a:off x="480947" y="144924"/>
            <a:ext cx="7810500" cy="1075671"/>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1"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31757" y="1220595"/>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3"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pic>
        <p:nvPicPr>
          <p:cNvPr id="34"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6678771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ited states social media network">
    <p:spTree>
      <p:nvGrpSpPr>
        <p:cNvPr id="1" name=""/>
        <p:cNvGrpSpPr/>
        <p:nvPr/>
      </p:nvGrpSpPr>
      <p:grpSpPr>
        <a:xfrm>
          <a:off x="0" y="0"/>
          <a:ext cx="0" cy="0"/>
          <a:chOff x="0" y="0"/>
          <a:chExt cx="0" cy="0"/>
        </a:xfrm>
      </p:grpSpPr>
      <p:sp>
        <p:nvSpPr>
          <p:cNvPr id="43" name="Picture Placeholder 42"/>
          <p:cNvSpPr>
            <a:spLocks noGrp="1"/>
          </p:cNvSpPr>
          <p:nvPr>
            <p:ph type="pic" sz="quarter" idx="10"/>
          </p:nvPr>
        </p:nvSpPr>
        <p:spPr>
          <a:xfrm>
            <a:off x="0" y="2"/>
            <a:ext cx="9144000" cy="1262063"/>
          </a:xfrm>
        </p:spPr>
        <p:txBody>
          <a:bodyPr vert="horz"/>
          <a:lstStyle>
            <a:lvl1pPr>
              <a:defRPr>
                <a:solidFill>
                  <a:srgbClr val="B5BABE"/>
                </a:solidFill>
              </a:defRPr>
            </a:lvl1pPr>
          </a:lstStyle>
          <a:p>
            <a:r>
              <a:rPr lang="en-US" dirty="0"/>
              <a:t>Drag picture to placeholder or click icon to add</a:t>
            </a:r>
          </a:p>
        </p:txBody>
      </p:sp>
      <p:sp>
        <p:nvSpPr>
          <p:cNvPr id="31" name="Shape 432"/>
          <p:cNvSpPr>
            <a:spLocks noGrp="1"/>
          </p:cNvSpPr>
          <p:nvPr>
            <p:ph type="title"/>
          </p:nvPr>
        </p:nvSpPr>
        <p:spPr>
          <a:xfrm>
            <a:off x="666751" y="44910"/>
            <a:ext cx="7810500" cy="1235507"/>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32" name="Shape 433"/>
          <p:cNvSpPr>
            <a:spLocks noGrp="1"/>
          </p:cNvSpPr>
          <p:nvPr>
            <p:ph type="body" sz="quarter" idx="1"/>
          </p:nvPr>
        </p:nvSpPr>
        <p:spPr>
          <a:xfrm>
            <a:off x="666751" y="930169"/>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3" name="Shape 434"/>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44" name="Group 43"/>
          <p:cNvGrpSpPr/>
          <p:nvPr userDrawn="1"/>
        </p:nvGrpSpPr>
        <p:grpSpPr>
          <a:xfrm>
            <a:off x="4376091" y="1100251"/>
            <a:ext cx="427403" cy="76663"/>
            <a:chOff x="2330376" y="2927097"/>
            <a:chExt cx="240835" cy="76663"/>
          </a:xfrm>
        </p:grpSpPr>
        <p:sp>
          <p:nvSpPr>
            <p:cNvPr id="45"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46"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7"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8"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9"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5"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7"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9"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7" name="Shape 57"/>
          <p:cNvSpPr/>
          <p:nvPr userDrawn="1"/>
        </p:nvSpPr>
        <p:spPr>
          <a:xfrm>
            <a:off x="3280806" y="4825032"/>
            <a:ext cx="2582439" cy="85987"/>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2025 Institute of Business Forecasting &amp; Planning (IBF) | All Rights Reserved.</a:t>
            </a:r>
            <a:endParaRPr sz="563"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20514487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ustralia then &amp; now population">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2254250"/>
            <a:ext cx="9144000" cy="2471738"/>
          </a:xfrm>
        </p:spPr>
        <p:txBody>
          <a:bodyPr vert="horz"/>
          <a:lstStyle>
            <a:lvl1pPr>
              <a:defRPr>
                <a:solidFill>
                  <a:schemeClr val="bg2"/>
                </a:solidFill>
              </a:defRPr>
            </a:lvl1pPr>
          </a:lstStyle>
          <a:p>
            <a:r>
              <a:rPr lang="en-US" dirty="0"/>
              <a:t>Drag picture to placeholder or click icon to add</a:t>
            </a:r>
          </a:p>
        </p:txBody>
      </p:sp>
      <p:sp>
        <p:nvSpPr>
          <p:cNvPr id="10" name="Shape 38"/>
          <p:cNvSpPr>
            <a:spLocks noGrp="1"/>
          </p:cNvSpPr>
          <p:nvPr>
            <p:ph type="title"/>
          </p:nvPr>
        </p:nvSpPr>
        <p:spPr>
          <a:xfrm>
            <a:off x="666751" y="144923"/>
            <a:ext cx="7810500" cy="680620"/>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39"/>
          <p:cNvSpPr>
            <a:spLocks noGrp="1"/>
          </p:cNvSpPr>
          <p:nvPr>
            <p:ph type="body" sz="quarter" idx="1"/>
          </p:nvPr>
        </p:nvSpPr>
        <p:spPr>
          <a:xfrm>
            <a:off x="666751" y="64175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4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4376091" y="816834"/>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7"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8"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9"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7" name="Shape 57"/>
          <p:cNvSpPr/>
          <p:nvPr userDrawn="1"/>
        </p:nvSpPr>
        <p:spPr>
          <a:xfrm>
            <a:off x="3280806" y="4825032"/>
            <a:ext cx="2582439" cy="85987"/>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2025 Institute of Business Forecasting &amp; Planning (IBF) | All Rights Reserved.</a:t>
            </a:r>
            <a:endParaRPr sz="563"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140383536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ustralia business possibility analysis by state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1728790"/>
            <a:ext cx="9144000" cy="1666875"/>
          </a:xfrm>
        </p:spPr>
        <p:txBody>
          <a:bodyPr vert="horz"/>
          <a:lstStyle>
            <a:lvl1pPr>
              <a:defRPr>
                <a:solidFill>
                  <a:srgbClr val="B5BABE"/>
                </a:solidFill>
              </a:defRPr>
            </a:lvl1pPr>
          </a:lstStyle>
          <a:p>
            <a:r>
              <a:rPr lang="en-US" dirty="0"/>
              <a:t>Drag picture to placeholder or click icon to add</a:t>
            </a:r>
          </a:p>
        </p:txBody>
      </p:sp>
      <p:sp>
        <p:nvSpPr>
          <p:cNvPr id="10" name="Shape 267"/>
          <p:cNvSpPr>
            <a:spLocks noGrp="1"/>
          </p:cNvSpPr>
          <p:nvPr>
            <p:ph type="title"/>
          </p:nvPr>
        </p:nvSpPr>
        <p:spPr>
          <a:xfrm>
            <a:off x="480947" y="1853360"/>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268"/>
          <p:cNvSpPr>
            <a:spLocks noGrp="1"/>
          </p:cNvSpPr>
          <p:nvPr>
            <p:ph type="body" sz="quarter" idx="1"/>
          </p:nvPr>
        </p:nvSpPr>
        <p:spPr>
          <a:xfrm>
            <a:off x="480947" y="2991473"/>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28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54059" y="3167157"/>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3"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3"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34"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4023547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sia map analysis">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9525"/>
            <a:ext cx="4579939" cy="4735513"/>
          </a:xfrm>
        </p:spPr>
        <p:txBody>
          <a:bodyPr vert="horz"/>
          <a:lstStyle>
            <a:lvl1pPr>
              <a:defRPr>
                <a:solidFill>
                  <a:srgbClr val="B5BABE"/>
                </a:solidFill>
              </a:defRPr>
            </a:lvl1pPr>
          </a:lstStyle>
          <a:p>
            <a:r>
              <a:rPr lang="en-US" dirty="0"/>
              <a:t>Drag picture to placeholder or click icon to add</a:t>
            </a:r>
          </a:p>
        </p:txBody>
      </p:sp>
      <p:sp>
        <p:nvSpPr>
          <p:cNvPr id="5"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6" name="Shape 92"/>
          <p:cNvSpPr>
            <a:spLocks noGrp="1"/>
          </p:cNvSpPr>
          <p:nvPr>
            <p:ph type="body" sz="quarter" idx="1"/>
          </p:nvPr>
        </p:nvSpPr>
        <p:spPr>
          <a:xfrm>
            <a:off x="480947" y="701486"/>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539995" y="879664"/>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7"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8"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9"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10323956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ssia Map analysis">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9142413" cy="1041400"/>
          </a:xfrm>
        </p:spPr>
        <p:txBody>
          <a:bodyPr vert="horz"/>
          <a:lstStyle>
            <a:lvl1pPr>
              <a:defRPr>
                <a:solidFill>
                  <a:schemeClr val="bg2"/>
                </a:solidFill>
              </a:defRPr>
            </a:lvl1pPr>
          </a:lstStyle>
          <a:p>
            <a:r>
              <a:rPr lang="en-US" dirty="0"/>
              <a:t>Drag picture to placeholder or click icon to add</a:t>
            </a:r>
          </a:p>
        </p:txBody>
      </p:sp>
      <p:sp>
        <p:nvSpPr>
          <p:cNvPr id="5"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6" name="Shape 92"/>
          <p:cNvSpPr>
            <a:spLocks noGrp="1"/>
          </p:cNvSpPr>
          <p:nvPr>
            <p:ph type="body" sz="quarter" idx="1"/>
          </p:nvPr>
        </p:nvSpPr>
        <p:spPr>
          <a:xfrm>
            <a:off x="480947" y="701486"/>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539995" y="871696"/>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7"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8"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9"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2613805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ull Slide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8000"/>
          </a:xfrm>
        </p:spPr>
        <p:txBody>
          <a:bodyPr vert="horz" anchor="t">
            <a:normAutofit/>
          </a:bodyPr>
          <a:lstStyle>
            <a:lvl1pPr algn="l">
              <a:defRPr sz="900">
                <a:solidFill>
                  <a:schemeClr val="bg2"/>
                </a:solidFill>
                <a:latin typeface="Roboto Black"/>
                <a:cs typeface="Roboto Black"/>
              </a:defRPr>
            </a:lvl1pPr>
          </a:lstStyle>
          <a:p>
            <a:r>
              <a:rPr lang="en-US" dirty="0"/>
              <a:t>Drag picture to placeholder or click icon to add</a:t>
            </a:r>
          </a:p>
        </p:txBody>
      </p:sp>
      <p:sp>
        <p:nvSpPr>
          <p:cNvPr id="2" name="Slide Number Placeholder 1">
            <a:extLst>
              <a:ext uri="{FF2B5EF4-FFF2-40B4-BE49-F238E27FC236}">
                <a16:creationId xmlns:a16="http://schemas.microsoft.com/office/drawing/2014/main" id="{EFB9EB70-4072-ED66-7AD8-3AF70F34D179}"/>
              </a:ext>
            </a:extLst>
          </p:cNvPr>
          <p:cNvSpPr>
            <a:spLocks noGrp="1"/>
          </p:cNvSpPr>
          <p:nvPr>
            <p:ph type="sldNum" sz="quarter" idx="11"/>
          </p:nvPr>
        </p:nvSpPr>
        <p:spPr>
          <a:xfrm>
            <a:off x="198498" y="4698909"/>
            <a:ext cx="327014" cy="318036"/>
          </a:xfrm>
          <a:prstGeom prst="rect">
            <a:avLst/>
          </a:prstGeom>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17746092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st african population">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501652" y="-22225"/>
            <a:ext cx="1789113" cy="1222375"/>
          </a:xfrm>
        </p:spPr>
        <p:txBody>
          <a:bodyPr vert="horz"/>
          <a:lstStyle>
            <a:lvl1pPr>
              <a:defRPr>
                <a:solidFill>
                  <a:srgbClr val="B5BABE"/>
                </a:solidFill>
              </a:defRPr>
            </a:lvl1pPr>
          </a:lstStyle>
          <a:p>
            <a:r>
              <a:rPr lang="en-US" dirty="0"/>
              <a:t>Drag picture to placeholder or click icon to add</a:t>
            </a:r>
          </a:p>
        </p:txBody>
      </p:sp>
      <p:sp>
        <p:nvSpPr>
          <p:cNvPr id="10" name="Shape 157"/>
          <p:cNvSpPr>
            <a:spLocks noGrp="1"/>
          </p:cNvSpPr>
          <p:nvPr>
            <p:ph type="title"/>
          </p:nvPr>
        </p:nvSpPr>
        <p:spPr>
          <a:xfrm>
            <a:off x="480947" y="1364447"/>
            <a:ext cx="7810500" cy="1238194"/>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1" name="Shape 158"/>
          <p:cNvSpPr>
            <a:spLocks noGrp="1"/>
          </p:cNvSpPr>
          <p:nvPr>
            <p:ph type="body" sz="quarter" idx="1"/>
          </p:nvPr>
        </p:nvSpPr>
        <p:spPr>
          <a:xfrm>
            <a:off x="480947" y="250256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7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45552" y="2684905"/>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3"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pic>
        <p:nvPicPr>
          <p:cNvPr id="34"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319833161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rth america fact figure">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2" y="0"/>
            <a:ext cx="4462463" cy="4725988"/>
          </a:xfrm>
        </p:spPr>
        <p:txBody>
          <a:bodyPr vert="horz"/>
          <a:lstStyle>
            <a:lvl1pPr>
              <a:defRPr>
                <a:solidFill>
                  <a:schemeClr val="bg2"/>
                </a:solidFill>
              </a:defRPr>
            </a:lvl1pPr>
          </a:lstStyle>
          <a:p>
            <a:r>
              <a:rPr lang="en-US" dirty="0"/>
              <a:t>Drag picture to placeholder or click icon to add</a:t>
            </a:r>
          </a:p>
        </p:txBody>
      </p:sp>
      <p:sp>
        <p:nvSpPr>
          <p:cNvPr id="12"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3"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sp>
        <p:nvSpPr>
          <p:cNvPr id="30" name="Picture Placeholder 22"/>
          <p:cNvSpPr>
            <a:spLocks noGrp="1"/>
          </p:cNvSpPr>
          <p:nvPr>
            <p:ph type="pic" sz="quarter" idx="16" hasCustomPrompt="1"/>
          </p:nvPr>
        </p:nvSpPr>
        <p:spPr>
          <a:xfrm>
            <a:off x="3403062" y="2102692"/>
            <a:ext cx="1911965" cy="1436487"/>
          </a:xfrm>
          <a:prstGeom prst="ellipse">
            <a:avLst/>
          </a:prstGeom>
          <a:noFill/>
        </p:spPr>
        <p:txBody>
          <a:bodyPr vert="horz"/>
          <a:lstStyle>
            <a:lvl1pPr marL="0" indent="0">
              <a:buNone/>
              <a:defRPr>
                <a:solidFill>
                  <a:srgbClr val="B5BABE"/>
                </a:solidFill>
              </a:defRPr>
            </a:lvl1pPr>
          </a:lstStyle>
          <a:p>
            <a:r>
              <a:rPr lang="en-US" dirty="0"/>
              <a:t>Picture</a:t>
            </a:r>
          </a:p>
        </p:txBody>
      </p:sp>
      <p:sp>
        <p:nvSpPr>
          <p:cNvPr id="31" name="Picture Placeholder 22"/>
          <p:cNvSpPr>
            <a:spLocks noGrp="1"/>
          </p:cNvSpPr>
          <p:nvPr>
            <p:ph type="pic" sz="quarter" idx="17" hasCustomPrompt="1"/>
          </p:nvPr>
        </p:nvSpPr>
        <p:spPr>
          <a:xfrm>
            <a:off x="4115679" y="3176061"/>
            <a:ext cx="1110599" cy="834409"/>
          </a:xfrm>
          <a:prstGeom prst="ellipse">
            <a:avLst/>
          </a:prstGeom>
          <a:noFill/>
        </p:spPr>
        <p:txBody>
          <a:bodyPr vert="horz"/>
          <a:lstStyle>
            <a:lvl1pPr marL="0" indent="0">
              <a:buNone/>
              <a:defRPr>
                <a:solidFill>
                  <a:srgbClr val="B5BABE"/>
                </a:solidFill>
              </a:defRPr>
            </a:lvl1pPr>
          </a:lstStyle>
          <a:p>
            <a:r>
              <a:rPr lang="en-US" dirty="0"/>
              <a:t>Picture</a:t>
            </a:r>
          </a:p>
        </p:txBody>
      </p:sp>
      <p:grpSp>
        <p:nvGrpSpPr>
          <p:cNvPr id="39" name="Group 38"/>
          <p:cNvGrpSpPr/>
          <p:nvPr userDrawn="1"/>
        </p:nvGrpSpPr>
        <p:grpSpPr>
          <a:xfrm>
            <a:off x="562776" y="1220595"/>
            <a:ext cx="427403" cy="76663"/>
            <a:chOff x="2330376" y="2927097"/>
            <a:chExt cx="240835" cy="76663"/>
          </a:xfrm>
        </p:grpSpPr>
        <p:sp>
          <p:nvSpPr>
            <p:cNvPr id="40"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41"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2"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3"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4"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5"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8"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2"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6566331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cial media always connected with our busines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6243457" y="477758"/>
            <a:ext cx="2190555" cy="1645795"/>
          </a:xfrm>
          <a:prstGeom prst="ellipse">
            <a:avLst/>
          </a:prstGeom>
        </p:spPr>
        <p:txBody>
          <a:bodyPr vert="horz"/>
          <a:lstStyle>
            <a:lvl1pPr>
              <a:defRPr>
                <a:solidFill>
                  <a:srgbClr val="B5BABE"/>
                </a:solidFill>
              </a:defRPr>
            </a:lvl1pPr>
          </a:lstStyle>
          <a:p>
            <a:r>
              <a:rPr lang="en-US" dirty="0"/>
              <a:t>Drag picture to placeholder or click icon to add</a:t>
            </a:r>
          </a:p>
        </p:txBody>
      </p:sp>
      <p:sp>
        <p:nvSpPr>
          <p:cNvPr id="10"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46571" y="1220596"/>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0"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sp>
        <p:nvSpPr>
          <p:cNvPr id="21" name="Shape 54"/>
          <p:cNvSpPr/>
          <p:nvPr userDrawn="1"/>
        </p:nvSpPr>
        <p:spPr>
          <a:xfrm>
            <a:off x="0" y="4752972"/>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2"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3"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5"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26"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2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361773437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cebook community analysis_powerpoint">
    <p:spTree>
      <p:nvGrpSpPr>
        <p:cNvPr id="1" name=""/>
        <p:cNvGrpSpPr/>
        <p:nvPr/>
      </p:nvGrpSpPr>
      <p:grpSpPr>
        <a:xfrm>
          <a:off x="0" y="0"/>
          <a:ext cx="0" cy="0"/>
          <a:chOff x="0" y="0"/>
          <a:chExt cx="0" cy="0"/>
        </a:xfrm>
      </p:grpSpPr>
      <p:sp>
        <p:nvSpPr>
          <p:cNvPr id="28" name="Picture Placeholder 27"/>
          <p:cNvSpPr>
            <a:spLocks noGrp="1"/>
          </p:cNvSpPr>
          <p:nvPr>
            <p:ph type="pic" sz="quarter" idx="10"/>
          </p:nvPr>
        </p:nvSpPr>
        <p:spPr>
          <a:xfrm>
            <a:off x="1" y="2597152"/>
            <a:ext cx="9144000" cy="2155825"/>
          </a:xfrm>
        </p:spPr>
        <p:txBody>
          <a:bodyPr vert="horz"/>
          <a:lstStyle>
            <a:lvl1pPr>
              <a:defRPr>
                <a:solidFill>
                  <a:srgbClr val="B5BABE"/>
                </a:solidFill>
              </a:defRPr>
            </a:lvl1pPr>
          </a:lstStyle>
          <a:p>
            <a:r>
              <a:rPr lang="en-US" dirty="0"/>
              <a:t>Drag picture to placeholder or click icon to add</a:t>
            </a:r>
          </a:p>
        </p:txBody>
      </p:sp>
      <p:sp>
        <p:nvSpPr>
          <p:cNvPr id="29" name="Picture Placeholder 27"/>
          <p:cNvSpPr>
            <a:spLocks noGrp="1"/>
          </p:cNvSpPr>
          <p:nvPr>
            <p:ph type="pic" sz="quarter" idx="11"/>
          </p:nvPr>
        </p:nvSpPr>
        <p:spPr>
          <a:xfrm>
            <a:off x="-25023" y="1751776"/>
            <a:ext cx="3777712" cy="1559769"/>
          </a:xfrm>
        </p:spPr>
        <p:txBody>
          <a:bodyPr vert="horz"/>
          <a:lstStyle>
            <a:lvl1pPr>
              <a:defRPr>
                <a:solidFill>
                  <a:srgbClr val="B5BABE"/>
                </a:solidFill>
              </a:defRPr>
            </a:lvl1pPr>
          </a:lstStyle>
          <a:p>
            <a:r>
              <a:rPr lang="en-US" dirty="0"/>
              <a:t>Drag picture to placeholder or click icon to add</a:t>
            </a:r>
          </a:p>
        </p:txBody>
      </p:sp>
      <p:sp>
        <p:nvSpPr>
          <p:cNvPr id="11" name="Shape 477"/>
          <p:cNvSpPr>
            <a:spLocks noGrp="1"/>
          </p:cNvSpPr>
          <p:nvPr>
            <p:ph type="title"/>
          </p:nvPr>
        </p:nvSpPr>
        <p:spPr>
          <a:xfrm>
            <a:off x="480947" y="144925"/>
            <a:ext cx="7810500" cy="1322417"/>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2" name="Shape 478"/>
          <p:cNvSpPr>
            <a:spLocks noGrp="1"/>
          </p:cNvSpPr>
          <p:nvPr>
            <p:ph type="body" sz="quarter" idx="1"/>
          </p:nvPr>
        </p:nvSpPr>
        <p:spPr>
          <a:xfrm>
            <a:off x="480947" y="1398863"/>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Shape 49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7" name="Group 36"/>
          <p:cNvGrpSpPr/>
          <p:nvPr userDrawn="1"/>
        </p:nvGrpSpPr>
        <p:grpSpPr>
          <a:xfrm>
            <a:off x="546301" y="1575297"/>
            <a:ext cx="427403" cy="76663"/>
            <a:chOff x="2330376" y="2927097"/>
            <a:chExt cx="240835" cy="76663"/>
          </a:xfrm>
        </p:grpSpPr>
        <p:sp>
          <p:nvSpPr>
            <p:cNvPr id="38"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9"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40"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1"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2"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2"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sp>
        <p:nvSpPr>
          <p:cNvPr id="23" name="Shape 54"/>
          <p:cNvSpPr/>
          <p:nvPr userDrawn="1"/>
        </p:nvSpPr>
        <p:spPr>
          <a:xfrm>
            <a:off x="0" y="4752972"/>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4"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7"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0"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4"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5"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36"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99609201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itter facts 7 user analysi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449265" y="-4763"/>
            <a:ext cx="3589337" cy="4730751"/>
          </a:xfrm>
        </p:spPr>
        <p:txBody>
          <a:bodyPr vert="horz"/>
          <a:lstStyle>
            <a:lvl1pPr>
              <a:defRPr>
                <a:solidFill>
                  <a:srgbClr val="B5BABE"/>
                </a:solidFill>
              </a:defRPr>
            </a:lvl1pPr>
          </a:lstStyle>
          <a:p>
            <a:r>
              <a:rPr lang="en-US" dirty="0"/>
              <a:t>Drag picture to placeholder or click icon to add</a:t>
            </a:r>
          </a:p>
        </p:txBody>
      </p:sp>
      <p:sp>
        <p:nvSpPr>
          <p:cNvPr id="10" name="Shape 157"/>
          <p:cNvSpPr>
            <a:spLocks noGrp="1"/>
          </p:cNvSpPr>
          <p:nvPr>
            <p:ph type="title"/>
          </p:nvPr>
        </p:nvSpPr>
        <p:spPr>
          <a:xfrm>
            <a:off x="480947" y="1364447"/>
            <a:ext cx="7810500" cy="1238194"/>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11" name="Shape 158"/>
          <p:cNvSpPr>
            <a:spLocks noGrp="1"/>
          </p:cNvSpPr>
          <p:nvPr>
            <p:ph type="body" sz="quarter" idx="1"/>
          </p:nvPr>
        </p:nvSpPr>
        <p:spPr>
          <a:xfrm>
            <a:off x="480947" y="250256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7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45821" y="2684905"/>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1"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sp>
        <p:nvSpPr>
          <p:cNvPr id="22" name="Shape 54"/>
          <p:cNvSpPr/>
          <p:nvPr userDrawn="1"/>
        </p:nvSpPr>
        <p:spPr>
          <a:xfrm>
            <a:off x="0" y="4752972"/>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3"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3"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34"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64910421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nterest facts &amp; figure analysi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3763965"/>
            <a:ext cx="9144000" cy="962025"/>
          </a:xfrm>
        </p:spPr>
        <p:txBody>
          <a:bodyPr vert="horz"/>
          <a:lstStyle>
            <a:lvl1pPr>
              <a:defRPr>
                <a:solidFill>
                  <a:srgbClr val="B5BABE"/>
                </a:solidFill>
              </a:defRPr>
            </a:lvl1pPr>
          </a:lstStyle>
          <a:p>
            <a:r>
              <a:rPr lang="en-US" dirty="0"/>
              <a:t>Drag picture to placeholder or click icon to add</a:t>
            </a:r>
          </a:p>
        </p:txBody>
      </p:sp>
      <p:sp>
        <p:nvSpPr>
          <p:cNvPr id="15" name="Shape 432"/>
          <p:cNvSpPr>
            <a:spLocks noGrp="1"/>
          </p:cNvSpPr>
          <p:nvPr>
            <p:ph type="title"/>
          </p:nvPr>
        </p:nvSpPr>
        <p:spPr>
          <a:xfrm>
            <a:off x="666751" y="44910"/>
            <a:ext cx="7810500" cy="1235507"/>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6" name="Shape 433"/>
          <p:cNvSpPr>
            <a:spLocks noGrp="1"/>
          </p:cNvSpPr>
          <p:nvPr>
            <p:ph type="body" sz="quarter" idx="1"/>
          </p:nvPr>
        </p:nvSpPr>
        <p:spPr>
          <a:xfrm>
            <a:off x="666751" y="930169"/>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434"/>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4376091" y="1097884"/>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1"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sp>
        <p:nvSpPr>
          <p:cNvPr id="22" name="Shape 54"/>
          <p:cNvSpPr/>
          <p:nvPr userDrawn="1"/>
        </p:nvSpPr>
        <p:spPr>
          <a:xfrm>
            <a:off x="0" y="4752972"/>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3"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6"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8"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3"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34"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18140499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nkedin analysis">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11112" y="-17463"/>
            <a:ext cx="5719763" cy="4748213"/>
          </a:xfrm>
          <a:prstGeom prst="rect">
            <a:avLst/>
          </a:prstGeom>
        </p:spPr>
        <p:txBody>
          <a:bodyPr vert="horz"/>
          <a:lstStyle>
            <a:lvl1pPr>
              <a:defRPr>
                <a:solidFill>
                  <a:srgbClr val="B5BABE"/>
                </a:solidFill>
              </a:defRPr>
            </a:lvl1pPr>
          </a:lstStyle>
          <a:p>
            <a:r>
              <a:rPr lang="en-US" dirty="0"/>
              <a:t>Drag picture to placeholder or click icon to add</a:t>
            </a:r>
          </a:p>
        </p:txBody>
      </p:sp>
      <p:sp>
        <p:nvSpPr>
          <p:cNvPr id="5"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6" name="Shape 92"/>
          <p:cNvSpPr>
            <a:spLocks noGrp="1"/>
          </p:cNvSpPr>
          <p:nvPr>
            <p:ph type="body" sz="quarter" idx="1"/>
          </p:nvPr>
        </p:nvSpPr>
        <p:spPr>
          <a:xfrm>
            <a:off x="480947" y="701486"/>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546571" y="877170"/>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1" name="Shape 53"/>
          <p:cNvSpPr/>
          <p:nvPr userDrawn="1"/>
        </p:nvSpPr>
        <p:spPr>
          <a:xfrm>
            <a:off x="0" y="4726648"/>
            <a:ext cx="9144000" cy="414338"/>
          </a:xfrm>
          <a:prstGeom prst="rect">
            <a:avLst/>
          </a:prstGeom>
          <a:solidFill>
            <a:srgbClr val="E4E6E7"/>
          </a:solidFill>
          <a:ln w="12700">
            <a:miter lim="400000"/>
          </a:ln>
        </p:spPr>
        <p:txBody>
          <a:bodyPr lIns="14288" tIns="14288" rIns="14288" bIns="14288" anchor="ctr"/>
          <a:lstStyle/>
          <a:p>
            <a:pPr>
              <a:defRPr sz="3200">
                <a:solidFill>
                  <a:srgbClr val="FFFFFF"/>
                </a:solidFill>
              </a:defRPr>
            </a:pPr>
            <a:endParaRPr sz="900"/>
          </a:p>
        </p:txBody>
      </p:sp>
      <p:sp>
        <p:nvSpPr>
          <p:cNvPr id="23" name="Shape 54"/>
          <p:cNvSpPr/>
          <p:nvPr userDrawn="1"/>
        </p:nvSpPr>
        <p:spPr>
          <a:xfrm>
            <a:off x="0" y="4752972"/>
            <a:ext cx="9144000" cy="401333"/>
          </a:xfrm>
          <a:prstGeom prst="rect">
            <a:avLst/>
          </a:prstGeom>
          <a:solidFill>
            <a:srgbClr val="FFFFFF"/>
          </a:solidFill>
          <a:ln w="12700">
            <a:miter lim="400000"/>
          </a:ln>
        </p:spPr>
        <p:txBody>
          <a:bodyPr lIns="14288" tIns="14288" rIns="14288" bIns="14288" anchor="ctr"/>
          <a:lstStyle/>
          <a:p>
            <a:pPr>
              <a:defRPr sz="3200">
                <a:solidFill>
                  <a:srgbClr val="FFFFFF"/>
                </a:solidFill>
              </a:defRPr>
            </a:pPr>
            <a:endParaRPr sz="900"/>
          </a:p>
        </p:txBody>
      </p:sp>
      <p:sp>
        <p:nvSpPr>
          <p:cNvPr id="27" name="Shape 146"/>
          <p:cNvSpPr/>
          <p:nvPr userDrawn="1"/>
        </p:nvSpPr>
        <p:spPr>
          <a:xfrm>
            <a:off x="8686260" y="4882604"/>
            <a:ext cx="214353" cy="161114"/>
          </a:xfrm>
          <a:custGeom>
            <a:avLst/>
            <a:gdLst/>
            <a:ahLst/>
            <a:cxnLst>
              <a:cxn ang="0">
                <a:pos x="wd2" y="hd2"/>
              </a:cxn>
              <a:cxn ang="5400000">
                <a:pos x="wd2" y="hd2"/>
              </a:cxn>
              <a:cxn ang="10800000">
                <a:pos x="wd2" y="hd2"/>
              </a:cxn>
              <a:cxn ang="16200000">
                <a:pos x="wd2" y="hd2"/>
              </a:cxn>
            </a:cxnLst>
            <a:rect l="0" t="0" r="r" b="b"/>
            <a:pathLst>
              <a:path w="19678" h="20595" extrusionOk="0">
                <a:moveTo>
                  <a:pt x="9848" y="0"/>
                </a:moveTo>
                <a:cubicBezTo>
                  <a:pt x="7329" y="0"/>
                  <a:pt x="4805" y="995"/>
                  <a:pt x="2883" y="3006"/>
                </a:cubicBezTo>
                <a:cubicBezTo>
                  <a:pt x="-961" y="7028"/>
                  <a:pt x="-961" y="13557"/>
                  <a:pt x="2883" y="17578"/>
                </a:cubicBezTo>
                <a:cubicBezTo>
                  <a:pt x="6728" y="21600"/>
                  <a:pt x="12951" y="21600"/>
                  <a:pt x="16795" y="17578"/>
                </a:cubicBezTo>
                <a:cubicBezTo>
                  <a:pt x="20639" y="13557"/>
                  <a:pt x="20639" y="7027"/>
                  <a:pt x="16795" y="3006"/>
                </a:cubicBezTo>
                <a:cubicBezTo>
                  <a:pt x="14873" y="995"/>
                  <a:pt x="12367" y="0"/>
                  <a:pt x="9848" y="0"/>
                </a:cubicBezTo>
                <a:close/>
                <a:moveTo>
                  <a:pt x="6884" y="5498"/>
                </a:moveTo>
                <a:cubicBezTo>
                  <a:pt x="7520" y="5498"/>
                  <a:pt x="7907" y="5961"/>
                  <a:pt x="7921" y="6544"/>
                </a:cubicBezTo>
                <a:cubicBezTo>
                  <a:pt x="7921" y="7115"/>
                  <a:pt x="7510" y="7572"/>
                  <a:pt x="6848" y="7572"/>
                </a:cubicBezTo>
                <a:cubicBezTo>
                  <a:pt x="6225" y="7572"/>
                  <a:pt x="5829" y="7115"/>
                  <a:pt x="5829" y="6544"/>
                </a:cubicBezTo>
                <a:cubicBezTo>
                  <a:pt x="5829" y="5961"/>
                  <a:pt x="6248" y="5498"/>
                  <a:pt x="6884" y="5498"/>
                </a:cubicBezTo>
                <a:close/>
                <a:moveTo>
                  <a:pt x="12758" y="8295"/>
                </a:moveTo>
                <a:cubicBezTo>
                  <a:pt x="14056" y="8295"/>
                  <a:pt x="15031" y="9193"/>
                  <a:pt x="15031" y="11148"/>
                </a:cubicBezTo>
                <a:lnTo>
                  <a:pt x="15031" y="15086"/>
                </a:lnTo>
                <a:lnTo>
                  <a:pt x="13049" y="15086"/>
                </a:lnTo>
                <a:lnTo>
                  <a:pt x="13049" y="11396"/>
                </a:lnTo>
                <a:cubicBezTo>
                  <a:pt x="13049" y="10540"/>
                  <a:pt x="12763" y="9950"/>
                  <a:pt x="12049" y="9950"/>
                </a:cubicBezTo>
                <a:cubicBezTo>
                  <a:pt x="11504" y="9950"/>
                  <a:pt x="11172" y="10350"/>
                  <a:pt x="11030" y="10730"/>
                </a:cubicBezTo>
                <a:cubicBezTo>
                  <a:pt x="10978" y="10866"/>
                  <a:pt x="10976" y="11054"/>
                  <a:pt x="10976" y="11243"/>
                </a:cubicBezTo>
                <a:lnTo>
                  <a:pt x="10976" y="15086"/>
                </a:lnTo>
                <a:lnTo>
                  <a:pt x="8993" y="15086"/>
                </a:lnTo>
                <a:cubicBezTo>
                  <a:pt x="8993" y="15086"/>
                  <a:pt x="8993" y="10558"/>
                  <a:pt x="8993" y="10558"/>
                </a:cubicBezTo>
                <a:cubicBezTo>
                  <a:pt x="8993" y="9731"/>
                  <a:pt x="8982" y="9044"/>
                  <a:pt x="8957" y="8447"/>
                </a:cubicBezTo>
                <a:lnTo>
                  <a:pt x="10666" y="8447"/>
                </a:lnTo>
                <a:lnTo>
                  <a:pt x="10757" y="9360"/>
                </a:lnTo>
                <a:lnTo>
                  <a:pt x="10794" y="9360"/>
                </a:lnTo>
                <a:cubicBezTo>
                  <a:pt x="11053" y="8926"/>
                  <a:pt x="11693" y="8295"/>
                  <a:pt x="12758" y="8295"/>
                </a:cubicBezTo>
                <a:close/>
                <a:moveTo>
                  <a:pt x="5884" y="8390"/>
                </a:moveTo>
                <a:lnTo>
                  <a:pt x="7848" y="8390"/>
                </a:lnTo>
                <a:lnTo>
                  <a:pt x="7848" y="15010"/>
                </a:lnTo>
                <a:cubicBezTo>
                  <a:pt x="7848" y="15010"/>
                  <a:pt x="5884" y="15010"/>
                  <a:pt x="5884" y="15010"/>
                </a:cubicBezTo>
                <a:lnTo>
                  <a:pt x="5884" y="8390"/>
                </a:lnTo>
                <a:close/>
              </a:path>
            </a:pathLst>
          </a:cu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8" name="Shape 147"/>
          <p:cNvSpPr/>
          <p:nvPr userDrawn="1"/>
        </p:nvSpPr>
        <p:spPr>
          <a:xfrm>
            <a:off x="8504323"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1"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9" y="995"/>
                  <a:pt x="12357" y="0"/>
                  <a:pt x="9840" y="0"/>
                </a:cubicBezTo>
                <a:close/>
                <a:moveTo>
                  <a:pt x="7896" y="6164"/>
                </a:moveTo>
                <a:cubicBezTo>
                  <a:pt x="8164" y="6164"/>
                  <a:pt x="8395" y="6265"/>
                  <a:pt x="8586" y="6468"/>
                </a:cubicBezTo>
                <a:cubicBezTo>
                  <a:pt x="8778" y="6670"/>
                  <a:pt x="8877" y="6907"/>
                  <a:pt x="8877" y="7191"/>
                </a:cubicBezTo>
                <a:lnTo>
                  <a:pt x="8877" y="8694"/>
                </a:lnTo>
                <a:lnTo>
                  <a:pt x="11639" y="8694"/>
                </a:lnTo>
                <a:cubicBezTo>
                  <a:pt x="11890" y="8694"/>
                  <a:pt x="12113" y="8792"/>
                  <a:pt x="12293" y="8979"/>
                </a:cubicBezTo>
                <a:cubicBezTo>
                  <a:pt x="12472" y="9167"/>
                  <a:pt x="12565" y="9382"/>
                  <a:pt x="12565" y="9645"/>
                </a:cubicBezTo>
                <a:cubicBezTo>
                  <a:pt x="12566" y="9908"/>
                  <a:pt x="12472" y="10141"/>
                  <a:pt x="12293" y="10330"/>
                </a:cubicBezTo>
                <a:cubicBezTo>
                  <a:pt x="12114" y="10517"/>
                  <a:pt x="11889" y="10597"/>
                  <a:pt x="11639" y="10597"/>
                </a:cubicBezTo>
                <a:lnTo>
                  <a:pt x="8877" y="10597"/>
                </a:lnTo>
                <a:lnTo>
                  <a:pt x="8877" y="11338"/>
                </a:lnTo>
                <a:cubicBezTo>
                  <a:pt x="8877" y="11624"/>
                  <a:pt x="8959" y="11862"/>
                  <a:pt x="9150" y="12061"/>
                </a:cubicBezTo>
                <a:cubicBezTo>
                  <a:pt x="9339" y="12260"/>
                  <a:pt x="9569" y="12347"/>
                  <a:pt x="9840" y="12347"/>
                </a:cubicBezTo>
                <a:lnTo>
                  <a:pt x="11784" y="12347"/>
                </a:lnTo>
                <a:cubicBezTo>
                  <a:pt x="12055" y="12347"/>
                  <a:pt x="12300" y="12467"/>
                  <a:pt x="12493" y="12670"/>
                </a:cubicBezTo>
                <a:cubicBezTo>
                  <a:pt x="12686" y="12873"/>
                  <a:pt x="12784" y="13110"/>
                  <a:pt x="12784" y="13393"/>
                </a:cubicBezTo>
                <a:cubicBezTo>
                  <a:pt x="12783" y="13677"/>
                  <a:pt x="12686" y="13914"/>
                  <a:pt x="12493" y="14116"/>
                </a:cubicBezTo>
                <a:cubicBezTo>
                  <a:pt x="12300" y="14319"/>
                  <a:pt x="12055" y="14420"/>
                  <a:pt x="11784" y="14420"/>
                </a:cubicBezTo>
                <a:lnTo>
                  <a:pt x="9840" y="14420"/>
                </a:lnTo>
                <a:cubicBezTo>
                  <a:pt x="9028" y="14420"/>
                  <a:pt x="8345" y="14131"/>
                  <a:pt x="7769" y="13526"/>
                </a:cubicBezTo>
                <a:cubicBezTo>
                  <a:pt x="7193" y="12922"/>
                  <a:pt x="6896" y="12191"/>
                  <a:pt x="6896" y="11338"/>
                </a:cubicBezTo>
                <a:lnTo>
                  <a:pt x="6896" y="7191"/>
                </a:lnTo>
                <a:cubicBezTo>
                  <a:pt x="6896" y="6900"/>
                  <a:pt x="6996" y="6648"/>
                  <a:pt x="7187" y="6449"/>
                </a:cubicBezTo>
                <a:cubicBezTo>
                  <a:pt x="7379" y="6251"/>
                  <a:pt x="7620" y="6164"/>
                  <a:pt x="7896" y="6164"/>
                </a:cubicBezTo>
                <a:close/>
              </a:path>
            </a:pathLst>
          </a:cu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9" name="Shape 148"/>
          <p:cNvSpPr/>
          <p:nvPr userDrawn="1"/>
        </p:nvSpPr>
        <p:spPr>
          <a:xfrm>
            <a:off x="8322409" y="4882604"/>
            <a:ext cx="214552" cy="16111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995"/>
                  <a:pt x="2881" y="3006"/>
                </a:cubicBezTo>
                <a:cubicBezTo>
                  <a:pt x="-960" y="7028"/>
                  <a:pt x="-960" y="13557"/>
                  <a:pt x="2881" y="17578"/>
                </a:cubicBezTo>
                <a:cubicBezTo>
                  <a:pt x="6722" y="21600"/>
                  <a:pt x="12958" y="21600"/>
                  <a:pt x="16799" y="17578"/>
                </a:cubicBezTo>
                <a:cubicBezTo>
                  <a:pt x="20640" y="13557"/>
                  <a:pt x="20640" y="7027"/>
                  <a:pt x="16799" y="3006"/>
                </a:cubicBezTo>
                <a:cubicBezTo>
                  <a:pt x="14878" y="995"/>
                  <a:pt x="12357" y="0"/>
                  <a:pt x="9840" y="0"/>
                </a:cubicBezTo>
                <a:close/>
                <a:moveTo>
                  <a:pt x="10621" y="5498"/>
                </a:moveTo>
                <a:lnTo>
                  <a:pt x="12148" y="5498"/>
                </a:lnTo>
                <a:lnTo>
                  <a:pt x="12148" y="7229"/>
                </a:lnTo>
                <a:lnTo>
                  <a:pt x="11039" y="7229"/>
                </a:lnTo>
                <a:cubicBezTo>
                  <a:pt x="10931" y="7229"/>
                  <a:pt x="10823" y="7278"/>
                  <a:pt x="10730" y="7362"/>
                </a:cubicBezTo>
                <a:cubicBezTo>
                  <a:pt x="10640" y="7448"/>
                  <a:pt x="10585" y="7516"/>
                  <a:pt x="10585" y="7591"/>
                </a:cubicBezTo>
                <a:lnTo>
                  <a:pt x="10585" y="8675"/>
                </a:lnTo>
                <a:lnTo>
                  <a:pt x="12148" y="8675"/>
                </a:lnTo>
                <a:cubicBezTo>
                  <a:pt x="12132" y="8886"/>
                  <a:pt x="12112" y="9085"/>
                  <a:pt x="12093" y="9284"/>
                </a:cubicBezTo>
                <a:lnTo>
                  <a:pt x="12020" y="9797"/>
                </a:lnTo>
                <a:cubicBezTo>
                  <a:pt x="11995" y="9974"/>
                  <a:pt x="11971" y="10142"/>
                  <a:pt x="11948" y="10292"/>
                </a:cubicBezTo>
                <a:lnTo>
                  <a:pt x="10585" y="10292"/>
                </a:lnTo>
                <a:lnTo>
                  <a:pt x="10585" y="15086"/>
                </a:lnTo>
                <a:lnTo>
                  <a:pt x="8532" y="15086"/>
                </a:lnTo>
                <a:lnTo>
                  <a:pt x="8532" y="10292"/>
                </a:lnTo>
                <a:lnTo>
                  <a:pt x="7532" y="10292"/>
                </a:lnTo>
                <a:lnTo>
                  <a:pt x="7532" y="8675"/>
                </a:lnTo>
                <a:lnTo>
                  <a:pt x="8532" y="8675"/>
                </a:lnTo>
                <a:cubicBezTo>
                  <a:pt x="8532" y="8675"/>
                  <a:pt x="8532" y="7343"/>
                  <a:pt x="8532" y="7343"/>
                </a:cubicBezTo>
                <a:cubicBezTo>
                  <a:pt x="8532" y="7284"/>
                  <a:pt x="8551" y="7161"/>
                  <a:pt x="8568" y="6963"/>
                </a:cubicBezTo>
                <a:cubicBezTo>
                  <a:pt x="8584" y="6767"/>
                  <a:pt x="8640" y="6552"/>
                  <a:pt x="8768" y="6335"/>
                </a:cubicBezTo>
                <a:cubicBezTo>
                  <a:pt x="8895" y="6118"/>
                  <a:pt x="9118" y="5936"/>
                  <a:pt x="9404" y="5764"/>
                </a:cubicBezTo>
                <a:cubicBezTo>
                  <a:pt x="9688" y="5595"/>
                  <a:pt x="10084" y="5498"/>
                  <a:pt x="10621" y="5498"/>
                </a:cubicBezTo>
                <a:close/>
              </a:path>
            </a:pathLst>
          </a:cu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
        <p:nvSpPr>
          <p:cNvPr id="37" name="Shape 57"/>
          <p:cNvSpPr/>
          <p:nvPr userDrawn="1"/>
        </p:nvSpPr>
        <p:spPr>
          <a:xfrm>
            <a:off x="3265578" y="4825032"/>
            <a:ext cx="2612896" cy="84383"/>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2000">
                <a:solidFill>
                  <a:srgbClr val="4F5D68"/>
                </a:solidFill>
                <a:latin typeface="Roboto Medium"/>
                <a:ea typeface="Roboto Medium"/>
                <a:cs typeface="Roboto Medium"/>
                <a:sym typeface="Roboto Medium"/>
              </a:defRPr>
            </a:lvl1pPr>
          </a:lstStyle>
          <a:p>
            <a:r>
              <a:rPr lang="en-US" sz="563" dirty="0"/>
              <a:t>© 2017 Institute of Business Forecasting &amp; Planning (IBF) | All Rights Reserved.</a:t>
            </a:r>
            <a:endParaRPr sz="563" dirty="0"/>
          </a:p>
        </p:txBody>
      </p:sp>
      <p:pic>
        <p:nvPicPr>
          <p:cNvPr id="38" name="Picture Placeholder 5"/>
          <p:cNvPicPr>
            <a:picLocks noChangeAspect="1"/>
          </p:cNvPicPr>
          <p:nvPr userDrawn="1"/>
        </p:nvPicPr>
        <p:blipFill rotWithShape="1">
          <a:blip r:embed="rId2" cstate="print">
            <a:extLst>
              <a:ext uri="{28A0092B-C50C-407E-A947-70E740481C1C}">
                <a14:useLocalDpi xmlns:a14="http://schemas.microsoft.com/office/drawing/2010/main"/>
              </a:ext>
            </a:extLst>
          </a:blip>
          <a:srcRect l="-2089" t="8195" r="-11077" b="6494"/>
          <a:stretch/>
        </p:blipFill>
        <p:spPr>
          <a:xfrm>
            <a:off x="313791" y="4768751"/>
            <a:ext cx="507807" cy="37153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197481697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e social media which is the best for your business">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9525"/>
            <a:ext cx="9144000" cy="996950"/>
          </a:xfrm>
        </p:spPr>
        <p:txBody>
          <a:bodyPr vert="horz"/>
          <a:lstStyle>
            <a:lvl1pPr>
              <a:defRPr>
                <a:solidFill>
                  <a:srgbClr val="B5BABE"/>
                </a:solidFill>
              </a:defRPr>
            </a:lvl1pPr>
          </a:lstStyle>
          <a:p>
            <a:r>
              <a:rPr lang="en-US" dirty="0"/>
              <a:t>Drag picture to placeholder or click icon to add</a:t>
            </a:r>
          </a:p>
        </p:txBody>
      </p:sp>
      <p:sp>
        <p:nvSpPr>
          <p:cNvPr id="17" name="Shape 38"/>
          <p:cNvSpPr>
            <a:spLocks noGrp="1"/>
          </p:cNvSpPr>
          <p:nvPr>
            <p:ph type="title"/>
          </p:nvPr>
        </p:nvSpPr>
        <p:spPr>
          <a:xfrm>
            <a:off x="666751" y="144923"/>
            <a:ext cx="7810500" cy="680620"/>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8" name="Shape 39"/>
          <p:cNvSpPr>
            <a:spLocks noGrp="1"/>
          </p:cNvSpPr>
          <p:nvPr>
            <p:ph type="body" sz="quarter" idx="1"/>
          </p:nvPr>
        </p:nvSpPr>
        <p:spPr>
          <a:xfrm>
            <a:off x="666751" y="64175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 name="Shape 4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12" name="Group 11"/>
          <p:cNvGrpSpPr/>
          <p:nvPr userDrawn="1"/>
        </p:nvGrpSpPr>
        <p:grpSpPr>
          <a:xfrm>
            <a:off x="4376091" y="805884"/>
            <a:ext cx="427403" cy="76663"/>
            <a:chOff x="2330376" y="2927097"/>
            <a:chExt cx="240835" cy="76663"/>
          </a:xfrm>
        </p:grpSpPr>
        <p:sp>
          <p:nvSpPr>
            <p:cNvPr id="13"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14"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15"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16"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420085887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oose option thats right for you">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1" y="0"/>
            <a:ext cx="3532188" cy="4713288"/>
          </a:xfrm>
        </p:spPr>
        <p:txBody>
          <a:bodyPr vert="horz"/>
          <a:lstStyle/>
          <a:p>
            <a:r>
              <a:rPr lang="en-US" dirty="0"/>
              <a:t>Drag picture to placeholder or click icon to add</a:t>
            </a:r>
          </a:p>
        </p:txBody>
      </p:sp>
      <p:sp>
        <p:nvSpPr>
          <p:cNvPr id="10" name="Shape 267"/>
          <p:cNvSpPr>
            <a:spLocks noGrp="1"/>
          </p:cNvSpPr>
          <p:nvPr>
            <p:ph type="title"/>
          </p:nvPr>
        </p:nvSpPr>
        <p:spPr>
          <a:xfrm>
            <a:off x="480947" y="1853360"/>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268"/>
          <p:cNvSpPr>
            <a:spLocks noGrp="1"/>
          </p:cNvSpPr>
          <p:nvPr>
            <p:ph type="body" sz="quarter" idx="1"/>
          </p:nvPr>
        </p:nvSpPr>
        <p:spPr>
          <a:xfrm>
            <a:off x="480947" y="2991473"/>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28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39245" y="3167157"/>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7065511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ice is what you pay value is what your ge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1588"/>
            <a:ext cx="9144000" cy="2797176"/>
          </a:xfrm>
        </p:spPr>
        <p:txBody>
          <a:bodyPr vert="horz"/>
          <a:lstStyle>
            <a:lvl1pPr>
              <a:defRPr>
                <a:solidFill>
                  <a:schemeClr val="tx2"/>
                </a:solidFill>
              </a:defRPr>
            </a:lvl1pPr>
          </a:lstStyle>
          <a:p>
            <a:r>
              <a:rPr lang="en-US" dirty="0"/>
              <a:t>Drag picture to placeholder or click icon to add</a:t>
            </a:r>
          </a:p>
        </p:txBody>
      </p:sp>
      <p:sp>
        <p:nvSpPr>
          <p:cNvPr id="10" name="Shape 38"/>
          <p:cNvSpPr>
            <a:spLocks noGrp="1"/>
          </p:cNvSpPr>
          <p:nvPr>
            <p:ph type="title"/>
          </p:nvPr>
        </p:nvSpPr>
        <p:spPr>
          <a:xfrm>
            <a:off x="666751" y="144923"/>
            <a:ext cx="7810500" cy="680620"/>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39"/>
          <p:cNvSpPr>
            <a:spLocks noGrp="1"/>
          </p:cNvSpPr>
          <p:nvPr>
            <p:ph type="body" sz="quarter" idx="1"/>
          </p:nvPr>
        </p:nvSpPr>
        <p:spPr>
          <a:xfrm>
            <a:off x="666751" y="64175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4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4376091" y="805884"/>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3245392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3613150"/>
            <a:ext cx="9144000" cy="1543050"/>
          </a:xfrm>
        </p:spPr>
        <p:txBody>
          <a:bodyPr vert="horz" anchor="t"/>
          <a:lstStyle>
            <a:lvl1pPr>
              <a:defRPr>
                <a:solidFill>
                  <a:srgbClr val="7B838B"/>
                </a:solidFill>
                <a:latin typeface="Roboto Black"/>
                <a:cs typeface="Roboto Black"/>
              </a:defRPr>
            </a:lvl1pPr>
          </a:lstStyle>
          <a:p>
            <a:r>
              <a:rPr lang="en-US" dirty="0"/>
              <a:t>Drag picture to placeholder or click icon to add</a:t>
            </a:r>
          </a:p>
        </p:txBody>
      </p:sp>
    </p:spTree>
    <p:extLst>
      <p:ext uri="{BB962C8B-B14F-4D97-AF65-F5344CB8AC3E}">
        <p14:creationId xmlns:p14="http://schemas.microsoft.com/office/powerpoint/2010/main" val="274709957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ke a choice of your best packag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5348288" y="1588"/>
            <a:ext cx="3795712" cy="4724400"/>
          </a:xfrm>
        </p:spPr>
        <p:txBody>
          <a:bodyPr vert="horz"/>
          <a:lstStyle>
            <a:lvl1pPr>
              <a:defRPr>
                <a:solidFill>
                  <a:srgbClr val="7B838B"/>
                </a:solidFill>
              </a:defRPr>
            </a:lvl1pPr>
          </a:lstStyle>
          <a:p>
            <a:r>
              <a:rPr lang="en-US" dirty="0"/>
              <a:t>Drag picture to placeholder or click icon to add</a:t>
            </a:r>
          </a:p>
        </p:txBody>
      </p:sp>
      <p:sp>
        <p:nvSpPr>
          <p:cNvPr id="10" name="Shape 91"/>
          <p:cNvSpPr>
            <a:spLocks noGrp="1"/>
          </p:cNvSpPr>
          <p:nvPr>
            <p:ph type="title"/>
          </p:nvPr>
        </p:nvSpPr>
        <p:spPr>
          <a:xfrm>
            <a:off x="480947" y="144923"/>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39995" y="1220596"/>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337751967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e offer best package for your corporate business">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3857626" y="1166813"/>
            <a:ext cx="1809751" cy="1962150"/>
          </a:xfrm>
        </p:spPr>
        <p:txBody>
          <a:bodyPr vert="horz"/>
          <a:lstStyle>
            <a:lvl1pPr>
              <a:defRPr>
                <a:solidFill>
                  <a:srgbClr val="7B838B"/>
                </a:solidFill>
              </a:defRPr>
            </a:lvl1pPr>
          </a:lstStyle>
          <a:p>
            <a:r>
              <a:rPr lang="en-US" dirty="0"/>
              <a:t>Drag picture to placeholder or click icon to add</a:t>
            </a:r>
          </a:p>
        </p:txBody>
      </p:sp>
      <p:sp>
        <p:nvSpPr>
          <p:cNvPr id="10" name="Shape 267"/>
          <p:cNvSpPr>
            <a:spLocks noGrp="1"/>
          </p:cNvSpPr>
          <p:nvPr>
            <p:ph type="title"/>
          </p:nvPr>
        </p:nvSpPr>
        <p:spPr>
          <a:xfrm>
            <a:off x="480947" y="1853360"/>
            <a:ext cx="7810500" cy="680620"/>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11" name="Shape 268"/>
          <p:cNvSpPr>
            <a:spLocks noGrp="1"/>
          </p:cNvSpPr>
          <p:nvPr>
            <p:ph type="body" sz="quarter" idx="1"/>
          </p:nvPr>
        </p:nvSpPr>
        <p:spPr>
          <a:xfrm>
            <a:off x="480947" y="2991473"/>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 name="Shape 28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5" name="Group 34"/>
          <p:cNvGrpSpPr/>
          <p:nvPr userDrawn="1"/>
        </p:nvGrpSpPr>
        <p:grpSpPr>
          <a:xfrm>
            <a:off x="545821" y="3167157"/>
            <a:ext cx="427403" cy="76663"/>
            <a:chOff x="2330376" y="2927097"/>
            <a:chExt cx="240835" cy="76663"/>
          </a:xfrm>
        </p:grpSpPr>
        <p:sp>
          <p:nvSpPr>
            <p:cNvPr id="3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341701706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ffee Break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23813"/>
            <a:ext cx="4003675" cy="5191126"/>
          </a:xfrm>
        </p:spPr>
        <p:txBody>
          <a:bodyPr vert="horz"/>
          <a:lstStyle>
            <a:lvl1pPr>
              <a:defRPr>
                <a:solidFill>
                  <a:srgbClr val="7B838B"/>
                </a:solidFill>
              </a:defRPr>
            </a:lvl1pPr>
          </a:lstStyle>
          <a:p>
            <a:r>
              <a:rPr lang="en-US" dirty="0"/>
              <a:t>Drag picture to placeholder or click icon to add</a:t>
            </a:r>
          </a:p>
        </p:txBody>
      </p:sp>
    </p:spTree>
    <p:extLst>
      <p:ext uri="{BB962C8B-B14F-4D97-AF65-F5344CB8AC3E}">
        <p14:creationId xmlns:p14="http://schemas.microsoft.com/office/powerpoint/2010/main" val="37506377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usiness Timeline">
    <p:spTree>
      <p:nvGrpSpPr>
        <p:cNvPr id="1" name=""/>
        <p:cNvGrpSpPr/>
        <p:nvPr/>
      </p:nvGrpSpPr>
      <p:grpSpPr>
        <a:xfrm>
          <a:off x="0" y="0"/>
          <a:ext cx="0" cy="0"/>
          <a:chOff x="0" y="0"/>
          <a:chExt cx="0" cy="0"/>
        </a:xfrm>
      </p:grpSpPr>
      <p:sp>
        <p:nvSpPr>
          <p:cNvPr id="338" name="Shape 338"/>
          <p:cNvSpPr>
            <a:spLocks noGrp="1"/>
          </p:cNvSpPr>
          <p:nvPr>
            <p:ph type="title"/>
          </p:nvPr>
        </p:nvSpPr>
        <p:spPr>
          <a:xfrm>
            <a:off x="666751" y="144923"/>
            <a:ext cx="7810500" cy="680620"/>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339" name="Shape 339"/>
          <p:cNvSpPr>
            <a:spLocks noGrp="1"/>
          </p:cNvSpPr>
          <p:nvPr>
            <p:ph type="body" sz="quarter" idx="1"/>
          </p:nvPr>
        </p:nvSpPr>
        <p:spPr>
          <a:xfrm>
            <a:off x="666751" y="64175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0" name="Shape 34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15" name="Group 14"/>
          <p:cNvGrpSpPr/>
          <p:nvPr userDrawn="1"/>
        </p:nvGrpSpPr>
        <p:grpSpPr>
          <a:xfrm>
            <a:off x="4376091" y="816834"/>
            <a:ext cx="427403" cy="76663"/>
            <a:chOff x="2330376" y="2927097"/>
            <a:chExt cx="240835" cy="76663"/>
          </a:xfrm>
        </p:grpSpPr>
        <p:sp>
          <p:nvSpPr>
            <p:cNvPr id="1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1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1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1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ossibility Country">
    <p:spTree>
      <p:nvGrpSpPr>
        <p:cNvPr id="1" name=""/>
        <p:cNvGrpSpPr/>
        <p:nvPr/>
      </p:nvGrpSpPr>
      <p:grpSpPr>
        <a:xfrm>
          <a:off x="0" y="0"/>
          <a:ext cx="0" cy="0"/>
          <a:chOff x="0" y="0"/>
          <a:chExt cx="0" cy="0"/>
        </a:xfrm>
      </p:grpSpPr>
      <p:sp>
        <p:nvSpPr>
          <p:cNvPr id="441" name="Shape 441"/>
          <p:cNvSpPr>
            <a:spLocks noGrp="1"/>
          </p:cNvSpPr>
          <p:nvPr>
            <p:ph type="title"/>
          </p:nvPr>
        </p:nvSpPr>
        <p:spPr>
          <a:xfrm>
            <a:off x="480947" y="2284708"/>
            <a:ext cx="7810500" cy="680621"/>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442" name="Shape 442"/>
          <p:cNvSpPr>
            <a:spLocks noGrp="1"/>
          </p:cNvSpPr>
          <p:nvPr>
            <p:ph type="body" sz="quarter" idx="1"/>
          </p:nvPr>
        </p:nvSpPr>
        <p:spPr>
          <a:xfrm>
            <a:off x="480947" y="3422820"/>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48" name="Shape 448"/>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15" name="Group 14"/>
          <p:cNvGrpSpPr/>
          <p:nvPr userDrawn="1"/>
        </p:nvGrpSpPr>
        <p:grpSpPr>
          <a:xfrm>
            <a:off x="539995" y="3598504"/>
            <a:ext cx="427403" cy="76663"/>
            <a:chOff x="2330376" y="2927097"/>
            <a:chExt cx="240835" cy="76663"/>
          </a:xfrm>
        </p:grpSpPr>
        <p:sp>
          <p:nvSpPr>
            <p:cNvPr id="1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1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1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1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Facebook Community Analysis">
    <p:spTree>
      <p:nvGrpSpPr>
        <p:cNvPr id="1" name=""/>
        <p:cNvGrpSpPr/>
        <p:nvPr/>
      </p:nvGrpSpPr>
      <p:grpSpPr>
        <a:xfrm>
          <a:off x="0" y="0"/>
          <a:ext cx="0" cy="0"/>
          <a:chOff x="0" y="0"/>
          <a:chExt cx="0" cy="0"/>
        </a:xfrm>
      </p:grpSpPr>
      <p:sp>
        <p:nvSpPr>
          <p:cNvPr id="477" name="Shape 477"/>
          <p:cNvSpPr>
            <a:spLocks noGrp="1"/>
          </p:cNvSpPr>
          <p:nvPr>
            <p:ph type="title"/>
          </p:nvPr>
        </p:nvSpPr>
        <p:spPr>
          <a:xfrm>
            <a:off x="480947" y="144925"/>
            <a:ext cx="7810500" cy="1322417"/>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478" name="Shape 478"/>
          <p:cNvSpPr>
            <a:spLocks noGrp="1"/>
          </p:cNvSpPr>
          <p:nvPr>
            <p:ph type="body" sz="quarter" idx="1"/>
          </p:nvPr>
        </p:nvSpPr>
        <p:spPr>
          <a:xfrm>
            <a:off x="480947" y="1398863"/>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2" name="Shape 49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4" name="Group 33"/>
          <p:cNvGrpSpPr/>
          <p:nvPr userDrawn="1"/>
        </p:nvGrpSpPr>
        <p:grpSpPr>
          <a:xfrm>
            <a:off x="546571" y="1575298"/>
            <a:ext cx="427403" cy="76663"/>
            <a:chOff x="2330376" y="2927097"/>
            <a:chExt cx="240835" cy="76663"/>
          </a:xfrm>
        </p:grpSpPr>
        <p:sp>
          <p:nvSpPr>
            <p:cNvPr id="35"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6"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7"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8"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9"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1427-4C7A-433B-BF5B-649F60DF2B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7265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Rewards &amp; Recongnition">
    <p:spTree>
      <p:nvGrpSpPr>
        <p:cNvPr id="1" name=""/>
        <p:cNvGrpSpPr/>
        <p:nvPr/>
      </p:nvGrpSpPr>
      <p:grpSpPr>
        <a:xfrm>
          <a:off x="0" y="0"/>
          <a:ext cx="0" cy="0"/>
          <a:chOff x="0" y="0"/>
          <a:chExt cx="0" cy="0"/>
        </a:xfrm>
      </p:grpSpPr>
      <p:sp>
        <p:nvSpPr>
          <p:cNvPr id="533" name="Shape 533"/>
          <p:cNvSpPr>
            <a:spLocks noGrp="1"/>
          </p:cNvSpPr>
          <p:nvPr>
            <p:ph type="title"/>
          </p:nvPr>
        </p:nvSpPr>
        <p:spPr>
          <a:xfrm>
            <a:off x="666751" y="1621026"/>
            <a:ext cx="7810500" cy="1235507"/>
          </a:xfrm>
          <a:prstGeom prst="rect">
            <a:avLst/>
          </a:prstGeom>
        </p:spPr>
        <p:txBody>
          <a:bodyPr anchor="t"/>
          <a:lstStyle>
            <a:lvl1pPr>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534" name="Shape 534"/>
          <p:cNvSpPr>
            <a:spLocks noGrp="1"/>
          </p:cNvSpPr>
          <p:nvPr>
            <p:ph type="body" sz="quarter" idx="1"/>
          </p:nvPr>
        </p:nvSpPr>
        <p:spPr>
          <a:xfrm>
            <a:off x="666751" y="3160188"/>
            <a:ext cx="7810500" cy="595313"/>
          </a:xfrm>
          <a:prstGeom prst="rect">
            <a:avLst/>
          </a:prstGeom>
        </p:spPr>
        <p:txBody>
          <a:bodyPr anchor="t"/>
          <a:lstStyle>
            <a:lvl1pPr marL="0" indent="0" algn="ctr">
              <a:spcBef>
                <a:spcPts val="0"/>
              </a:spcBef>
              <a:buSzTx/>
              <a:buNone/>
              <a:defRPr sz="563">
                <a:latin typeface="Roboto Light"/>
                <a:ea typeface="Roboto Light"/>
                <a:cs typeface="Roboto Light"/>
                <a:sym typeface="Roboto Light"/>
              </a:defRPr>
            </a:lvl1pPr>
            <a:lvl2pPr marL="0" indent="64294" algn="ctr">
              <a:spcBef>
                <a:spcPts val="0"/>
              </a:spcBef>
              <a:buSzTx/>
              <a:buNone/>
              <a:defRPr sz="563">
                <a:latin typeface="Roboto Light"/>
                <a:ea typeface="Roboto Light"/>
                <a:cs typeface="Roboto Light"/>
                <a:sym typeface="Roboto Light"/>
              </a:defRPr>
            </a:lvl2pPr>
            <a:lvl3pPr marL="0" indent="128588" algn="ctr">
              <a:spcBef>
                <a:spcPts val="0"/>
              </a:spcBef>
              <a:buSzTx/>
              <a:buNone/>
              <a:defRPr sz="563">
                <a:latin typeface="Roboto Light"/>
                <a:ea typeface="Roboto Light"/>
                <a:cs typeface="Roboto Light"/>
                <a:sym typeface="Roboto Light"/>
              </a:defRPr>
            </a:lvl3pPr>
            <a:lvl4pPr marL="0" indent="192881" algn="ctr">
              <a:spcBef>
                <a:spcPts val="0"/>
              </a:spcBef>
              <a:buSzTx/>
              <a:buNone/>
              <a:defRPr sz="563">
                <a:latin typeface="Roboto Light"/>
                <a:ea typeface="Roboto Light"/>
                <a:cs typeface="Roboto Light"/>
                <a:sym typeface="Roboto Light"/>
              </a:defRPr>
            </a:lvl4pPr>
            <a:lvl5pPr marL="0" indent="257175" algn="ct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35" name="Shape 535"/>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15" name="Group 14"/>
          <p:cNvGrpSpPr/>
          <p:nvPr userDrawn="1"/>
        </p:nvGrpSpPr>
        <p:grpSpPr>
          <a:xfrm>
            <a:off x="4376091" y="3322831"/>
            <a:ext cx="427403" cy="76663"/>
            <a:chOff x="2330376" y="2927097"/>
            <a:chExt cx="240835" cy="76663"/>
          </a:xfrm>
        </p:grpSpPr>
        <p:sp>
          <p:nvSpPr>
            <p:cNvPr id="16"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17"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18"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19"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0"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18FAC-7AF7-4C2F-81BA-CEAB13074A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1103A6-7545-4DA0-AB18-E9370089B07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4F670AA-4C3E-4672-8CA0-29FEDFFC25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85EFDA-68BC-4F60-B202-13CF807B610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2353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EBEA-4D85-4307-B4BD-8EE48B17FA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96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Of Business Presentation">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3978276" y="2209800"/>
            <a:ext cx="5165725" cy="2933700"/>
          </a:xfrm>
        </p:spPr>
        <p:txBody>
          <a:bodyPr vert="horz" anchor="t"/>
          <a:lstStyle>
            <a:lvl1pPr>
              <a:defRPr>
                <a:solidFill>
                  <a:schemeClr val="tx2"/>
                </a:solidFill>
                <a:latin typeface="Roboto Black"/>
                <a:cs typeface="Roboto Black"/>
              </a:defRPr>
            </a:lvl1pPr>
          </a:lstStyle>
          <a:p>
            <a:r>
              <a:rPr lang="en-US" dirty="0"/>
              <a:t>Drag picture to placeholder or click icon to add</a:t>
            </a:r>
          </a:p>
        </p:txBody>
      </p:sp>
    </p:spTree>
    <p:extLst>
      <p:ext uri="{BB962C8B-B14F-4D97-AF65-F5344CB8AC3E}">
        <p14:creationId xmlns:p14="http://schemas.microsoft.com/office/powerpoint/2010/main" val="55728347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95F9-3119-4A99-8C4D-D4F49CF69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7DD9A-0227-41A2-BE12-B56FE385F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305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D8392-8CCA-437D-889C-48AD7034C95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062E503-1963-4CE2-9C15-95A9F419F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15BDE7-A74C-42D9-9804-3DED9569C1C6}"/>
              </a:ext>
            </a:extLst>
          </p:cNvPr>
          <p:cNvSpPr>
            <a:spLocks noGrp="1"/>
          </p:cNvSpPr>
          <p:nvPr>
            <p:ph type="sldNum" sz="quarter" idx="12"/>
          </p:nvPr>
        </p:nvSpPr>
        <p:spPr>
          <a:xfrm>
            <a:off x="198498" y="4698909"/>
            <a:ext cx="327014" cy="318036"/>
          </a:xfrm>
          <a:prstGeom prst="rect">
            <a:avLst/>
          </a:prstGeom>
        </p:spPr>
        <p:txBody>
          <a:bodyPr/>
          <a:lstStyle/>
          <a:p>
            <a:fld id="{4227DD24-9233-4878-8641-BC5B4C4D987F}" type="slidenum">
              <a:rPr lang="en-US" smtClean="0"/>
              <a:t>‹#›</a:t>
            </a:fld>
            <a:endParaRPr lang="en-US"/>
          </a:p>
        </p:txBody>
      </p:sp>
    </p:spTree>
    <p:extLst>
      <p:ext uri="{BB962C8B-B14F-4D97-AF65-F5344CB8AC3E}">
        <p14:creationId xmlns:p14="http://schemas.microsoft.com/office/powerpoint/2010/main" val="3569147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he Fantastic Facts">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9144000" cy="4725988"/>
          </a:xfrm>
          <a:solidFill>
            <a:srgbClr val="212830"/>
          </a:solidFill>
        </p:spPr>
        <p:txBody>
          <a:bodyPr vert="horz"/>
          <a:lstStyle>
            <a:lvl1pPr>
              <a:defRPr>
                <a:solidFill>
                  <a:srgbClr val="7B838B"/>
                </a:solidFill>
              </a:defRPr>
            </a:lvl1pPr>
          </a:lstStyle>
          <a:p>
            <a:r>
              <a:rPr lang="en-US" dirty="0"/>
              <a:t>Drag picture to placeholder or click icon to add</a:t>
            </a:r>
          </a:p>
        </p:txBody>
      </p:sp>
      <p:sp>
        <p:nvSpPr>
          <p:cNvPr id="5" name="Shape 157"/>
          <p:cNvSpPr>
            <a:spLocks noGrp="1"/>
          </p:cNvSpPr>
          <p:nvPr>
            <p:ph type="title"/>
          </p:nvPr>
        </p:nvSpPr>
        <p:spPr>
          <a:xfrm>
            <a:off x="480947" y="1364449"/>
            <a:ext cx="7810500" cy="680621"/>
          </a:xfrm>
          <a:prstGeom prst="rect">
            <a:avLst/>
          </a:prstGeom>
        </p:spPr>
        <p:txBody>
          <a:bodyPr anchor="t"/>
          <a:lstStyle>
            <a:lvl1pPr algn="l">
              <a:defRPr sz="2813">
                <a:solidFill>
                  <a:srgbClr val="4F5D68"/>
                </a:solidFill>
                <a:latin typeface="Bebas Neue Bold"/>
                <a:ea typeface="Bebas Neue Bold"/>
                <a:cs typeface="Bebas Neue Bold"/>
                <a:sym typeface="Bebas Neue Bold"/>
              </a:defRPr>
            </a:lvl1pPr>
          </a:lstStyle>
          <a:p>
            <a:r>
              <a:rPr lang="en-US"/>
              <a:t>Click to edit Master title style</a:t>
            </a:r>
            <a:endParaRPr/>
          </a:p>
        </p:txBody>
      </p:sp>
      <p:sp>
        <p:nvSpPr>
          <p:cNvPr id="6" name="Shape 158"/>
          <p:cNvSpPr>
            <a:spLocks noGrp="1"/>
          </p:cNvSpPr>
          <p:nvPr>
            <p:ph type="body" sz="quarter" idx="1"/>
          </p:nvPr>
        </p:nvSpPr>
        <p:spPr>
          <a:xfrm>
            <a:off x="480947" y="250256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hape 17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0" name="Group 29"/>
          <p:cNvGrpSpPr/>
          <p:nvPr userDrawn="1"/>
        </p:nvGrpSpPr>
        <p:grpSpPr>
          <a:xfrm>
            <a:off x="548232" y="2675264"/>
            <a:ext cx="427403" cy="76663"/>
            <a:chOff x="2330376" y="2927097"/>
            <a:chExt cx="240835" cy="76663"/>
          </a:xfrm>
        </p:grpSpPr>
        <p:sp>
          <p:nvSpPr>
            <p:cNvPr id="31"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2"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3"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4"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5"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86041935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4229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26506" y="274638"/>
            <a:ext cx="2125663" cy="4868862"/>
          </a:xfrm>
        </p:spPr>
        <p:txBody>
          <a:bodyPr vert="horz" anchor="t"/>
          <a:lstStyle>
            <a:lvl1pPr>
              <a:defRPr>
                <a:solidFill>
                  <a:schemeClr val="bg2"/>
                </a:solidFill>
                <a:latin typeface="Roboto Black"/>
                <a:cs typeface="Roboto Black"/>
              </a:defRPr>
            </a:lvl1pPr>
          </a:lstStyle>
          <a:p>
            <a:r>
              <a:rPr lang="en-US" dirty="0"/>
              <a:t>Drag picture to placeholder or click icon to add</a:t>
            </a:r>
          </a:p>
        </p:txBody>
      </p:sp>
    </p:spTree>
    <p:extLst>
      <p:ext uri="{BB962C8B-B14F-4D97-AF65-F5344CB8AC3E}">
        <p14:creationId xmlns:p14="http://schemas.microsoft.com/office/powerpoint/2010/main" val="112348993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1"/>
            <a:ext cx="9144000" cy="2016125"/>
          </a:xfrm>
          <a:solidFill>
            <a:srgbClr val="212830"/>
          </a:solidFill>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13" name="Picture Placeholder 12"/>
          <p:cNvSpPr>
            <a:spLocks noGrp="1"/>
          </p:cNvSpPr>
          <p:nvPr>
            <p:ph type="pic" sz="quarter" idx="11"/>
          </p:nvPr>
        </p:nvSpPr>
        <p:spPr>
          <a:xfrm>
            <a:off x="3919865" y="1263704"/>
            <a:ext cx="1968897" cy="1480705"/>
          </a:xfrm>
          <a:prstGeom prst="ellipse">
            <a:avLst/>
          </a:prstGeom>
          <a:solidFill>
            <a:schemeClr val="bg2">
              <a:lumMod val="20000"/>
              <a:lumOff val="80000"/>
            </a:schemeClr>
          </a:solidFill>
          <a:ln w="66675">
            <a:solidFill>
              <a:srgbClr val="FFFFFF"/>
            </a:solidFill>
          </a:ln>
        </p:spPr>
        <p:txBody>
          <a:bodyPr vert="horz" anchor="t">
            <a:normAutofit/>
          </a:bodyPr>
          <a:lstStyle>
            <a:lvl1pPr>
              <a:defRPr sz="750">
                <a:solidFill>
                  <a:srgbClr val="B5BABE"/>
                </a:solidFill>
                <a:latin typeface="Roboto Black"/>
                <a:cs typeface="Roboto Black"/>
              </a:defRPr>
            </a:lvl1pPr>
          </a:lstStyle>
          <a:p>
            <a:r>
              <a:rPr lang="en-US" dirty="0"/>
              <a:t>Drag picture to placeholder or click icon to add</a:t>
            </a:r>
          </a:p>
        </p:txBody>
      </p:sp>
      <p:sp>
        <p:nvSpPr>
          <p:cNvPr id="16" name="Shape 135"/>
          <p:cNvSpPr>
            <a:spLocks noGrp="1"/>
          </p:cNvSpPr>
          <p:nvPr>
            <p:ph type="body" sz="quarter" idx="1"/>
          </p:nvPr>
        </p:nvSpPr>
        <p:spPr>
          <a:xfrm>
            <a:off x="472030" y="2537688"/>
            <a:ext cx="2992861" cy="595313"/>
          </a:xfrm>
          <a:prstGeom prst="rect">
            <a:avLst/>
          </a:prstGeom>
        </p:spPr>
        <p:txBody>
          <a:bodyPr anchor="t"/>
          <a:lstStyle>
            <a:lvl1pPr marL="0" indent="0" algn="r">
              <a:spcBef>
                <a:spcPts val="0"/>
              </a:spcBef>
              <a:buSzTx/>
              <a:buNone/>
              <a:defRPr sz="563">
                <a:latin typeface="Roboto Light"/>
                <a:ea typeface="Roboto Light"/>
                <a:cs typeface="Roboto Light"/>
                <a:sym typeface="Roboto Light"/>
              </a:defRPr>
            </a:lvl1pPr>
            <a:lvl2pPr marL="0" indent="64294" algn="r">
              <a:spcBef>
                <a:spcPts val="0"/>
              </a:spcBef>
              <a:buSzTx/>
              <a:buNone/>
              <a:defRPr sz="563">
                <a:latin typeface="Roboto Light"/>
                <a:ea typeface="Roboto Light"/>
                <a:cs typeface="Roboto Light"/>
                <a:sym typeface="Roboto Light"/>
              </a:defRPr>
            </a:lvl2pPr>
            <a:lvl3pPr marL="0" indent="128588" algn="r">
              <a:spcBef>
                <a:spcPts val="0"/>
              </a:spcBef>
              <a:buSzTx/>
              <a:buNone/>
              <a:defRPr sz="563">
                <a:latin typeface="Roboto Light"/>
                <a:ea typeface="Roboto Light"/>
                <a:cs typeface="Roboto Light"/>
                <a:sym typeface="Roboto Light"/>
              </a:defRPr>
            </a:lvl3pPr>
            <a:lvl4pPr marL="0" indent="192881" algn="r">
              <a:spcBef>
                <a:spcPts val="0"/>
              </a:spcBef>
              <a:buSzTx/>
              <a:buNone/>
              <a:defRPr sz="563">
                <a:latin typeface="Roboto Light"/>
                <a:ea typeface="Roboto Light"/>
                <a:cs typeface="Roboto Light"/>
                <a:sym typeface="Roboto Light"/>
              </a:defRPr>
            </a:lvl4pPr>
            <a:lvl5pPr marL="0" indent="257175" algn="r">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2" name="Group 1"/>
          <p:cNvGrpSpPr/>
          <p:nvPr userDrawn="1"/>
        </p:nvGrpSpPr>
        <p:grpSpPr>
          <a:xfrm>
            <a:off x="2959861" y="2927097"/>
            <a:ext cx="427403" cy="76663"/>
            <a:chOff x="2330376" y="2927097"/>
            <a:chExt cx="240835" cy="76663"/>
          </a:xfrm>
        </p:grpSpPr>
        <p:sp>
          <p:nvSpPr>
            <p:cNvPr id="17"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18"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19"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0"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1"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30" name="Shape 149"/>
          <p:cNvSpPr>
            <a:spLocks noGrp="1"/>
          </p:cNvSpPr>
          <p:nvPr>
            <p:ph type="title"/>
          </p:nvPr>
        </p:nvSpPr>
        <p:spPr>
          <a:xfrm>
            <a:off x="478568" y="1680120"/>
            <a:ext cx="2992861" cy="1287812"/>
          </a:xfrm>
          <a:prstGeom prst="rect">
            <a:avLst/>
          </a:prstGeom>
        </p:spPr>
        <p:txBody>
          <a:bodyPr anchor="t">
            <a:normAutofit/>
          </a:bodyPr>
          <a:lstStyle>
            <a:lvl1pPr algn="r">
              <a:defRPr sz="2800">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31" name="Shape 150"/>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spTree>
    <p:extLst>
      <p:ext uri="{BB962C8B-B14F-4D97-AF65-F5344CB8AC3E}">
        <p14:creationId xmlns:p14="http://schemas.microsoft.com/office/powerpoint/2010/main" val="265264256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Our Founder">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684179" y="433388"/>
            <a:ext cx="2806735" cy="4292600"/>
          </a:xfrm>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6" name="Shape 47"/>
          <p:cNvSpPr>
            <a:spLocks noGrp="1"/>
          </p:cNvSpPr>
          <p:nvPr>
            <p:ph type="body" sz="quarter" idx="1"/>
          </p:nvPr>
        </p:nvSpPr>
        <p:spPr>
          <a:xfrm>
            <a:off x="3981763" y="1812310"/>
            <a:ext cx="2992861"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Shape 61"/>
          <p:cNvSpPr>
            <a:spLocks noGrp="1"/>
          </p:cNvSpPr>
          <p:nvPr>
            <p:ph type="title"/>
          </p:nvPr>
        </p:nvSpPr>
        <p:spPr>
          <a:xfrm>
            <a:off x="3988303" y="406473"/>
            <a:ext cx="2992861" cy="1287812"/>
          </a:xfrm>
          <a:prstGeom prst="rect">
            <a:avLst/>
          </a:prstGeom>
        </p:spPr>
        <p:txBody>
          <a:bodyPr anchor="t">
            <a:normAutofit/>
          </a:bodyPr>
          <a:lstStyle>
            <a:lvl1pPr algn="l">
              <a:defRPr sz="3200">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21" name="Shape 62"/>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sp>
        <p:nvSpPr>
          <p:cNvPr id="29" name="Shape 56"/>
          <p:cNvSpPr/>
          <p:nvPr userDrawn="1"/>
        </p:nvSpPr>
        <p:spPr>
          <a:xfrm>
            <a:off x="4388460" y="4940495"/>
            <a:ext cx="367089" cy="78612"/>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lvl1pPr>
              <a:lnSpc>
                <a:spcPct val="60000"/>
              </a:lnSpc>
              <a:defRPr sz="1800">
                <a:solidFill>
                  <a:srgbClr val="4F5D68"/>
                </a:solidFill>
                <a:latin typeface="Roboto Light"/>
                <a:ea typeface="Roboto Light"/>
                <a:cs typeface="Roboto Light"/>
                <a:sym typeface="Roboto Light"/>
              </a:defRPr>
            </a:lvl1pPr>
          </a:lstStyle>
          <a:p>
            <a:r>
              <a:rPr lang="en-US" sz="506" dirty="0"/>
              <a:t>www.ibf.org</a:t>
            </a:r>
            <a:endParaRPr sz="506" dirty="0"/>
          </a:p>
        </p:txBody>
      </p:sp>
    </p:spTree>
    <p:extLst>
      <p:ext uri="{BB962C8B-B14F-4D97-AF65-F5344CB8AC3E}">
        <p14:creationId xmlns:p14="http://schemas.microsoft.com/office/powerpoint/2010/main" val="9622236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Our Creative Director_Powerpoi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470188"/>
            <a:ext cx="4824413" cy="3255962"/>
          </a:xfrm>
        </p:spPr>
        <p:txBody>
          <a:bodyPr vert="horz" anchor="t"/>
          <a:lstStyle>
            <a:lvl1pPr>
              <a:defRPr>
                <a:solidFill>
                  <a:srgbClr val="B5BABE"/>
                </a:solidFill>
                <a:latin typeface="Roboto Black"/>
                <a:cs typeface="Roboto Black"/>
              </a:defRPr>
            </a:lvl1pPr>
          </a:lstStyle>
          <a:p>
            <a:r>
              <a:rPr lang="en-US" dirty="0"/>
              <a:t>Drag picture to placeholder or click icon to add</a:t>
            </a:r>
          </a:p>
        </p:txBody>
      </p:sp>
      <p:sp>
        <p:nvSpPr>
          <p:cNvPr id="7" name="Shape 91"/>
          <p:cNvSpPr>
            <a:spLocks noGrp="1"/>
          </p:cNvSpPr>
          <p:nvPr>
            <p:ph type="title"/>
          </p:nvPr>
        </p:nvSpPr>
        <p:spPr>
          <a:xfrm>
            <a:off x="480947" y="144923"/>
            <a:ext cx="7810500" cy="680620"/>
          </a:xfrm>
          <a:prstGeom prst="rect">
            <a:avLst/>
          </a:prstGeom>
        </p:spPr>
        <p:txBody>
          <a:bodyPr anchor="t">
            <a:normAutofit/>
          </a:bodyPr>
          <a:lstStyle>
            <a:lvl1pPr algn="l">
              <a:defRPr sz="3600">
                <a:solidFill>
                  <a:srgbClr val="4F5D68"/>
                </a:solidFill>
                <a:latin typeface="Bebas Neue Bold"/>
                <a:ea typeface="Bebas Neue Bold"/>
                <a:cs typeface="Bebas Neue Bold"/>
                <a:sym typeface="Bebas Neue Bold"/>
              </a:defRPr>
            </a:lvl1pPr>
          </a:lstStyle>
          <a:p>
            <a:r>
              <a:rPr lang="en-US"/>
              <a:t>Click to edit Master title style</a:t>
            </a:r>
            <a:endParaRPr dirty="0"/>
          </a:p>
        </p:txBody>
      </p:sp>
      <p:sp>
        <p:nvSpPr>
          <p:cNvPr id="8" name="Shape 92"/>
          <p:cNvSpPr>
            <a:spLocks noGrp="1"/>
          </p:cNvSpPr>
          <p:nvPr>
            <p:ph type="body" sz="quarter" idx="1"/>
          </p:nvPr>
        </p:nvSpPr>
        <p:spPr>
          <a:xfrm>
            <a:off x="480947" y="1044911"/>
            <a:ext cx="7810500" cy="595313"/>
          </a:xfrm>
          <a:prstGeom prst="rect">
            <a:avLst/>
          </a:prstGeom>
        </p:spPr>
        <p:txBody>
          <a:bodyPr anchor="t"/>
          <a:lstStyle>
            <a:lvl1pPr marL="0" indent="0">
              <a:spcBef>
                <a:spcPts val="0"/>
              </a:spcBef>
              <a:buSzTx/>
              <a:buNone/>
              <a:defRPr sz="563">
                <a:latin typeface="Roboto Light"/>
                <a:ea typeface="Roboto Light"/>
                <a:cs typeface="Roboto Light"/>
                <a:sym typeface="Roboto Light"/>
              </a:defRPr>
            </a:lvl1pPr>
            <a:lvl2pPr marL="0" indent="64294">
              <a:spcBef>
                <a:spcPts val="0"/>
              </a:spcBef>
              <a:buSzTx/>
              <a:buNone/>
              <a:defRPr sz="563">
                <a:latin typeface="Roboto Light"/>
                <a:ea typeface="Roboto Light"/>
                <a:cs typeface="Roboto Light"/>
                <a:sym typeface="Roboto Light"/>
              </a:defRPr>
            </a:lvl2pPr>
            <a:lvl3pPr marL="0" indent="128588">
              <a:spcBef>
                <a:spcPts val="0"/>
              </a:spcBef>
              <a:buSzTx/>
              <a:buNone/>
              <a:defRPr sz="563">
                <a:latin typeface="Roboto Light"/>
                <a:ea typeface="Roboto Light"/>
                <a:cs typeface="Roboto Light"/>
                <a:sym typeface="Roboto Light"/>
              </a:defRPr>
            </a:lvl3pPr>
            <a:lvl4pPr marL="0" indent="192881">
              <a:spcBef>
                <a:spcPts val="0"/>
              </a:spcBef>
              <a:buSzTx/>
              <a:buNone/>
              <a:defRPr sz="563">
                <a:latin typeface="Roboto Light"/>
                <a:ea typeface="Roboto Light"/>
                <a:cs typeface="Roboto Light"/>
                <a:sym typeface="Roboto Light"/>
              </a:defRPr>
            </a:lvl4pPr>
            <a:lvl5pPr marL="0" indent="257175">
              <a:spcBef>
                <a:spcPts val="0"/>
              </a:spcBef>
              <a:buSzTx/>
              <a:buNone/>
              <a:defRPr sz="563">
                <a:latin typeface="Roboto Light"/>
                <a:ea typeface="Roboto Light"/>
                <a:cs typeface="Roboto Light"/>
                <a:sym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2" name="Shape 106"/>
          <p:cNvSpPr>
            <a:spLocks noGrp="1"/>
          </p:cNvSpPr>
          <p:nvPr>
            <p:ph type="sldNum" sz="quarter" idx="2"/>
          </p:nvPr>
        </p:nvSpPr>
        <p:spPr>
          <a:xfrm>
            <a:off x="8647753" y="385221"/>
            <a:ext cx="190758" cy="189219"/>
          </a:xfrm>
          <a:prstGeom prst="rect">
            <a:avLst/>
          </a:prstGeom>
        </p:spPr>
        <p:txBody>
          <a:bodyPr/>
          <a:lstStyle>
            <a:lvl1pPr>
              <a:defRPr sz="563">
                <a:solidFill>
                  <a:srgbClr val="FFFFFF"/>
                </a:solidFill>
                <a:latin typeface="Roboto Medium"/>
                <a:ea typeface="Roboto Medium"/>
                <a:cs typeface="Roboto Medium"/>
                <a:sym typeface="Roboto Medium"/>
              </a:defRPr>
            </a:lvl1pPr>
          </a:lstStyle>
          <a:p>
            <a:fld id="{86CB4B4D-7CA3-9044-876B-883B54F8677D}" type="slidenum">
              <a:rPr/>
              <a:t>‹#›</a:t>
            </a:fld>
            <a:endParaRPr/>
          </a:p>
        </p:txBody>
      </p:sp>
      <p:grpSp>
        <p:nvGrpSpPr>
          <p:cNvPr id="36" name="Group 35"/>
          <p:cNvGrpSpPr/>
          <p:nvPr userDrawn="1"/>
        </p:nvGrpSpPr>
        <p:grpSpPr>
          <a:xfrm>
            <a:off x="548232" y="1219219"/>
            <a:ext cx="427403" cy="76663"/>
            <a:chOff x="2330376" y="2927097"/>
            <a:chExt cx="240835" cy="76663"/>
          </a:xfrm>
        </p:grpSpPr>
        <p:sp>
          <p:nvSpPr>
            <p:cNvPr id="37"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38"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39"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40"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41"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Tree>
    <p:extLst>
      <p:ext uri="{BB962C8B-B14F-4D97-AF65-F5344CB8AC3E}">
        <p14:creationId xmlns:p14="http://schemas.microsoft.com/office/powerpoint/2010/main" val="251554787"/>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33414" y="357188"/>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dirty="0"/>
              <a:t>Title Text</a:t>
            </a:r>
          </a:p>
        </p:txBody>
      </p:sp>
      <p:sp>
        <p:nvSpPr>
          <p:cNvPr id="3" name="Shape 3"/>
          <p:cNvSpPr>
            <a:spLocks noGrp="1"/>
          </p:cNvSpPr>
          <p:nvPr>
            <p:ph type="body" idx="1"/>
          </p:nvPr>
        </p:nvSpPr>
        <p:spPr>
          <a:xfrm>
            <a:off x="633414" y="1214438"/>
            <a:ext cx="7877175" cy="34528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hape 1135"/>
          <p:cNvSpPr txBox="1">
            <a:spLocks/>
          </p:cNvSpPr>
          <p:nvPr userDrawn="1"/>
        </p:nvSpPr>
        <p:spPr>
          <a:xfrm>
            <a:off x="8615960" y="385221"/>
            <a:ext cx="254344" cy="189219"/>
          </a:xfrm>
          <a:prstGeom prst="rect">
            <a:avLst/>
          </a:prstGeom>
          <a:extLst>
            <a:ext uri="{C572A759-6A51-4108-AA02-DFA0A04FC94B}">
              <ma14:wrappingTextBoxFlag xmlns:ma14="http://schemas.microsoft.com/office/mac/drawingml/2011/main" xmlns="" val="1"/>
            </a:ext>
          </a:extLst>
        </p:spPr>
        <p:txBody>
          <a:bodyPr lIns="0" tIns="0" rIns="0" bIns="0" anchor="ctr" anchorCtr="0"/>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1pPr>
            <a:lvl2pPr marL="0" marR="0" indent="857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2pPr>
            <a:lvl3pPr marL="0" marR="0" indent="1714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3pPr>
            <a:lvl4pPr marL="0" marR="0" indent="2571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4pPr>
            <a:lvl5pPr marL="0" marR="0" indent="3429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5pPr>
            <a:lvl6pPr marL="0" marR="0" indent="4286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6pPr>
            <a:lvl7pPr marL="0" marR="0" indent="5143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7pPr>
            <a:lvl8pPr marL="0" marR="0" indent="6000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8pPr>
            <a:lvl9pPr marL="0" marR="0" indent="6858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9pPr>
          </a:lstStyle>
          <a:p>
            <a:pPr algn="ctr"/>
            <a:fld id="{D5B81FC9-0CA4-994C-A73F-B3FD1EC562F6}" type="slidenum">
              <a:rPr lang="en-US" sz="540" b="0" i="0" smtClean="0">
                <a:solidFill>
                  <a:srgbClr val="FFFFFF"/>
                </a:solidFill>
                <a:latin typeface="Roboto Medium" charset="0"/>
                <a:ea typeface="Roboto Medium" charset="0"/>
                <a:cs typeface="Roboto Medium" charset="0"/>
              </a:rPr>
              <a:pPr algn="ctr"/>
              <a:t>‹#›</a:t>
            </a:fld>
            <a:endParaRPr lang="en-US" sz="540" b="0" i="0" dirty="0">
              <a:solidFill>
                <a:srgbClr val="FFFFFF"/>
              </a:solidFill>
              <a:latin typeface="Roboto Medium" charset="0"/>
              <a:ea typeface="Roboto Medium" charset="0"/>
              <a:cs typeface="Roboto Medium" charset="0"/>
            </a:endParaRPr>
          </a:p>
        </p:txBody>
      </p:sp>
      <p:sp>
        <p:nvSpPr>
          <p:cNvPr id="8" name="TextBox 7">
            <a:extLst>
              <a:ext uri="{FF2B5EF4-FFF2-40B4-BE49-F238E27FC236}">
                <a16:creationId xmlns:a16="http://schemas.microsoft.com/office/drawing/2014/main" id="{FD5C1D86-2833-2D69-BDC6-435A82ABC9F8}"/>
              </a:ext>
            </a:extLst>
          </p:cNvPr>
          <p:cNvSpPr txBox="1"/>
          <p:nvPr userDrawn="1"/>
        </p:nvSpPr>
        <p:spPr>
          <a:xfrm>
            <a:off x="237174" y="4779644"/>
            <a:ext cx="45720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fld id="{D5B81FC9-0CA4-994C-A73F-B3FD1EC562F6}" type="slidenum">
              <a:rPr lang="en-US" sz="1000" b="0" i="0" smtClean="0">
                <a:solidFill>
                  <a:srgbClr val="FFFFFF"/>
                </a:solidFill>
                <a:latin typeface="Calibri" panose="020F0502020204030204" pitchFamily="34" charset="0"/>
                <a:ea typeface="Roboto Medium" charset="0"/>
                <a:cs typeface="Calibri" panose="020F0502020204030204" pitchFamily="34" charset="0"/>
              </a:rPr>
              <a:pPr algn="l"/>
              <a:t>‹#›</a:t>
            </a:fld>
            <a:endParaRPr lang="en-US" sz="1000"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46" r:id="rId1"/>
    <p:sldLayoutId id="2147483677" r:id="rId2"/>
    <p:sldLayoutId id="2147483845" r:id="rId3"/>
    <p:sldLayoutId id="2147483679" r:id="rId4"/>
    <p:sldLayoutId id="2147483680" r:id="rId5"/>
    <p:sldLayoutId id="2147483681" r:id="rId6"/>
    <p:sldLayoutId id="2147483683" r:id="rId7"/>
    <p:sldLayoutId id="2147483684" r:id="rId8"/>
    <p:sldLayoutId id="2147483685" r:id="rId9"/>
    <p:sldLayoutId id="2147483686" r:id="rId10"/>
    <p:sldLayoutId id="2147483687" r:id="rId11"/>
    <p:sldLayoutId id="2147483688" r:id="rId12"/>
    <p:sldLayoutId id="2147483690" r:id="rId13"/>
    <p:sldLayoutId id="2147483691" r:id="rId14"/>
    <p:sldLayoutId id="2147483692"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823" r:id="rId42"/>
    <p:sldLayoutId id="2147483664" r:id="rId43"/>
    <p:sldLayoutId id="2147483670" r:id="rId44"/>
    <p:sldLayoutId id="2147483672" r:id="rId45"/>
    <p:sldLayoutId id="2147483841" r:id="rId46"/>
    <p:sldLayoutId id="2147483675" r:id="rId47"/>
    <p:sldLayoutId id="2147483847" r:id="rId48"/>
    <p:sldLayoutId id="2147483848" r:id="rId49"/>
    <p:sldLayoutId id="2147483849" r:id="rId50"/>
    <p:sldLayoutId id="2147483850" r:id="rId51"/>
    <p:sldLayoutId id="2147483851" r:id="rId52"/>
    <p:sldLayoutId id="2147483852" r:id="rId53"/>
  </p:sldLayoutIdLst>
  <p:transition spd="med"/>
  <p:hf sldNum="0" hdr="0" ftr="0" dt="0"/>
  <p:txStyles>
    <p:title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p:titleStyle>
    <p:bodyStyle>
      <a:lvl1pPr marL="178594" marR="0" indent="-178594" algn="l" defTabSz="232172" eaLnBrk="1" latinLnBrk="0" hangingPunct="1">
        <a:lnSpc>
          <a:spcPct val="100000"/>
        </a:lnSpc>
        <a:spcBef>
          <a:spcPts val="1463"/>
        </a:spcBef>
        <a:spcAft>
          <a:spcPts val="0"/>
        </a:spcAft>
        <a:buClrTx/>
        <a:buSzPct val="75000"/>
        <a:buFontTx/>
        <a:buChar char="•"/>
        <a:tabLst/>
        <a:defRPr sz="28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1pPr>
      <a:lvl2pPr marL="357188" marR="0" indent="-178594" algn="l" defTabSz="232172" eaLnBrk="1" latinLnBrk="0" hangingPunct="1">
        <a:lnSpc>
          <a:spcPct val="100000"/>
        </a:lnSpc>
        <a:spcBef>
          <a:spcPts val="1463"/>
        </a:spcBef>
        <a:spcAft>
          <a:spcPts val="0"/>
        </a:spcAft>
        <a:buClrTx/>
        <a:buSzPct val="75000"/>
        <a:buFontTx/>
        <a:buChar char="•"/>
        <a:tabLst/>
        <a:defRPr sz="24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2pPr>
      <a:lvl3pPr marL="535781" marR="0" indent="-178594" algn="l" defTabSz="232172" eaLnBrk="1" latinLnBrk="0" hangingPunct="1">
        <a:lnSpc>
          <a:spcPct val="100000"/>
        </a:lnSpc>
        <a:spcBef>
          <a:spcPts val="1463"/>
        </a:spcBef>
        <a:spcAft>
          <a:spcPts val="0"/>
        </a:spcAft>
        <a:buClrTx/>
        <a:buSzPct val="75000"/>
        <a:buFontTx/>
        <a:buChar char="•"/>
        <a:tabLst/>
        <a:defRPr sz="20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3pPr>
      <a:lvl4pPr marL="714375" marR="0" indent="-178594" algn="l" defTabSz="232172" eaLnBrk="1" latinLnBrk="0" hangingPunct="1">
        <a:lnSpc>
          <a:spcPct val="100000"/>
        </a:lnSpc>
        <a:spcBef>
          <a:spcPts val="1463"/>
        </a:spcBef>
        <a:spcAft>
          <a:spcPts val="0"/>
        </a:spcAft>
        <a:buClrTx/>
        <a:buSzPct val="75000"/>
        <a:buFontTx/>
        <a:buChar char="•"/>
        <a:tabLst/>
        <a:defRPr sz="16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4pPr>
      <a:lvl5pPr marL="892969" marR="0" indent="-178594" algn="l" defTabSz="232172" eaLnBrk="1" latinLnBrk="0" hangingPunct="1">
        <a:lnSpc>
          <a:spcPct val="100000"/>
        </a:lnSpc>
        <a:spcBef>
          <a:spcPts val="1463"/>
        </a:spcBef>
        <a:spcAft>
          <a:spcPts val="0"/>
        </a:spcAft>
        <a:buClrTx/>
        <a:buSzPct val="75000"/>
        <a:buFontTx/>
        <a:buChar char="•"/>
        <a:tabLst/>
        <a:defRPr sz="1200" b="0" i="0" u="none" strike="noStrike" cap="none" spc="0" baseline="0">
          <a:ln>
            <a:noFill/>
          </a:ln>
          <a:solidFill>
            <a:srgbClr val="000000"/>
          </a:solidFill>
          <a:uFillTx/>
          <a:latin typeface="Calibri" panose="020F0502020204030204" pitchFamily="34" charset="0"/>
          <a:ea typeface="+mn-ea"/>
          <a:cs typeface="Calibri" panose="020F0502020204030204" pitchFamily="34" charset="0"/>
          <a:sym typeface="Helvetica Light"/>
        </a:defRPr>
      </a:lvl5pPr>
      <a:lvl6pPr marL="1071563" marR="0" indent="-178594" algn="l" defTabSz="232172" eaLnBrk="1" latinLnBrk="0" hangingPunct="1">
        <a:lnSpc>
          <a:spcPct val="100000"/>
        </a:lnSpc>
        <a:spcBef>
          <a:spcPts val="1463"/>
        </a:spcBef>
        <a:spcAft>
          <a:spcPts val="0"/>
        </a:spcAft>
        <a:buClrTx/>
        <a:buSzPct val="75000"/>
        <a:buFontTx/>
        <a:buChar char="•"/>
        <a:tabLst/>
        <a:defRPr sz="1463" b="0" i="0" u="none" strike="noStrike" cap="none" spc="0" baseline="0">
          <a:ln>
            <a:noFill/>
          </a:ln>
          <a:solidFill>
            <a:srgbClr val="000000"/>
          </a:solidFill>
          <a:uFillTx/>
          <a:latin typeface="+mn-lt"/>
          <a:ea typeface="+mn-ea"/>
          <a:cs typeface="+mn-cs"/>
          <a:sym typeface="Helvetica Light"/>
        </a:defRPr>
      </a:lvl6pPr>
      <a:lvl7pPr marL="1250156" marR="0" indent="-178594" algn="l" defTabSz="232172" eaLnBrk="1" latinLnBrk="0" hangingPunct="1">
        <a:lnSpc>
          <a:spcPct val="100000"/>
        </a:lnSpc>
        <a:spcBef>
          <a:spcPts val="1463"/>
        </a:spcBef>
        <a:spcAft>
          <a:spcPts val="0"/>
        </a:spcAft>
        <a:buClrTx/>
        <a:buSzPct val="75000"/>
        <a:buFontTx/>
        <a:buChar char="•"/>
        <a:tabLst/>
        <a:defRPr sz="1463" b="0" i="0" u="none" strike="noStrike" cap="none" spc="0" baseline="0">
          <a:ln>
            <a:noFill/>
          </a:ln>
          <a:solidFill>
            <a:srgbClr val="000000"/>
          </a:solidFill>
          <a:uFillTx/>
          <a:latin typeface="+mn-lt"/>
          <a:ea typeface="+mn-ea"/>
          <a:cs typeface="+mn-cs"/>
          <a:sym typeface="Helvetica Light"/>
        </a:defRPr>
      </a:lvl7pPr>
      <a:lvl8pPr marL="1428750" marR="0" indent="-178594" algn="l" defTabSz="232172" eaLnBrk="1" latinLnBrk="0" hangingPunct="1">
        <a:lnSpc>
          <a:spcPct val="100000"/>
        </a:lnSpc>
        <a:spcBef>
          <a:spcPts val="1463"/>
        </a:spcBef>
        <a:spcAft>
          <a:spcPts val="0"/>
        </a:spcAft>
        <a:buClrTx/>
        <a:buSzPct val="75000"/>
        <a:buFontTx/>
        <a:buChar char="•"/>
        <a:tabLst/>
        <a:defRPr sz="1463" b="0" i="0" u="none" strike="noStrike" cap="none" spc="0" baseline="0">
          <a:ln>
            <a:noFill/>
          </a:ln>
          <a:solidFill>
            <a:srgbClr val="000000"/>
          </a:solidFill>
          <a:uFillTx/>
          <a:latin typeface="+mn-lt"/>
          <a:ea typeface="+mn-ea"/>
          <a:cs typeface="+mn-cs"/>
          <a:sym typeface="Helvetica Light"/>
        </a:defRPr>
      </a:lvl8pPr>
      <a:lvl9pPr marL="1607344" marR="0" indent="-178594" algn="l" defTabSz="232172" eaLnBrk="1" latinLnBrk="0" hangingPunct="1">
        <a:lnSpc>
          <a:spcPct val="100000"/>
        </a:lnSpc>
        <a:spcBef>
          <a:spcPts val="1463"/>
        </a:spcBef>
        <a:spcAft>
          <a:spcPts val="0"/>
        </a:spcAft>
        <a:buClrTx/>
        <a:buSzPct val="75000"/>
        <a:buFontTx/>
        <a:buChar char="•"/>
        <a:tabLst/>
        <a:defRPr sz="146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ara@ceresAnalytics.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svg"/><Relationship Id="rId12"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emf"/><Relationship Id="rId4" Type="http://schemas.openxmlformats.org/officeDocument/2006/relationships/image" Target="../media/image14.png"/><Relationship Id="rId9"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6.bin"/><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6.bin"/><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0.xml"/><Relationship Id="rId1" Type="http://schemas.openxmlformats.org/officeDocument/2006/relationships/slideLayout" Target="../slideLayouts/slideLayout51.xml"/><Relationship Id="rId4" Type="http://schemas.openxmlformats.org/officeDocument/2006/relationships/image" Target="../media/image93.wmf"/></Relationships>
</file>

<file path=ppt/slides/_rels/slide10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6.bin"/><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hyperlink" Target="https://ceresanalytics.com/R_for_IBF_NextLevel/ibf_neuralNetwork.r" TargetMode="External"/><Relationship Id="rId2" Type="http://schemas.openxmlformats.org/officeDocument/2006/relationships/image" Target="../media/image49.jpeg"/><Relationship Id="rId1" Type="http://schemas.openxmlformats.org/officeDocument/2006/relationships/slideLayout" Target="../slideLayouts/slideLayout52.xml"/><Relationship Id="rId5" Type="http://schemas.openxmlformats.org/officeDocument/2006/relationships/hyperlink" Target="https://ceresanalytics.com/R_for_IBF_NextLevel/HowToRun_neuralNet_cfTiberius.pptx" TargetMode="External"/><Relationship Id="rId4" Type="http://schemas.openxmlformats.org/officeDocument/2006/relationships/hyperlink" Target="https://ceresanalytics.com/R_for_IBF_NextLevel/neuralNet_cfTiberius.xls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5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philbrierley.co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ceresanalytics.com/R_for_IBF_NextLevel/neuralNet_cfTiberius.xlsm" TargetMode="Externa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2.emf"/><Relationship Id="rId1" Type="http://schemas.openxmlformats.org/officeDocument/2006/relationships/slideLayout" Target="../slideLayouts/slideLayout13.xml"/><Relationship Id="rId4" Type="http://schemas.openxmlformats.org/officeDocument/2006/relationships/hyperlink" Target="https://www.youtube.com/watch?v=NYigVROC-q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2.xml"/><Relationship Id="rId1" Type="http://schemas.openxmlformats.org/officeDocument/2006/relationships/slideLayout" Target="../slideLayouts/slideLayout50.xml"/><Relationship Id="rId5" Type="http://schemas.openxmlformats.org/officeDocument/2006/relationships/image" Target="../media/image109.emf"/><Relationship Id="rId4" Type="http://schemas.openxmlformats.org/officeDocument/2006/relationships/image" Target="../media/image108.e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3.xml"/><Relationship Id="rId1" Type="http://schemas.openxmlformats.org/officeDocument/2006/relationships/slideLayout" Target="../slideLayouts/slideLayout50.xml"/><Relationship Id="rId5" Type="http://schemas.openxmlformats.org/officeDocument/2006/relationships/image" Target="../media/image92.emf"/><Relationship Id="rId4" Type="http://schemas.openxmlformats.org/officeDocument/2006/relationships/image" Target="../media/image91.emf"/></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50.xml"/><Relationship Id="rId4" Type="http://schemas.openxmlformats.org/officeDocument/2006/relationships/image" Target="../media/image11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2.emf"/><Relationship Id="rId1" Type="http://schemas.openxmlformats.org/officeDocument/2006/relationships/slideLayout" Target="../slideLayouts/slideLayout13.xml"/><Relationship Id="rId4" Type="http://schemas.openxmlformats.org/officeDocument/2006/relationships/hyperlink" Target="https://www.youtube.com/watch?v=NYigVROC-qs"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0.xml"/><Relationship Id="rId1" Type="http://schemas.openxmlformats.org/officeDocument/2006/relationships/slideLayout" Target="../slideLayouts/slideLayout50.xml"/><Relationship Id="rId5" Type="http://schemas.openxmlformats.org/officeDocument/2006/relationships/image" Target="../media/image92.emf"/><Relationship Id="rId4" Type="http://schemas.openxmlformats.org/officeDocument/2006/relationships/image" Target="../media/image91.em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hbs.edu/blog/post/types-of-data-analysis"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3" Type="http://schemas.openxmlformats.org/officeDocument/2006/relationships/hyperlink" Target="https://ceresanalytics.com/R_for_IBF_NextLevel/ibf_logistic.r"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sbthesis.com/shiny_IBF"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edx.org/cs50"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2.emf"/><Relationship Id="rId1" Type="http://schemas.openxmlformats.org/officeDocument/2006/relationships/slideLayout" Target="../slideLayouts/slideLayout13.xml"/><Relationship Id="rId4" Type="http://schemas.openxmlformats.org/officeDocument/2006/relationships/hyperlink" Target="https://www.youtube.com/watch?v=NYigVROC-qs"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9.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9.xml"/></Relationships>
</file>

<file path=ppt/slides/_rels/slide14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sipina-arbres-de-decision.blogspot.com/" TargetMode="External"/><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s://ceresanalytics.com/R_for_IBF_NextLevel/HowToRunSipina.pptx"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github.com/albayraktaroglu/Datasets/blob/master/churn.csv"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github.com/albayraktaroglu/Datasets/blob/master/churn.csv" TargetMode="External"/><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50.xml"/><Relationship Id="rId5" Type="http://schemas.openxmlformats.org/officeDocument/2006/relationships/hyperlink" Target="https://searchbusinessanalytics.techtarget.com/definition/association-rules-in-data-mining" TargetMode="External"/><Relationship Id="rId4" Type="http://schemas.openxmlformats.org/officeDocument/2006/relationships/image" Target="../media/image139.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166.xml.rels><?xml version="1.0" encoding="UTF-8" standalone="yes"?>
<Relationships xmlns="http://schemas.openxmlformats.org/package/2006/relationships"><Relationship Id="rId3" Type="http://schemas.openxmlformats.org/officeDocument/2006/relationships/hyperlink" Target="https://ceresanalytics.com/R_for_IBF_NextLevel/HowToRun_AssociationRuleSoftware.pptx"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ceresanalytics.com/R_for_IBF_NextLevel/ibf_associationRules.r"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49.xml"/><Relationship Id="rId4" Type="http://schemas.openxmlformats.org/officeDocument/2006/relationships/image" Target="../media/image33.jpeg"/></Relationships>
</file>

<file path=ppt/slides/_rels/slide1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175.xml.rels><?xml version="1.0" encoding="UTF-8" standalone="yes"?>
<Relationships xmlns="http://schemas.openxmlformats.org/package/2006/relationships"><Relationship Id="rId3" Type="http://schemas.openxmlformats.org/officeDocument/2006/relationships/hyperlink" Target="https://ceresanalytics.com/R_for_IBF_NextLevel/" TargetMode="External"/><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fred.stlouisfed.org/searchresults?st=projections"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philadelphiafed.org/surveys-and-data/real-time-data-research/survey-of-professional-forecasters"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census.gov/data/data-tools.html"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ceresanalytics.com/R_for_IBF_NextLevel/" TargetMode="External"/><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2.xml.rels><?xml version="1.0" encoding="UTF-8" standalone="yes"?>
<Relationships xmlns="http://schemas.openxmlformats.org/package/2006/relationships"><Relationship Id="rId3" Type="http://schemas.openxmlformats.org/officeDocument/2006/relationships/hyperlink" Target="https://cloud.r-project.org/" TargetMode="External"/><Relationship Id="rId2" Type="http://schemas.openxmlformats.org/officeDocument/2006/relationships/notesSlide" Target="../notesSlides/notesSlide72.xml"/><Relationship Id="rId1" Type="http://schemas.openxmlformats.org/officeDocument/2006/relationships/slideLayout" Target="../slideLayouts/slideLayout50.xml"/><Relationship Id="rId5" Type="http://schemas.openxmlformats.org/officeDocument/2006/relationships/hyperlink" Target="https://www.python.org/downloads/" TargetMode="External"/><Relationship Id="rId4" Type="http://schemas.openxmlformats.org/officeDocument/2006/relationships/hyperlink" Target="https://posit.co/downloads/"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www.w3schools.com/python/default.asp" TargetMode="External"/><Relationship Id="rId3" Type="http://schemas.openxmlformats.org/officeDocument/2006/relationships/hyperlink" Target="https://cran.r-project.org/manuals.html" TargetMode="External"/><Relationship Id="rId7" Type="http://schemas.openxmlformats.org/officeDocument/2006/relationships/hyperlink" Target="https://cran.r-project.org/doc/contrib/Short-refcard.pdf" TargetMode="External"/><Relationship Id="rId12" Type="http://schemas.openxmlformats.org/officeDocument/2006/relationships/hyperlink" Target="https://cran.r-project.org/web/packages/available_packages_by_name.html" TargetMode="External"/><Relationship Id="rId2" Type="http://schemas.openxmlformats.org/officeDocument/2006/relationships/notesSlide" Target="../notesSlides/notesSlide73.xml"/><Relationship Id="rId1" Type="http://schemas.openxmlformats.org/officeDocument/2006/relationships/slideLayout" Target="../slideLayouts/slideLayout50.xml"/><Relationship Id="rId6" Type="http://schemas.openxmlformats.org/officeDocument/2006/relationships/hyperlink" Target="https://www.w3schools.com/r/" TargetMode="External"/><Relationship Id="rId11" Type="http://schemas.openxmlformats.org/officeDocument/2006/relationships/hyperlink" Target="https://www.w3schools.com/sql/sql_quickref.asp" TargetMode="External"/><Relationship Id="rId5" Type="http://schemas.openxmlformats.org/officeDocument/2006/relationships/hyperlink" Target="https://learn.microsoft.com/en-us/office/vba/library-reference/concepts/getting-started-with-vba-in-office" TargetMode="External"/><Relationship Id="rId10" Type="http://schemas.openxmlformats.org/officeDocument/2006/relationships/hyperlink" Target="https://www.tutorialspoint.com/vba/index.htm" TargetMode="External"/><Relationship Id="rId4" Type="http://schemas.openxmlformats.org/officeDocument/2006/relationships/hyperlink" Target="https://docs.python.org/3/" TargetMode="External"/><Relationship Id="rId9" Type="http://schemas.openxmlformats.org/officeDocument/2006/relationships/hyperlink" Target="https://www.cs.put.poznan.pl/csobaniec/software/python/py-qrc.html" TargetMode="Externa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192.xml.rels><?xml version="1.0" encoding="UTF-8" standalone="yes"?>
<Relationships xmlns="http://schemas.openxmlformats.org/package/2006/relationships"><Relationship Id="rId3" Type="http://schemas.openxmlformats.org/officeDocument/2006/relationships/hyperlink" Target="https://ceresanalytics.com/R_for_IBF_NextLevel/" TargetMode="External"/><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0.xml"/></Relationships>
</file>

<file path=ppt/slides/_rels/slide19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0.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50.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0.xml"/></Relationships>
</file>

<file path=ppt/slides/_rels/slide1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6.xml"/><Relationship Id="rId1" Type="http://schemas.openxmlformats.org/officeDocument/2006/relationships/slideLayout" Target="../slideLayouts/slideLayout50.xml"/><Relationship Id="rId4" Type="http://schemas.openxmlformats.org/officeDocument/2006/relationships/image" Target="../media/image1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00.xml.rels><?xml version="1.0" encoding="UTF-8" standalone="yes"?>
<Relationships xmlns="http://schemas.openxmlformats.org/package/2006/relationships"><Relationship Id="rId3" Type="http://schemas.openxmlformats.org/officeDocument/2006/relationships/hyperlink" Target="https://ceresanalytics.com/R_for_IBF_NextLevel/PrincipalComponents.bas" TargetMode="External"/><Relationship Id="rId2" Type="http://schemas.openxmlformats.org/officeDocument/2006/relationships/image" Target="../media/image49.jpeg"/><Relationship Id="rId1" Type="http://schemas.openxmlformats.org/officeDocument/2006/relationships/slideLayout" Target="../slideLayouts/slideLayout52.xml"/><Relationship Id="rId5" Type="http://schemas.openxmlformats.org/officeDocument/2006/relationships/hyperlink" Target="https://ceresanalytics.com/R_for_IBF_NextLevel/EDA_timeSeries.txt" TargetMode="External"/><Relationship Id="rId4" Type="http://schemas.openxmlformats.org/officeDocument/2006/relationships/hyperlink" Target="https://ceresanalytics.com/R_for_IBF_NextLevel/HowToRunPCA_inExcel.pptx" TargetMode="External"/></Relationships>
</file>

<file path=ppt/slides/_rels/slide20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1.xml"/></Relationships>
</file>

<file path=ppt/slides/_rels/slide20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hyperlink" Target="https://machinelearningmastery.com/an-introduction-to-feature-selection/" TargetMode="Externa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hyperlink" Target="https://sbthesis.com/shiny_IBF/" TargetMode="Externa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sbthesis.com/shiny_IBF/"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chatgpt.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0.xml"/><Relationship Id="rId5" Type="http://schemas.openxmlformats.org/officeDocument/2006/relationships/image" Target="../media/image51.png"/><Relationship Id="rId4" Type="http://schemas.openxmlformats.org/officeDocument/2006/relationships/hyperlink" Target="https://www.edx.org/learn/python/harvard-university-cs50-s-introduction-to-programming-with-pyth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cloud.google.com/learn/artificial-intelligence-vs-machine-learning#what-is-machine-learnin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ceresanalytics.com/R_for_IBF_NextLevel/"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hyperlink" Target="http://www.sthda.com/english/wiki/print.php?id=236"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hyperlink" Target="https://ceresanalytics.com/R_for_IBF_NextLevel/ibf_Clusters.r"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sbthesis.com/shiny_IBF/"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hyperlink" Target="https://sbthesis.com/shiny_IBF/" TargetMode="External"/><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linkedin.com/pulse/forecasting-trap-why-segmentation-your-way-out-charles-chase-71vde/"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www.linkedin.com/pulse/forecasting-trap-why-segmentation-your-way-out-charles-chase-71vde/"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ceresanalytics.com/R_for_IBF_NextLevel/makeProductSegments_withMacro.xlsm" TargetMode="External"/><Relationship Id="rId2" Type="http://schemas.openxmlformats.org/officeDocument/2006/relationships/image" Target="../media/image49.jpeg"/><Relationship Id="rId1" Type="http://schemas.openxmlformats.org/officeDocument/2006/relationships/slideLayout" Target="../slideLayouts/slideLayout52.xml"/><Relationship Id="rId6" Type="http://schemas.openxmlformats.org/officeDocument/2006/relationships/hyperlink" Target="https://ceresanalytics.com/R_for_IBF_NextLevel/HowToRun_productSegments.pptx" TargetMode="External"/><Relationship Id="rId5" Type="http://schemas.openxmlformats.org/officeDocument/2006/relationships/hyperlink" Target="https://ceresanalytics.com/R_for_IBF_NextLevel/productSegments.bas" TargetMode="External"/><Relationship Id="rId4" Type="http://schemas.openxmlformats.org/officeDocument/2006/relationships/hyperlink" Target="https://ceresanalytics.com/R_for_IBF_NextLevel/makeProductSegments.x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3.bin"/><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3.bin"/><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5.emf"/><Relationship Id="rId4" Type="http://schemas.openxmlformats.org/officeDocument/2006/relationships/oleObject" Target="../embeddings/oleObject4.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hyperlink" Target="https://online.stat.psu.edu/stat462/node/132/" TargetMode="External"/><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50.xml"/><Relationship Id="rId5" Type="http://schemas.openxmlformats.org/officeDocument/2006/relationships/image" Target="../media/image83.png"/><Relationship Id="rId4" Type="http://schemas.openxmlformats.org/officeDocument/2006/relationships/hyperlink" Target="https://robjhyndman.com/papers/foresight.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hyperlink" Target="https://ceresanalytics.com/R_for_IBF_NextLevel/ibf_linear.r" TargetMode="External"/><Relationship Id="rId2" Type="http://schemas.openxmlformats.org/officeDocument/2006/relationships/image" Target="../media/image49.jpeg"/><Relationship Id="rId1" Type="http://schemas.openxmlformats.org/officeDocument/2006/relationships/slideLayout" Target="../slideLayouts/slideLayout52.xml"/><Relationship Id="rId4" Type="http://schemas.openxmlformats.org/officeDocument/2006/relationships/hyperlink" Target="https://sbthesis.com/shiny_IB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hyperlink" Target="https://www.biologyforlife.com/skew.html" TargetMode="Externa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3.bin"/><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3.bin"/><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5.emf"/><Relationship Id="rId4" Type="http://schemas.openxmlformats.org/officeDocument/2006/relationships/oleObject" Target="../embeddings/oleObject4.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9.xml"/><Relationship Id="rId1" Type="http://schemas.openxmlformats.org/officeDocument/2006/relationships/slideLayout" Target="../slideLayouts/slideLayout53.xml"/><Relationship Id="rId5" Type="http://schemas.openxmlformats.org/officeDocument/2006/relationships/image" Target="../media/image92.emf"/><Relationship Id="rId4" Type="http://schemas.openxmlformats.org/officeDocument/2006/relationships/image" Target="../media/image91.emf"/></Relationships>
</file>

<file path=ppt/slides/_rels/slide9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5.bin"/><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p:nvPr/>
        </p:nvSpPr>
        <p:spPr>
          <a:xfrm>
            <a:off x="1666360" y="3549875"/>
            <a:ext cx="5811279" cy="582853"/>
          </a:xfrm>
          <a:prstGeom prst="rect">
            <a:avLst/>
          </a:prstGeom>
          <a:ln w="12700">
            <a:miter lim="400000"/>
          </a:ln>
          <a:extLst>
            <a:ext uri="{C572A759-6A51-4108-AA02-DFA0A04FC94B}">
              <ma14:wrappingTextBoxFlag xmlns="" xmlns:ma14="http://schemas.microsoft.com/office/mac/drawingml/2011/main" val="1"/>
            </a:ext>
          </a:extLst>
        </p:spPr>
        <p:txBody>
          <a:bodyPr lIns="14288" tIns="14288" rIns="14288" bIns="14288">
            <a:spAutoFit/>
          </a:bodyPr>
          <a:lstStyle/>
          <a:p>
            <a:pPr>
              <a:defRPr sz="3500">
                <a:solidFill>
                  <a:srgbClr val="FFFFFF"/>
                </a:solidFill>
                <a:latin typeface="Roboto Medium"/>
                <a:ea typeface="Roboto Medium"/>
                <a:cs typeface="Roboto Medium"/>
                <a:sym typeface="Roboto Medium"/>
              </a:defRPr>
            </a:pPr>
            <a:r>
              <a:rPr lang="en-US" sz="1200" dirty="0">
                <a:solidFill>
                  <a:schemeClr val="tx1">
                    <a:lumMod val="75000"/>
                    <a:lumOff val="25000"/>
                  </a:schemeClr>
                </a:solidFill>
                <a:latin typeface="Calibri" panose="020F0502020204030204" pitchFamily="34" charset="0"/>
                <a:cs typeface="Calibri" panose="020F0502020204030204" pitchFamily="34" charset="0"/>
              </a:rPr>
              <a:t>Sara Brumbaugh</a:t>
            </a:r>
            <a:endParaRPr lang="en-US" sz="1200" u="sng" dirty="0">
              <a:solidFill>
                <a:schemeClr val="accent4"/>
              </a:solidFill>
              <a:latin typeface="Calibri" panose="020F0502020204030204" pitchFamily="34" charset="0"/>
              <a:cs typeface="Calibri" panose="020F0502020204030204" pitchFamily="34" charset="0"/>
            </a:endParaRPr>
          </a:p>
          <a:p>
            <a:pPr>
              <a:defRPr sz="2000">
                <a:solidFill>
                  <a:srgbClr val="FF9F00"/>
                </a:solidFill>
                <a:latin typeface="Roboto Medium"/>
                <a:ea typeface="Roboto Medium"/>
                <a:cs typeface="Roboto Medium"/>
                <a:sym typeface="Roboto Medium"/>
              </a:defRPr>
            </a:pPr>
            <a:r>
              <a:rPr lang="en-US" sz="1200" u="sng" dirty="0">
                <a:solidFill>
                  <a:schemeClr val="accent1">
                    <a:lumMod val="75000"/>
                  </a:schemeClr>
                </a:solidFill>
                <a:latin typeface="Calibri" panose="020F0502020204030204" pitchFamily="34" charset="0"/>
                <a:cs typeface="Calibri" panose="020F0502020204030204" pitchFamily="34" charset="0"/>
                <a:hlinkClick r:id="rId3"/>
              </a:rPr>
              <a:t>sara@ceresAnalytics.com</a:t>
            </a:r>
            <a:endParaRPr lang="en-US" sz="1200" u="sng" dirty="0">
              <a:solidFill>
                <a:schemeClr val="accent1">
                  <a:lumMod val="75000"/>
                </a:schemeClr>
              </a:solidFill>
              <a:latin typeface="Calibri" panose="020F0502020204030204" pitchFamily="34" charset="0"/>
              <a:cs typeface="Calibri" panose="020F0502020204030204" pitchFamily="34" charset="0"/>
            </a:endParaRPr>
          </a:p>
          <a:p>
            <a:pPr>
              <a:defRPr sz="2000">
                <a:solidFill>
                  <a:srgbClr val="FF9F00"/>
                </a:solidFill>
                <a:latin typeface="Roboto Medium"/>
                <a:ea typeface="Roboto Medium"/>
                <a:cs typeface="Roboto Medium"/>
                <a:sym typeface="Roboto Medium"/>
              </a:defRPr>
            </a:pPr>
            <a:r>
              <a:rPr lang="en-US" sz="1200" dirty="0">
                <a:solidFill>
                  <a:schemeClr val="accent1">
                    <a:lumMod val="75000"/>
                  </a:schemeClr>
                </a:solidFill>
                <a:latin typeface="Calibri" panose="020F0502020204030204" pitchFamily="34" charset="0"/>
                <a:cs typeface="Calibri" panose="020F0502020204030204" pitchFamily="34" charset="0"/>
              </a:rPr>
              <a:t>617-519-3151</a:t>
            </a:r>
          </a:p>
        </p:txBody>
      </p:sp>
      <p:sp>
        <p:nvSpPr>
          <p:cNvPr id="567" name="Shape 567"/>
          <p:cNvSpPr/>
          <p:nvPr/>
        </p:nvSpPr>
        <p:spPr>
          <a:xfrm>
            <a:off x="1753344" y="2324478"/>
            <a:ext cx="5637312" cy="1517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377"/>
                </a:lnTo>
                <a:lnTo>
                  <a:pt x="8135" y="20377"/>
                </a:lnTo>
                <a:lnTo>
                  <a:pt x="8058" y="20721"/>
                </a:lnTo>
                <a:lnTo>
                  <a:pt x="8058" y="21600"/>
                </a:lnTo>
                <a:lnTo>
                  <a:pt x="8393" y="20093"/>
                </a:lnTo>
                <a:lnTo>
                  <a:pt x="8058" y="18586"/>
                </a:lnTo>
                <a:lnTo>
                  <a:pt x="8058" y="19464"/>
                </a:lnTo>
                <a:lnTo>
                  <a:pt x="8123" y="19755"/>
                </a:lnTo>
                <a:lnTo>
                  <a:pt x="141" y="19755"/>
                </a:lnTo>
                <a:lnTo>
                  <a:pt x="141" y="623"/>
                </a:lnTo>
                <a:lnTo>
                  <a:pt x="4443" y="623"/>
                </a:lnTo>
                <a:lnTo>
                  <a:pt x="4443" y="0"/>
                </a:lnTo>
                <a:lnTo>
                  <a:pt x="0" y="0"/>
                </a:lnTo>
                <a:close/>
                <a:moveTo>
                  <a:pt x="17157" y="0"/>
                </a:moveTo>
                <a:lnTo>
                  <a:pt x="17157" y="623"/>
                </a:lnTo>
                <a:lnTo>
                  <a:pt x="21459" y="623"/>
                </a:lnTo>
                <a:lnTo>
                  <a:pt x="21459" y="19755"/>
                </a:lnTo>
                <a:lnTo>
                  <a:pt x="13502" y="19755"/>
                </a:lnTo>
                <a:lnTo>
                  <a:pt x="13566" y="19464"/>
                </a:lnTo>
                <a:lnTo>
                  <a:pt x="13566" y="18586"/>
                </a:lnTo>
                <a:lnTo>
                  <a:pt x="13231" y="20093"/>
                </a:lnTo>
                <a:lnTo>
                  <a:pt x="13566" y="21600"/>
                </a:lnTo>
                <a:lnTo>
                  <a:pt x="13566" y="20721"/>
                </a:lnTo>
                <a:lnTo>
                  <a:pt x="13490" y="20377"/>
                </a:lnTo>
                <a:lnTo>
                  <a:pt x="21600" y="20377"/>
                </a:lnTo>
                <a:lnTo>
                  <a:pt x="21600" y="0"/>
                </a:lnTo>
                <a:lnTo>
                  <a:pt x="17157" y="0"/>
                </a:lnTo>
                <a:close/>
              </a:path>
            </a:pathLst>
          </a:cu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568" name="Shape 568"/>
          <p:cNvSpPr/>
          <p:nvPr/>
        </p:nvSpPr>
        <p:spPr>
          <a:xfrm>
            <a:off x="2771870" y="2270529"/>
            <a:ext cx="3544240" cy="1121975"/>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spAutoFit/>
          </a:bodyPr>
          <a:lstStyle/>
          <a:p>
            <a:pPr>
              <a:lnSpc>
                <a:spcPct val="80000"/>
              </a:lnSpc>
              <a:spcBef>
                <a:spcPts val="85"/>
              </a:spcBef>
              <a:defRPr sz="11000">
                <a:solidFill>
                  <a:srgbClr val="FFFFFF"/>
                </a:solidFill>
                <a:latin typeface="Bebas Neue Bold"/>
                <a:ea typeface="Bebas Neue Bold"/>
                <a:cs typeface="Bebas Neue Bold"/>
                <a:sym typeface="Bebas Neue Bold"/>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IBF Presents</a:t>
            </a:r>
          </a:p>
          <a:p>
            <a:pPr>
              <a:lnSpc>
                <a:spcPct val="77000"/>
              </a:lnSpc>
              <a:spcBef>
                <a:spcPts val="85"/>
              </a:spcBef>
              <a:defRPr sz="22500">
                <a:solidFill>
                  <a:srgbClr val="FFFFFF"/>
                </a:solidFill>
                <a:latin typeface="Bebas Neue Bold"/>
                <a:ea typeface="Bebas Neue Bold"/>
                <a:cs typeface="Bebas Neue Bold"/>
                <a:sym typeface="Bebas Neue Bold"/>
              </a:defRPr>
            </a:pPr>
            <a:r>
              <a:rPr lang="en-US" sz="3200" dirty="0">
                <a:solidFill>
                  <a:schemeClr val="accent2"/>
                </a:solidFill>
                <a:latin typeface="Calibri" panose="020F0502020204030204" pitchFamily="34" charset="0"/>
                <a:cs typeface="Calibri" panose="020F0502020204030204" pitchFamily="34" charset="0"/>
              </a:rPr>
              <a:t>Next-Level </a:t>
            </a:r>
          </a:p>
          <a:p>
            <a:pPr>
              <a:lnSpc>
                <a:spcPct val="77000"/>
              </a:lnSpc>
              <a:spcBef>
                <a:spcPts val="85"/>
              </a:spcBef>
              <a:defRPr sz="22500">
                <a:solidFill>
                  <a:srgbClr val="FFFFFF"/>
                </a:solidFill>
                <a:latin typeface="Bebas Neue Bold"/>
                <a:ea typeface="Bebas Neue Bold"/>
                <a:cs typeface="Bebas Neue Bold"/>
                <a:sym typeface="Bebas Neue Bold"/>
              </a:defRPr>
            </a:pPr>
            <a:r>
              <a:rPr lang="en-US" sz="3200" dirty="0">
                <a:solidFill>
                  <a:schemeClr val="accent2"/>
                </a:solidFill>
                <a:latin typeface="Calibri" panose="020F0502020204030204" pitchFamily="34" charset="0"/>
                <a:cs typeface="Calibri" panose="020F0502020204030204" pitchFamily="34" charset="0"/>
              </a:rPr>
              <a:t>Forecasting Analytics</a:t>
            </a:r>
            <a:endParaRPr lang="en-US" sz="3200" dirty="0">
              <a:solidFill>
                <a:srgbClr val="00B0F0"/>
              </a:solidFill>
              <a:latin typeface="Calibri" panose="020F0502020204030204" pitchFamily="34" charset="0"/>
              <a:cs typeface="Calibri" panose="020F0502020204030204" pitchFamily="34" charset="0"/>
            </a:endParaRPr>
          </a:p>
        </p:txBody>
      </p:sp>
      <p:sp>
        <p:nvSpPr>
          <p:cNvPr id="569" name="Shape 569"/>
          <p:cNvSpPr/>
          <p:nvPr/>
        </p:nvSpPr>
        <p:spPr>
          <a:xfrm>
            <a:off x="4342297" y="1424718"/>
            <a:ext cx="1530869" cy="338235"/>
          </a:xfrm>
          <a:prstGeom prst="rect">
            <a:avLst/>
          </a:prstGeom>
          <a:ln w="12700">
            <a:miter lim="400000"/>
          </a:ln>
          <a:extLst>
            <a:ext uri="{C572A759-6A51-4108-AA02-DFA0A04FC94B}">
              <ma14:wrappingTextBoxFlag xmlns="" xmlns:ma14="http://schemas.microsoft.com/office/mac/drawingml/2011/main" val="1"/>
            </a:ext>
          </a:extLst>
        </p:spPr>
        <p:txBody>
          <a:bodyPr wrap="none" lIns="14288" tIns="14288" rIns="14288" bIns="14288">
            <a:spAutoFit/>
          </a:bodyPr>
          <a:lstStyle>
            <a:lvl1pPr algn="l">
              <a:lnSpc>
                <a:spcPct val="70000"/>
              </a:lnSpc>
              <a:spcBef>
                <a:spcPts val="300"/>
              </a:spcBef>
              <a:defRPr sz="10000">
                <a:solidFill>
                  <a:srgbClr val="FFFFFF"/>
                </a:solidFill>
                <a:latin typeface="Roboto Light"/>
                <a:ea typeface="Roboto Light"/>
                <a:cs typeface="Roboto Light"/>
                <a:sym typeface="Roboto Light"/>
              </a:defRPr>
            </a:lvl1pPr>
          </a:lstStyle>
          <a:p>
            <a:r>
              <a:rPr sz="2813" dirty="0">
                <a:solidFill>
                  <a:schemeClr val="tx1">
                    <a:lumMod val="75000"/>
                    <a:lumOff val="25000"/>
                  </a:schemeClr>
                </a:solidFill>
              </a:rPr>
              <a:t>Welcome</a:t>
            </a:r>
          </a:p>
        </p:txBody>
      </p:sp>
      <p:pic>
        <p:nvPicPr>
          <p:cNvPr id="6" name="Picture Placeholder 5"/>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a:ext>
            </a:extLst>
          </a:blip>
          <a:srcRect l="-2089" t="8195" r="-2414" b="6493"/>
          <a:stretch/>
        </p:blipFill>
        <p:spPr>
          <a:xfrm>
            <a:off x="2885400" y="835201"/>
            <a:ext cx="1117759" cy="1180800"/>
          </a:xfrm>
        </p:spPr>
      </p:pic>
      <p:grpSp>
        <p:nvGrpSpPr>
          <p:cNvPr id="2" name="Group 1"/>
          <p:cNvGrpSpPr/>
          <p:nvPr/>
        </p:nvGrpSpPr>
        <p:grpSpPr>
          <a:xfrm>
            <a:off x="3343409" y="4137974"/>
            <a:ext cx="2457181" cy="595746"/>
            <a:chOff x="2200410" y="4475687"/>
            <a:chExt cx="2457181" cy="595746"/>
          </a:xfrm>
        </p:grpSpPr>
        <p:sp>
          <p:nvSpPr>
            <p:cNvPr id="10" name="Shape 1193"/>
            <p:cNvSpPr/>
            <p:nvPr/>
          </p:nvSpPr>
          <p:spPr>
            <a:xfrm>
              <a:off x="2200410"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1" name="Shape 1194"/>
            <p:cNvSpPr/>
            <p:nvPr/>
          </p:nvSpPr>
          <p:spPr>
            <a:xfrm>
              <a:off x="2270606" y="4545883"/>
              <a:ext cx="455354" cy="455355"/>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rgbClr val="2B84F8"/>
                </a:solidFill>
              </a:endParaRPr>
            </a:p>
          </p:txBody>
        </p:sp>
        <p:sp>
          <p:nvSpPr>
            <p:cNvPr id="12" name="Shape 1195"/>
            <p:cNvSpPr/>
            <p:nvPr/>
          </p:nvSpPr>
          <p:spPr>
            <a:xfrm>
              <a:off x="2665769"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3" name="Shape 1196"/>
            <p:cNvSpPr/>
            <p:nvPr/>
          </p:nvSpPr>
          <p:spPr>
            <a:xfrm>
              <a:off x="2735965" y="4545883"/>
              <a:ext cx="455354" cy="455355"/>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4" name="Shape 1197"/>
            <p:cNvSpPr/>
            <p:nvPr/>
          </p:nvSpPr>
          <p:spPr>
            <a:xfrm>
              <a:off x="3131128"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5" name="Shape 1198"/>
            <p:cNvSpPr/>
            <p:nvPr/>
          </p:nvSpPr>
          <p:spPr>
            <a:xfrm>
              <a:off x="3201324" y="4545883"/>
              <a:ext cx="455354" cy="455355"/>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6" name="Shape 1199"/>
            <p:cNvSpPr/>
            <p:nvPr/>
          </p:nvSpPr>
          <p:spPr>
            <a:xfrm>
              <a:off x="3596486"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7" name="Shape 1200"/>
            <p:cNvSpPr/>
            <p:nvPr/>
          </p:nvSpPr>
          <p:spPr>
            <a:xfrm>
              <a:off x="3666682" y="4545883"/>
              <a:ext cx="455354" cy="455355"/>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8" name="Shape 1201"/>
            <p:cNvSpPr/>
            <p:nvPr/>
          </p:nvSpPr>
          <p:spPr>
            <a:xfrm>
              <a:off x="4061845"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9" name="Shape 1202"/>
            <p:cNvSpPr/>
            <p:nvPr/>
          </p:nvSpPr>
          <p:spPr>
            <a:xfrm>
              <a:off x="4132041" y="4545883"/>
              <a:ext cx="455354" cy="455355"/>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grpSp>
      <p:sp>
        <p:nvSpPr>
          <p:cNvPr id="583" name="Shape 583"/>
          <p:cNvSpPr/>
          <p:nvPr/>
        </p:nvSpPr>
        <p:spPr>
          <a:xfrm flipV="1">
            <a:off x="4201615" y="1244387"/>
            <a:ext cx="0" cy="593221"/>
          </a:xfrm>
          <a:prstGeom prst="line">
            <a:avLst/>
          </a:prstGeom>
          <a:ln w="19050" cmpd="sng">
            <a:solidFill>
              <a:schemeClr val="tx1">
                <a:lumMod val="75000"/>
                <a:lumOff val="25000"/>
              </a:schemeClr>
            </a:solidFill>
            <a:miter lim="400000"/>
          </a:ln>
        </p:spPr>
        <p:txBody>
          <a:bodyPr lIns="14288" tIns="14288" rIns="14288" bIns="14288" anchor="ctr"/>
          <a:lstStyle/>
          <a:p>
            <a:pPr>
              <a:defRPr sz="3200"/>
            </a:pPr>
            <a:endParaRPr sz="900"/>
          </a:p>
        </p:txBody>
      </p:sp>
    </p:spTree>
    <p:extLst>
      <p:ext uri="{BB962C8B-B14F-4D97-AF65-F5344CB8AC3E}">
        <p14:creationId xmlns:p14="http://schemas.microsoft.com/office/powerpoint/2010/main" val="578066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AFB4D-A17D-89DE-CD4F-B759252DDDED}"/>
            </a:ext>
          </a:extLst>
        </p:cNvPr>
        <p:cNvGrpSpPr/>
        <p:nvPr/>
      </p:nvGrpSpPr>
      <p:grpSpPr>
        <a:xfrm>
          <a:off x="0" y="0"/>
          <a:ext cx="0" cy="0"/>
          <a:chOff x="0" y="0"/>
          <a:chExt cx="0" cy="0"/>
        </a:xfrm>
      </p:grpSpPr>
      <p:pic>
        <p:nvPicPr>
          <p:cNvPr id="66" name="Picture 65">
            <a:extLst>
              <a:ext uri="{FF2B5EF4-FFF2-40B4-BE49-F238E27FC236}">
                <a16:creationId xmlns:a16="http://schemas.microsoft.com/office/drawing/2014/main" id="{E273F354-BF31-5DE9-6B11-E978D6FA5E69}"/>
              </a:ext>
            </a:extLst>
          </p:cNvPr>
          <p:cNvPicPr>
            <a:picLocks noChangeAspect="1"/>
          </p:cNvPicPr>
          <p:nvPr/>
        </p:nvPicPr>
        <p:blipFill>
          <a:blip r:embed="rId3"/>
          <a:stretch>
            <a:fillRect/>
          </a:stretch>
        </p:blipFill>
        <p:spPr>
          <a:xfrm>
            <a:off x="4722092" y="3187725"/>
            <a:ext cx="2229637" cy="676656"/>
          </a:xfrm>
          <a:prstGeom prst="rect">
            <a:avLst/>
          </a:prstGeom>
        </p:spPr>
      </p:pic>
      <p:pic>
        <p:nvPicPr>
          <p:cNvPr id="64" name="Picture 63">
            <a:extLst>
              <a:ext uri="{FF2B5EF4-FFF2-40B4-BE49-F238E27FC236}">
                <a16:creationId xmlns:a16="http://schemas.microsoft.com/office/drawing/2014/main" id="{48BFCF1A-383F-01C4-C309-67270445D820}"/>
              </a:ext>
            </a:extLst>
          </p:cNvPr>
          <p:cNvPicPr>
            <a:picLocks noChangeAspect="1"/>
          </p:cNvPicPr>
          <p:nvPr/>
        </p:nvPicPr>
        <p:blipFill>
          <a:blip r:embed="rId4"/>
          <a:stretch>
            <a:fillRect/>
          </a:stretch>
        </p:blipFill>
        <p:spPr>
          <a:xfrm>
            <a:off x="4689748" y="1095723"/>
            <a:ext cx="3438144" cy="2066544"/>
          </a:xfrm>
          <a:prstGeom prst="rect">
            <a:avLst/>
          </a:prstGeom>
        </p:spPr>
      </p:pic>
      <p:sp>
        <p:nvSpPr>
          <p:cNvPr id="5" name="Rectangle 4">
            <a:extLst>
              <a:ext uri="{FF2B5EF4-FFF2-40B4-BE49-F238E27FC236}">
                <a16:creationId xmlns:a16="http://schemas.microsoft.com/office/drawing/2014/main" id="{A3F43DFC-B31B-4CDB-E1D9-4C433C19DD7B}"/>
              </a:ext>
            </a:extLst>
          </p:cNvPr>
          <p:cNvSpPr/>
          <p:nvPr/>
        </p:nvSpPr>
        <p:spPr>
          <a:xfrm>
            <a:off x="7018507" y="0"/>
            <a:ext cx="2125493"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rPr>
              <a:t>Quantitative Analysis</a:t>
            </a:r>
          </a:p>
          <a:p>
            <a:pPr algn="ctr"/>
            <a:r>
              <a:rPr lang="en-US" sz="1200" i="1" dirty="0">
                <a:solidFill>
                  <a:srgbClr val="FFFFFF"/>
                </a:solidFill>
              </a:rPr>
              <a:t>Background: 2 of 3</a:t>
            </a:r>
          </a:p>
        </p:txBody>
      </p:sp>
      <p:sp>
        <p:nvSpPr>
          <p:cNvPr id="3" name="Title 2">
            <a:extLst>
              <a:ext uri="{FF2B5EF4-FFF2-40B4-BE49-F238E27FC236}">
                <a16:creationId xmlns:a16="http://schemas.microsoft.com/office/drawing/2014/main" id="{D239C231-3F4C-6D4A-CA53-30FB9FE0576D}"/>
              </a:ext>
            </a:extLst>
          </p:cNvPr>
          <p:cNvSpPr>
            <a:spLocks noGrp="1"/>
          </p:cNvSpPr>
          <p:nvPr>
            <p:ph type="title"/>
          </p:nvPr>
        </p:nvSpPr>
        <p:spPr>
          <a:xfrm>
            <a:off x="457200" y="205979"/>
            <a:ext cx="8229600" cy="516300"/>
          </a:xfrm>
        </p:spPr>
        <p:txBody>
          <a:bodyPr>
            <a:normAutofit fontScale="90000"/>
          </a:bodyPr>
          <a:lstStyle/>
          <a:p>
            <a:r>
              <a:rPr lang="en-US" dirty="0"/>
              <a:t>Correlation and Coincidence</a:t>
            </a:r>
          </a:p>
        </p:txBody>
      </p:sp>
      <p:pic>
        <p:nvPicPr>
          <p:cNvPr id="38" name="Picture 37">
            <a:extLst>
              <a:ext uri="{FF2B5EF4-FFF2-40B4-BE49-F238E27FC236}">
                <a16:creationId xmlns:a16="http://schemas.microsoft.com/office/drawing/2014/main" id="{C046AA58-1509-7A9A-8BCA-92E285BC821A}"/>
              </a:ext>
            </a:extLst>
          </p:cNvPr>
          <p:cNvPicPr>
            <a:picLocks noChangeAspect="1"/>
          </p:cNvPicPr>
          <p:nvPr/>
        </p:nvPicPr>
        <p:blipFill>
          <a:blip r:embed="rId5"/>
          <a:stretch>
            <a:fillRect/>
          </a:stretch>
        </p:blipFill>
        <p:spPr>
          <a:xfrm>
            <a:off x="5065821" y="1385446"/>
            <a:ext cx="3438442" cy="2066723"/>
          </a:xfrm>
          <a:prstGeom prst="rect">
            <a:avLst/>
          </a:prstGeom>
        </p:spPr>
      </p:pic>
      <p:sp>
        <p:nvSpPr>
          <p:cNvPr id="40" name="TextBox 39">
            <a:extLst>
              <a:ext uri="{FF2B5EF4-FFF2-40B4-BE49-F238E27FC236}">
                <a16:creationId xmlns:a16="http://schemas.microsoft.com/office/drawing/2014/main" id="{F02427AD-15E2-0BE9-827D-61055368A656}"/>
              </a:ext>
            </a:extLst>
          </p:cNvPr>
          <p:cNvSpPr txBox="1"/>
          <p:nvPr/>
        </p:nvSpPr>
        <p:spPr>
          <a:xfrm>
            <a:off x="4264429" y="4136879"/>
            <a:ext cx="842697" cy="27699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en-US" sz="1350" i="1" dirty="0">
                <a:latin typeface="Calibri"/>
                <a:ea typeface="Calibri"/>
                <a:cs typeface="Calibri"/>
                <a:sym typeface="Calibri"/>
              </a:rPr>
              <a:t>Bivariate</a:t>
            </a:r>
          </a:p>
        </p:txBody>
      </p:sp>
      <p:sp>
        <p:nvSpPr>
          <p:cNvPr id="41" name="TextBox 40">
            <a:extLst>
              <a:ext uri="{FF2B5EF4-FFF2-40B4-BE49-F238E27FC236}">
                <a16:creationId xmlns:a16="http://schemas.microsoft.com/office/drawing/2014/main" id="{708566D6-10DA-178F-FCA8-9BDE37A8927E}"/>
              </a:ext>
            </a:extLst>
          </p:cNvPr>
          <p:cNvSpPr txBox="1"/>
          <p:nvPr/>
        </p:nvSpPr>
        <p:spPr>
          <a:xfrm>
            <a:off x="761603" y="4195319"/>
            <a:ext cx="3610012"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en-US" sz="1350" i="1" dirty="0">
                <a:latin typeface="Calibri"/>
                <a:ea typeface="Calibri"/>
                <a:cs typeface="Calibri"/>
                <a:sym typeface="Calibri"/>
              </a:rPr>
              <a:t>Scalar or Continuous </a:t>
            </a:r>
          </a:p>
          <a:p>
            <a:pPr defTabSz="685800"/>
            <a:r>
              <a:rPr lang="en-US" sz="1350" i="1" dirty="0">
                <a:latin typeface="Calibri"/>
                <a:ea typeface="Calibri"/>
                <a:cs typeface="Calibri"/>
                <a:sym typeface="Calibri"/>
              </a:rPr>
              <a:t>Measure: r or “correlation coefficient”</a:t>
            </a:r>
          </a:p>
        </p:txBody>
      </p:sp>
      <p:sp>
        <p:nvSpPr>
          <p:cNvPr id="42" name="TextBox 41">
            <a:extLst>
              <a:ext uri="{FF2B5EF4-FFF2-40B4-BE49-F238E27FC236}">
                <a16:creationId xmlns:a16="http://schemas.microsoft.com/office/drawing/2014/main" id="{77F7A5E6-444C-343E-BAFC-E1F94FFF6911}"/>
              </a:ext>
            </a:extLst>
          </p:cNvPr>
          <p:cNvSpPr txBox="1"/>
          <p:nvPr/>
        </p:nvSpPr>
        <p:spPr>
          <a:xfrm>
            <a:off x="5556782" y="4130917"/>
            <a:ext cx="2947481"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en-US" sz="1350" i="1" dirty="0">
                <a:latin typeface="Calibri"/>
                <a:ea typeface="Calibri"/>
                <a:cs typeface="Calibri"/>
                <a:sym typeface="Calibri"/>
              </a:rPr>
              <a:t>Categorical </a:t>
            </a:r>
          </a:p>
          <a:p>
            <a:pPr defTabSz="685800"/>
            <a:r>
              <a:rPr lang="en-US" sz="1350" i="1" dirty="0">
                <a:latin typeface="Calibri"/>
                <a:ea typeface="Calibri"/>
                <a:cs typeface="Calibri"/>
                <a:sym typeface="Calibri"/>
              </a:rPr>
              <a:t>Measure: </a:t>
            </a:r>
            <a:r>
              <a:rPr lang="en-US" sz="1350" i="1" dirty="0">
                <a:latin typeface="Symbol" panose="05050102010706020507" pitchFamily="18" charset="2"/>
                <a:ea typeface="Calibri"/>
                <a:cs typeface="Calibri"/>
                <a:sym typeface="Calibri"/>
              </a:rPr>
              <a:t>c</a:t>
            </a:r>
            <a:r>
              <a:rPr lang="en-US" sz="1350" i="1" baseline="30000" dirty="0">
                <a:latin typeface="Calibri"/>
                <a:ea typeface="Calibri"/>
                <a:cs typeface="Calibri"/>
                <a:sym typeface="Calibri"/>
              </a:rPr>
              <a:t>2 </a:t>
            </a:r>
            <a:r>
              <a:rPr lang="en-US" sz="1350" i="1" dirty="0">
                <a:latin typeface="Calibri"/>
                <a:ea typeface="Calibri"/>
                <a:cs typeface="Calibri"/>
                <a:sym typeface="Calibri"/>
              </a:rPr>
              <a:t> or “Chi-square”</a:t>
            </a:r>
          </a:p>
        </p:txBody>
      </p:sp>
      <p:sp>
        <p:nvSpPr>
          <p:cNvPr id="8" name="Rectangle 7">
            <a:extLst>
              <a:ext uri="{FF2B5EF4-FFF2-40B4-BE49-F238E27FC236}">
                <a16:creationId xmlns:a16="http://schemas.microsoft.com/office/drawing/2014/main" id="{DD89550A-8D0A-2E84-D701-CCFE625C2DF0}"/>
              </a:ext>
            </a:extLst>
          </p:cNvPr>
          <p:cNvSpPr/>
          <p:nvPr/>
        </p:nvSpPr>
        <p:spPr>
          <a:xfrm>
            <a:off x="109534" y="722279"/>
            <a:ext cx="4507210" cy="3957786"/>
          </a:xfrm>
          <a:prstGeom prst="rect">
            <a:avLst/>
          </a:prstGeom>
          <a:noFill/>
          <a:ln w="12700" cap="flat">
            <a:solidFill>
              <a:srgbClr val="0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tangle 13">
            <a:extLst>
              <a:ext uri="{FF2B5EF4-FFF2-40B4-BE49-F238E27FC236}">
                <a16:creationId xmlns:a16="http://schemas.microsoft.com/office/drawing/2014/main" id="{A5D6BD64-83E9-8F05-DC3D-98CD41D57D2A}"/>
              </a:ext>
            </a:extLst>
          </p:cNvPr>
          <p:cNvSpPr/>
          <p:nvPr/>
        </p:nvSpPr>
        <p:spPr>
          <a:xfrm>
            <a:off x="4609917" y="722279"/>
            <a:ext cx="4424549" cy="3957786"/>
          </a:xfrm>
          <a:prstGeom prst="rect">
            <a:avLst/>
          </a:prstGeom>
          <a:noFill/>
          <a:ln w="12700" cap="flat">
            <a:solidFill>
              <a:srgbClr val="0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4" name="Picture 23">
            <a:extLst>
              <a:ext uri="{FF2B5EF4-FFF2-40B4-BE49-F238E27FC236}">
                <a16:creationId xmlns:a16="http://schemas.microsoft.com/office/drawing/2014/main" id="{040C66C2-1F59-EFB1-EE6F-722B9AA45E35}"/>
              </a:ext>
            </a:extLst>
          </p:cNvPr>
          <p:cNvPicPr>
            <a:picLocks noChangeAspect="1"/>
          </p:cNvPicPr>
          <p:nvPr/>
        </p:nvPicPr>
        <p:blipFill>
          <a:blip r:embed="rId6">
            <a:extLst>
              <a:ext uri="{96DAC541-7B7A-43D3-8B79-37D633B846F1}">
                <asvg:svgBlip xmlns:asvg="http://schemas.microsoft.com/office/drawing/2016/SVG/main" r:embed="rId7"/>
              </a:ext>
            </a:extLst>
          </a:blip>
          <a:srcRect l="14" r="14"/>
          <a:stretch/>
        </p:blipFill>
        <p:spPr>
          <a:xfrm>
            <a:off x="164560" y="1094177"/>
            <a:ext cx="3031236" cy="2197737"/>
          </a:xfrm>
          <a:prstGeom prst="rect">
            <a:avLst/>
          </a:prstGeom>
        </p:spPr>
      </p:pic>
      <p:cxnSp>
        <p:nvCxnSpPr>
          <p:cNvPr id="29" name="Straight Connector 28">
            <a:extLst>
              <a:ext uri="{FF2B5EF4-FFF2-40B4-BE49-F238E27FC236}">
                <a16:creationId xmlns:a16="http://schemas.microsoft.com/office/drawing/2014/main" id="{E7DBCD21-2AB1-1541-8357-DC73E052DA84}"/>
              </a:ext>
            </a:extLst>
          </p:cNvPr>
          <p:cNvCxnSpPr>
            <a:cxnSpLocks/>
          </p:cNvCxnSpPr>
          <p:nvPr/>
        </p:nvCxnSpPr>
        <p:spPr>
          <a:xfrm>
            <a:off x="761603" y="1771431"/>
            <a:ext cx="2091834" cy="1070186"/>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2D8171E9-1112-0C4E-6A87-0C4F66D826F9}"/>
              </a:ext>
            </a:extLst>
          </p:cNvPr>
          <p:cNvCxnSpPr>
            <a:cxnSpLocks/>
          </p:cNvCxnSpPr>
          <p:nvPr/>
        </p:nvCxnSpPr>
        <p:spPr>
          <a:xfrm flipH="1">
            <a:off x="603451" y="2296051"/>
            <a:ext cx="2450556" cy="0"/>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EA0DA760-E397-6C27-1255-82E0F695C57C}"/>
              </a:ext>
            </a:extLst>
          </p:cNvPr>
          <p:cNvCxnSpPr>
            <a:cxnSpLocks/>
          </p:cNvCxnSpPr>
          <p:nvPr/>
        </p:nvCxnSpPr>
        <p:spPr>
          <a:xfrm flipH="1">
            <a:off x="683054" y="1761198"/>
            <a:ext cx="2314164" cy="1030186"/>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pic>
        <p:nvPicPr>
          <p:cNvPr id="9" name="Picture 74">
            <a:extLst>
              <a:ext uri="{FF2B5EF4-FFF2-40B4-BE49-F238E27FC236}">
                <a16:creationId xmlns:a16="http://schemas.microsoft.com/office/drawing/2014/main" id="{97689B21-7D6E-83A7-8CB6-E6C2B0184D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47098" y="1353328"/>
            <a:ext cx="3028950" cy="2214563"/>
          </a:xfrm>
          <a:prstGeom prst="rect">
            <a:avLst/>
          </a:prstGeom>
          <a:noFill/>
          <a:ln w="12700">
            <a:miter lim="400000"/>
          </a:ln>
        </p:spPr>
      </p:pic>
      <p:cxnSp>
        <p:nvCxnSpPr>
          <p:cNvPr id="28" name="Straight Connector 27">
            <a:extLst>
              <a:ext uri="{FF2B5EF4-FFF2-40B4-BE49-F238E27FC236}">
                <a16:creationId xmlns:a16="http://schemas.microsoft.com/office/drawing/2014/main" id="{6CE3B397-600B-83D9-3B48-5DD88A8D24B4}"/>
              </a:ext>
            </a:extLst>
          </p:cNvPr>
          <p:cNvCxnSpPr>
            <a:cxnSpLocks/>
          </p:cNvCxnSpPr>
          <p:nvPr/>
        </p:nvCxnSpPr>
        <p:spPr>
          <a:xfrm flipV="1">
            <a:off x="1180896" y="1926353"/>
            <a:ext cx="2094731" cy="602687"/>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pic>
        <p:nvPicPr>
          <p:cNvPr id="2" name="Picture 70">
            <a:extLst>
              <a:ext uri="{FF2B5EF4-FFF2-40B4-BE49-F238E27FC236}">
                <a16:creationId xmlns:a16="http://schemas.microsoft.com/office/drawing/2014/main" id="{7843D77E-F6C8-5C18-768B-699627849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432539" y="1912083"/>
            <a:ext cx="3028950" cy="221456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cxnSp>
        <p:nvCxnSpPr>
          <p:cNvPr id="45" name="Straight Connector 44">
            <a:extLst>
              <a:ext uri="{FF2B5EF4-FFF2-40B4-BE49-F238E27FC236}">
                <a16:creationId xmlns:a16="http://schemas.microsoft.com/office/drawing/2014/main" id="{74B9B717-0A85-89C5-0DF9-00F24078650A}"/>
              </a:ext>
            </a:extLst>
          </p:cNvPr>
          <p:cNvCxnSpPr>
            <a:cxnSpLocks/>
          </p:cNvCxnSpPr>
          <p:nvPr/>
        </p:nvCxnSpPr>
        <p:spPr>
          <a:xfrm flipH="1">
            <a:off x="1818605" y="2436704"/>
            <a:ext cx="2228864" cy="869877"/>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pic>
        <p:nvPicPr>
          <p:cNvPr id="61" name="Picture 60">
            <a:extLst>
              <a:ext uri="{FF2B5EF4-FFF2-40B4-BE49-F238E27FC236}">
                <a16:creationId xmlns:a16="http://schemas.microsoft.com/office/drawing/2014/main" id="{2699F1BE-ADE2-C5AA-4D5A-CD7A35532BC4}"/>
              </a:ext>
            </a:extLst>
          </p:cNvPr>
          <p:cNvPicPr>
            <a:picLocks noChangeAspect="1"/>
          </p:cNvPicPr>
          <p:nvPr/>
        </p:nvPicPr>
        <p:blipFill>
          <a:blip r:embed="rId10"/>
          <a:stretch>
            <a:fillRect/>
          </a:stretch>
        </p:blipFill>
        <p:spPr>
          <a:xfrm>
            <a:off x="5095975" y="3477627"/>
            <a:ext cx="2221992" cy="674336"/>
          </a:xfrm>
          <a:prstGeom prst="rect">
            <a:avLst/>
          </a:prstGeom>
        </p:spPr>
      </p:pic>
      <p:pic>
        <p:nvPicPr>
          <p:cNvPr id="32" name="Picture 31">
            <a:extLst>
              <a:ext uri="{FF2B5EF4-FFF2-40B4-BE49-F238E27FC236}">
                <a16:creationId xmlns:a16="http://schemas.microsoft.com/office/drawing/2014/main" id="{CFBF19D4-54BF-A932-21FB-8A05C5BB9385}"/>
              </a:ext>
            </a:extLst>
          </p:cNvPr>
          <p:cNvPicPr>
            <a:picLocks noChangeAspect="1"/>
          </p:cNvPicPr>
          <p:nvPr/>
        </p:nvPicPr>
        <p:blipFill>
          <a:blip r:embed="rId11"/>
          <a:stretch>
            <a:fillRect/>
          </a:stretch>
        </p:blipFill>
        <p:spPr>
          <a:xfrm>
            <a:off x="5500683" y="1923444"/>
            <a:ext cx="3438442" cy="2066723"/>
          </a:xfrm>
          <a:prstGeom prst="rect">
            <a:avLst/>
          </a:prstGeom>
        </p:spPr>
      </p:pic>
      <p:sp>
        <p:nvSpPr>
          <p:cNvPr id="11" name="TextBox 10">
            <a:extLst>
              <a:ext uri="{FF2B5EF4-FFF2-40B4-BE49-F238E27FC236}">
                <a16:creationId xmlns:a16="http://schemas.microsoft.com/office/drawing/2014/main" id="{AB465AC9-EF2E-AE67-C723-9898806F43BC}"/>
              </a:ext>
            </a:extLst>
          </p:cNvPr>
          <p:cNvSpPr txBox="1"/>
          <p:nvPr/>
        </p:nvSpPr>
        <p:spPr>
          <a:xfrm>
            <a:off x="6278346" y="799247"/>
            <a:ext cx="1334018" cy="469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685800"/>
            <a:r>
              <a:rPr lang="en-US" sz="1500" dirty="0">
                <a:latin typeface="Calibri" panose="020F0502020204030204" pitchFamily="34" charset="0"/>
                <a:ea typeface="Calibri"/>
                <a:cs typeface="Calibri" panose="020F0502020204030204" pitchFamily="34" charset="0"/>
                <a:sym typeface="Calibri"/>
              </a:rPr>
              <a:t>Coincidence</a:t>
            </a:r>
          </a:p>
          <a:p>
            <a:pPr algn="l" defTabSz="685800"/>
            <a:r>
              <a:rPr lang="en-US" sz="1100" i="1" dirty="0">
                <a:latin typeface="Calibri" panose="020F0502020204030204" pitchFamily="34" charset="0"/>
                <a:ea typeface="Calibri"/>
                <a:cs typeface="Calibri" panose="020F0502020204030204" pitchFamily="34" charset="0"/>
                <a:sym typeface="Calibri"/>
              </a:rPr>
              <a:t>A: Purchase; B: Promo</a:t>
            </a:r>
          </a:p>
        </p:txBody>
      </p:sp>
      <p:sp>
        <p:nvSpPr>
          <p:cNvPr id="10" name="TextBox 9">
            <a:extLst>
              <a:ext uri="{FF2B5EF4-FFF2-40B4-BE49-F238E27FC236}">
                <a16:creationId xmlns:a16="http://schemas.microsoft.com/office/drawing/2014/main" id="{FC2519DD-12C8-F591-ED33-FDE658DA310A}"/>
              </a:ext>
            </a:extLst>
          </p:cNvPr>
          <p:cNvSpPr txBox="1"/>
          <p:nvPr/>
        </p:nvSpPr>
        <p:spPr>
          <a:xfrm>
            <a:off x="2130358" y="875247"/>
            <a:ext cx="950899" cy="3000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685800"/>
            <a:r>
              <a:rPr lang="en-US" sz="1500" dirty="0">
                <a:latin typeface="Calibri" panose="020F0502020204030204" pitchFamily="34" charset="0"/>
                <a:cs typeface="Calibri" panose="020F0502020204030204" pitchFamily="34" charset="0"/>
              </a:rPr>
              <a:t>Correlation</a:t>
            </a:r>
          </a:p>
        </p:txBody>
      </p:sp>
      <p:pic>
        <p:nvPicPr>
          <p:cNvPr id="62" name="Picture 61">
            <a:extLst>
              <a:ext uri="{FF2B5EF4-FFF2-40B4-BE49-F238E27FC236}">
                <a16:creationId xmlns:a16="http://schemas.microsoft.com/office/drawing/2014/main" id="{136D055F-6ED6-E775-DCCA-F15F0CE363B4}"/>
              </a:ext>
            </a:extLst>
          </p:cNvPr>
          <p:cNvPicPr>
            <a:picLocks noChangeAspect="1"/>
          </p:cNvPicPr>
          <p:nvPr/>
        </p:nvPicPr>
        <p:blipFill>
          <a:blip r:embed="rId12"/>
          <a:stretch>
            <a:fillRect/>
          </a:stretch>
        </p:blipFill>
        <p:spPr>
          <a:xfrm>
            <a:off x="6686979" y="3932612"/>
            <a:ext cx="2221992" cy="674336"/>
          </a:xfrm>
          <a:prstGeom prst="rect">
            <a:avLst/>
          </a:prstGeom>
        </p:spPr>
      </p:pic>
      <p:sp>
        <p:nvSpPr>
          <p:cNvPr id="70" name="TextBox 69">
            <a:extLst>
              <a:ext uri="{FF2B5EF4-FFF2-40B4-BE49-F238E27FC236}">
                <a16:creationId xmlns:a16="http://schemas.microsoft.com/office/drawing/2014/main" id="{B1CDFA8D-3694-4ED7-711F-CF3F16D7DEAD}"/>
              </a:ext>
            </a:extLst>
          </p:cNvPr>
          <p:cNvSpPr txBox="1"/>
          <p:nvPr/>
        </p:nvSpPr>
        <p:spPr>
          <a:xfrm>
            <a:off x="558366" y="4669474"/>
            <a:ext cx="46558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Errata: distributed Y axis labels for No Correlation</a:t>
            </a:r>
          </a:p>
        </p:txBody>
      </p:sp>
    </p:spTree>
    <p:extLst>
      <p:ext uri="{BB962C8B-B14F-4D97-AF65-F5344CB8AC3E}">
        <p14:creationId xmlns:p14="http://schemas.microsoft.com/office/powerpoint/2010/main" val="29803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6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6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6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6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14A2-59C2-4557-A2B5-905A3D7C12D6}"/>
              </a:ext>
            </a:extLst>
          </p:cNvPr>
          <p:cNvSpPr>
            <a:spLocks noGrp="1"/>
          </p:cNvSpPr>
          <p:nvPr>
            <p:ph type="title"/>
          </p:nvPr>
        </p:nvSpPr>
        <p:spPr/>
        <p:txBody>
          <a:bodyPr>
            <a:normAutofit fontScale="90000"/>
          </a:bodyPr>
          <a:lstStyle/>
          <a:p>
            <a:r>
              <a:rPr lang="en-US" dirty="0">
                <a:solidFill>
                  <a:srgbClr val="292929"/>
                </a:solidFill>
              </a:rPr>
              <a:t>Neural Net:  </a:t>
            </a:r>
            <a:r>
              <a:rPr lang="en-US" sz="3300" dirty="0">
                <a:solidFill>
                  <a:srgbClr val="292929"/>
                </a:solidFill>
              </a:rPr>
              <a:t>Forward </a:t>
            </a:r>
            <a:r>
              <a:rPr lang="en-US" dirty="0">
                <a:solidFill>
                  <a:srgbClr val="292929"/>
                </a:solidFill>
              </a:rPr>
              <a:t>P</a:t>
            </a:r>
            <a:r>
              <a:rPr lang="en-US" sz="3300" dirty="0">
                <a:solidFill>
                  <a:srgbClr val="292929"/>
                </a:solidFill>
              </a:rPr>
              <a:t>ropagation </a:t>
            </a:r>
            <a:br>
              <a:rPr lang="en-US" sz="3300" dirty="0">
                <a:solidFill>
                  <a:srgbClr val="292929"/>
                </a:solidFill>
              </a:rPr>
            </a:br>
            <a:r>
              <a:rPr lang="en-US" sz="1800" i="1" dirty="0">
                <a:solidFill>
                  <a:srgbClr val="292929"/>
                </a:solidFill>
              </a:rPr>
              <a:t>make a guess about the weights, which—in turn—makes a guess about the output (Y)</a:t>
            </a:r>
            <a:br>
              <a:rPr lang="en-US" sz="1800" i="1" dirty="0">
                <a:solidFill>
                  <a:srgbClr val="292929"/>
                </a:solidFill>
              </a:rPr>
            </a:br>
            <a:endParaRPr lang="en-US" sz="1800" i="1" dirty="0"/>
          </a:p>
        </p:txBody>
      </p:sp>
      <p:grpSp>
        <p:nvGrpSpPr>
          <p:cNvPr id="3" name="Group 2">
            <a:extLst>
              <a:ext uri="{FF2B5EF4-FFF2-40B4-BE49-F238E27FC236}">
                <a16:creationId xmlns:a16="http://schemas.microsoft.com/office/drawing/2014/main" id="{57A5324A-6FB7-4916-8C98-E9D096F316E4}"/>
              </a:ext>
            </a:extLst>
          </p:cNvPr>
          <p:cNvGrpSpPr/>
          <p:nvPr/>
        </p:nvGrpSpPr>
        <p:grpSpPr>
          <a:xfrm>
            <a:off x="1943100" y="1143000"/>
            <a:ext cx="5886450" cy="3486150"/>
            <a:chOff x="2438400" y="1524000"/>
            <a:chExt cx="7848600" cy="4648200"/>
          </a:xfrm>
        </p:grpSpPr>
        <p:sp>
          <p:nvSpPr>
            <p:cNvPr id="4" name="Line 43">
              <a:extLst>
                <a:ext uri="{FF2B5EF4-FFF2-40B4-BE49-F238E27FC236}">
                  <a16:creationId xmlns:a16="http://schemas.microsoft.com/office/drawing/2014/main" id="{C00AB649-D6AA-4662-8094-5B0CA3C950AD}"/>
                </a:ext>
              </a:extLst>
            </p:cNvPr>
            <p:cNvSpPr>
              <a:spLocks noChangeShapeType="1"/>
            </p:cNvSpPr>
            <p:nvPr/>
          </p:nvSpPr>
          <p:spPr bwMode="auto">
            <a:xfrm>
              <a:off x="3472543" y="5791200"/>
              <a:ext cx="18288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nvGrpSpPr>
            <p:cNvPr id="5" name="Group 4">
              <a:extLst>
                <a:ext uri="{FF2B5EF4-FFF2-40B4-BE49-F238E27FC236}">
                  <a16:creationId xmlns:a16="http://schemas.microsoft.com/office/drawing/2014/main" id="{77A39CE1-8854-4889-8D01-7F3D376E02CD}"/>
                </a:ext>
              </a:extLst>
            </p:cNvPr>
            <p:cNvGrpSpPr/>
            <p:nvPr/>
          </p:nvGrpSpPr>
          <p:grpSpPr>
            <a:xfrm>
              <a:off x="2438400" y="1524000"/>
              <a:ext cx="7848600" cy="4648200"/>
              <a:chOff x="2286000" y="1905000"/>
              <a:chExt cx="7848600" cy="4648200"/>
            </a:xfrm>
          </p:grpSpPr>
          <p:sp>
            <p:nvSpPr>
              <p:cNvPr id="6" name="Oval 9">
                <a:extLst>
                  <a:ext uri="{FF2B5EF4-FFF2-40B4-BE49-F238E27FC236}">
                    <a16:creationId xmlns:a16="http://schemas.microsoft.com/office/drawing/2014/main" id="{9A243C03-8548-4BC6-8D65-928AEA542C66}"/>
                  </a:ext>
                </a:extLst>
              </p:cNvPr>
              <p:cNvSpPr>
                <a:spLocks noChangeArrowheads="1"/>
              </p:cNvSpPr>
              <p:nvPr/>
            </p:nvSpPr>
            <p:spPr bwMode="auto">
              <a:xfrm>
                <a:off x="2286000" y="1905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1</a:t>
                </a:r>
                <a:endParaRPr lang="en-US" altLang="en-US" sz="1800" dirty="0"/>
              </a:p>
            </p:txBody>
          </p:sp>
          <p:sp>
            <p:nvSpPr>
              <p:cNvPr id="7" name="Rectangle 22">
                <a:extLst>
                  <a:ext uri="{FF2B5EF4-FFF2-40B4-BE49-F238E27FC236}">
                    <a16:creationId xmlns:a16="http://schemas.microsoft.com/office/drawing/2014/main" id="{A35A22D0-6E8B-48B6-9A67-2E178C3E32CA}"/>
                  </a:ext>
                </a:extLst>
              </p:cNvPr>
              <p:cNvSpPr>
                <a:spLocks noChangeArrowheads="1"/>
              </p:cNvSpPr>
              <p:nvPr/>
            </p:nvSpPr>
            <p:spPr bwMode="auto">
              <a:xfrm>
                <a:off x="9372601" y="3957480"/>
                <a:ext cx="409575" cy="492443"/>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a:t>  </a:t>
                </a:r>
              </a:p>
            </p:txBody>
          </p:sp>
          <p:graphicFrame>
            <p:nvGraphicFramePr>
              <p:cNvPr id="8" name="Object 26">
                <a:extLst>
                  <a:ext uri="{FF2B5EF4-FFF2-40B4-BE49-F238E27FC236}">
                    <a16:creationId xmlns:a16="http://schemas.microsoft.com/office/drawing/2014/main" id="{98EAE684-997E-4D62-B9FE-298B733CED4C}"/>
                  </a:ext>
                </a:extLst>
              </p:cNvPr>
              <p:cNvGraphicFramePr>
                <a:graphicFrameLocks noChangeAspect="1"/>
              </p:cNvGraphicFramePr>
              <p:nvPr/>
            </p:nvGraphicFramePr>
            <p:xfrm>
              <a:off x="9448800" y="4038600"/>
              <a:ext cx="685800" cy="381000"/>
            </p:xfrm>
            <a:graphic>
              <a:graphicData uri="http://schemas.openxmlformats.org/presentationml/2006/ole">
                <mc:AlternateContent xmlns:mc="http://schemas.openxmlformats.org/markup-compatibility/2006">
                  <mc:Choice xmlns:v="urn:schemas-microsoft-com:vml" Requires="v">
                    <p:oleObj name="Document" r:id="rId2" imgW="5486400" imgH="291960" progId="Word.Document.8">
                      <p:embed/>
                    </p:oleObj>
                  </mc:Choice>
                  <mc:Fallback>
                    <p:oleObj name="Document" r:id="rId2" imgW="5486400" imgH="291960" progId="Word.Document.8">
                      <p:embed/>
                      <p:pic>
                        <p:nvPicPr>
                          <p:cNvPr id="8" name="Object 26">
                            <a:extLst>
                              <a:ext uri="{FF2B5EF4-FFF2-40B4-BE49-F238E27FC236}">
                                <a16:creationId xmlns:a16="http://schemas.microsoft.com/office/drawing/2014/main" id="{98EAE684-997E-4D62-B9FE-298B733CE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4038600"/>
                            <a:ext cx="685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Oval 27">
                <a:extLst>
                  <a:ext uri="{FF2B5EF4-FFF2-40B4-BE49-F238E27FC236}">
                    <a16:creationId xmlns:a16="http://schemas.microsoft.com/office/drawing/2014/main" id="{DB746951-529C-4BE3-B079-7CFD538F296B}"/>
                  </a:ext>
                </a:extLst>
              </p:cNvPr>
              <p:cNvSpPr>
                <a:spLocks noChangeArrowheads="1"/>
              </p:cNvSpPr>
              <p:nvPr/>
            </p:nvSpPr>
            <p:spPr bwMode="auto">
              <a:xfrm>
                <a:off x="2286000" y="3810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2</a:t>
                </a:r>
                <a:endParaRPr lang="en-US" altLang="en-US" sz="1800"/>
              </a:p>
            </p:txBody>
          </p:sp>
          <p:sp>
            <p:nvSpPr>
              <p:cNvPr id="10" name="Oval 28">
                <a:extLst>
                  <a:ext uri="{FF2B5EF4-FFF2-40B4-BE49-F238E27FC236}">
                    <a16:creationId xmlns:a16="http://schemas.microsoft.com/office/drawing/2014/main" id="{29EA5FE3-E7D2-49E6-A8BE-99B6C506493F}"/>
                  </a:ext>
                </a:extLst>
              </p:cNvPr>
              <p:cNvSpPr>
                <a:spLocks noChangeArrowheads="1"/>
              </p:cNvSpPr>
              <p:nvPr/>
            </p:nvSpPr>
            <p:spPr bwMode="auto">
              <a:xfrm>
                <a:off x="2362200" y="56388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3</a:t>
                </a:r>
                <a:endParaRPr lang="en-US" altLang="en-US" sz="1800"/>
              </a:p>
            </p:txBody>
          </p:sp>
          <p:sp>
            <p:nvSpPr>
              <p:cNvPr id="11" name="Oval 32">
                <a:extLst>
                  <a:ext uri="{FF2B5EF4-FFF2-40B4-BE49-F238E27FC236}">
                    <a16:creationId xmlns:a16="http://schemas.microsoft.com/office/drawing/2014/main" id="{F4ED239E-BB14-4C4A-907F-1293391409B2}"/>
                  </a:ext>
                </a:extLst>
              </p:cNvPr>
              <p:cNvSpPr>
                <a:spLocks noChangeArrowheads="1"/>
              </p:cNvSpPr>
              <p:nvPr/>
            </p:nvSpPr>
            <p:spPr bwMode="auto">
              <a:xfrm>
                <a:off x="5181600" y="55626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2" name="Oval 33">
                <a:extLst>
                  <a:ext uri="{FF2B5EF4-FFF2-40B4-BE49-F238E27FC236}">
                    <a16:creationId xmlns:a16="http://schemas.microsoft.com/office/drawing/2014/main" id="{87564765-648F-4A9E-AC00-01BFA890A321}"/>
                  </a:ext>
                </a:extLst>
              </p:cNvPr>
              <p:cNvSpPr>
                <a:spLocks noChangeArrowheads="1"/>
              </p:cNvSpPr>
              <p:nvPr/>
            </p:nvSpPr>
            <p:spPr bwMode="auto">
              <a:xfrm>
                <a:off x="5029200" y="3810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3" name="Oval 34">
                <a:extLst>
                  <a:ext uri="{FF2B5EF4-FFF2-40B4-BE49-F238E27FC236}">
                    <a16:creationId xmlns:a16="http://schemas.microsoft.com/office/drawing/2014/main" id="{53C9DC84-A662-435C-83F8-BF054A655551}"/>
                  </a:ext>
                </a:extLst>
              </p:cNvPr>
              <p:cNvSpPr>
                <a:spLocks noChangeArrowheads="1"/>
              </p:cNvSpPr>
              <p:nvPr/>
            </p:nvSpPr>
            <p:spPr bwMode="auto">
              <a:xfrm>
                <a:off x="4953000" y="19812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4" name="Line 35">
                <a:extLst>
                  <a:ext uri="{FF2B5EF4-FFF2-40B4-BE49-F238E27FC236}">
                    <a16:creationId xmlns:a16="http://schemas.microsoft.com/office/drawing/2014/main" id="{4DD46B2E-669E-42F0-94BE-165E66DE6B14}"/>
                  </a:ext>
                </a:extLst>
              </p:cNvPr>
              <p:cNvSpPr>
                <a:spLocks noChangeShapeType="1"/>
              </p:cNvSpPr>
              <p:nvPr/>
            </p:nvSpPr>
            <p:spPr bwMode="auto">
              <a:xfrm>
                <a:off x="3276600" y="2362200"/>
                <a:ext cx="16764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5" name="Line 36">
                <a:extLst>
                  <a:ext uri="{FF2B5EF4-FFF2-40B4-BE49-F238E27FC236}">
                    <a16:creationId xmlns:a16="http://schemas.microsoft.com/office/drawing/2014/main" id="{1EB7288B-F31C-41E4-9C80-21971298C535}"/>
                  </a:ext>
                </a:extLst>
              </p:cNvPr>
              <p:cNvSpPr>
                <a:spLocks noChangeShapeType="1"/>
              </p:cNvSpPr>
              <p:nvPr/>
            </p:nvSpPr>
            <p:spPr bwMode="auto">
              <a:xfrm>
                <a:off x="3276600" y="2362200"/>
                <a:ext cx="17526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6" name="Line 37">
                <a:extLst>
                  <a:ext uri="{FF2B5EF4-FFF2-40B4-BE49-F238E27FC236}">
                    <a16:creationId xmlns:a16="http://schemas.microsoft.com/office/drawing/2014/main" id="{051FF17F-7E48-4BE6-AB02-4D8FE354F54B}"/>
                  </a:ext>
                </a:extLst>
              </p:cNvPr>
              <p:cNvSpPr>
                <a:spLocks noChangeShapeType="1"/>
              </p:cNvSpPr>
              <p:nvPr/>
            </p:nvSpPr>
            <p:spPr bwMode="auto">
              <a:xfrm>
                <a:off x="3276600" y="2438400"/>
                <a:ext cx="1905000" cy="35814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7" name="Line 38">
                <a:extLst>
                  <a:ext uri="{FF2B5EF4-FFF2-40B4-BE49-F238E27FC236}">
                    <a16:creationId xmlns:a16="http://schemas.microsoft.com/office/drawing/2014/main" id="{4B204BE8-3B51-41C7-AED8-61D819E61BB8}"/>
                  </a:ext>
                </a:extLst>
              </p:cNvPr>
              <p:cNvSpPr>
                <a:spLocks noChangeShapeType="1"/>
              </p:cNvSpPr>
              <p:nvPr/>
            </p:nvSpPr>
            <p:spPr bwMode="auto">
              <a:xfrm flipV="1">
                <a:off x="3200400" y="2438400"/>
                <a:ext cx="16764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8" name="Line 39">
                <a:extLst>
                  <a:ext uri="{FF2B5EF4-FFF2-40B4-BE49-F238E27FC236}">
                    <a16:creationId xmlns:a16="http://schemas.microsoft.com/office/drawing/2014/main" id="{3F01138D-2A04-4253-85B0-E3AD2790E8C2}"/>
                  </a:ext>
                </a:extLst>
              </p:cNvPr>
              <p:cNvSpPr>
                <a:spLocks noChangeShapeType="1"/>
              </p:cNvSpPr>
              <p:nvPr/>
            </p:nvSpPr>
            <p:spPr bwMode="auto">
              <a:xfrm flipV="1">
                <a:off x="3200400" y="4267200"/>
                <a:ext cx="1905000" cy="762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9" name="Line 40">
                <a:extLst>
                  <a:ext uri="{FF2B5EF4-FFF2-40B4-BE49-F238E27FC236}">
                    <a16:creationId xmlns:a16="http://schemas.microsoft.com/office/drawing/2014/main" id="{54E30C98-BFEB-4C12-99FC-9AD9BB376D73}"/>
                  </a:ext>
                </a:extLst>
              </p:cNvPr>
              <p:cNvSpPr>
                <a:spLocks noChangeShapeType="1"/>
              </p:cNvSpPr>
              <p:nvPr/>
            </p:nvSpPr>
            <p:spPr bwMode="auto">
              <a:xfrm>
                <a:off x="3200400" y="4419600"/>
                <a:ext cx="2057400" cy="16764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 name="Line 41">
                <a:extLst>
                  <a:ext uri="{FF2B5EF4-FFF2-40B4-BE49-F238E27FC236}">
                    <a16:creationId xmlns:a16="http://schemas.microsoft.com/office/drawing/2014/main" id="{922AFF7C-FB62-4F58-B217-DEF8244D7BDB}"/>
                  </a:ext>
                </a:extLst>
              </p:cNvPr>
              <p:cNvSpPr>
                <a:spLocks noChangeShapeType="1"/>
              </p:cNvSpPr>
              <p:nvPr/>
            </p:nvSpPr>
            <p:spPr bwMode="auto">
              <a:xfrm flipV="1">
                <a:off x="3276600" y="2514600"/>
                <a:ext cx="1676400" cy="35052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 name="Line 42">
                <a:extLst>
                  <a:ext uri="{FF2B5EF4-FFF2-40B4-BE49-F238E27FC236}">
                    <a16:creationId xmlns:a16="http://schemas.microsoft.com/office/drawing/2014/main" id="{DC6D17CD-1B13-479F-826B-05EC5251320E}"/>
                  </a:ext>
                </a:extLst>
              </p:cNvPr>
              <p:cNvSpPr>
                <a:spLocks noChangeShapeType="1"/>
              </p:cNvSpPr>
              <p:nvPr/>
            </p:nvSpPr>
            <p:spPr bwMode="auto">
              <a:xfrm flipV="1">
                <a:off x="3276600" y="4267200"/>
                <a:ext cx="17526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2" name="Line 44">
                <a:extLst>
                  <a:ext uri="{FF2B5EF4-FFF2-40B4-BE49-F238E27FC236}">
                    <a16:creationId xmlns:a16="http://schemas.microsoft.com/office/drawing/2014/main" id="{5AC299FB-76D3-418C-8876-7E305CD9C07E}"/>
                  </a:ext>
                </a:extLst>
              </p:cNvPr>
              <p:cNvSpPr>
                <a:spLocks noChangeShapeType="1"/>
              </p:cNvSpPr>
              <p:nvPr/>
            </p:nvSpPr>
            <p:spPr bwMode="auto">
              <a:xfrm>
                <a:off x="5867400" y="2362200"/>
                <a:ext cx="3505200" cy="1828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3" name="Line 45">
                <a:extLst>
                  <a:ext uri="{FF2B5EF4-FFF2-40B4-BE49-F238E27FC236}">
                    <a16:creationId xmlns:a16="http://schemas.microsoft.com/office/drawing/2014/main" id="{80AC65F7-F0B1-439C-A787-E52064C20F68}"/>
                  </a:ext>
                </a:extLst>
              </p:cNvPr>
              <p:cNvSpPr>
                <a:spLocks noChangeShapeType="1"/>
              </p:cNvSpPr>
              <p:nvPr/>
            </p:nvSpPr>
            <p:spPr bwMode="auto">
              <a:xfrm>
                <a:off x="5943600" y="4191000"/>
                <a:ext cx="3429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4" name="Line 46">
                <a:extLst>
                  <a:ext uri="{FF2B5EF4-FFF2-40B4-BE49-F238E27FC236}">
                    <a16:creationId xmlns:a16="http://schemas.microsoft.com/office/drawing/2014/main" id="{AD60F211-04C1-410A-A703-A021DBA5153B}"/>
                  </a:ext>
                </a:extLst>
              </p:cNvPr>
              <p:cNvSpPr>
                <a:spLocks noChangeShapeType="1"/>
              </p:cNvSpPr>
              <p:nvPr/>
            </p:nvSpPr>
            <p:spPr bwMode="auto">
              <a:xfrm flipV="1">
                <a:off x="6096000" y="4267200"/>
                <a:ext cx="3200400" cy="1828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grpSp>
      <p:sp>
        <p:nvSpPr>
          <p:cNvPr id="27" name="Arrow: Right 26">
            <a:extLst>
              <a:ext uri="{FF2B5EF4-FFF2-40B4-BE49-F238E27FC236}">
                <a16:creationId xmlns:a16="http://schemas.microsoft.com/office/drawing/2014/main" id="{9D716CD6-DAD4-49A3-A1B4-279D65AF3CC1}"/>
              </a:ext>
            </a:extLst>
          </p:cNvPr>
          <p:cNvSpPr/>
          <p:nvPr/>
        </p:nvSpPr>
        <p:spPr>
          <a:xfrm>
            <a:off x="2094139" y="1428753"/>
            <a:ext cx="4155622" cy="2914648"/>
          </a:xfrm>
          <a:prstGeom prst="rightArrow">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sp>
        <p:nvSpPr>
          <p:cNvPr id="28" name="TextBox 27">
            <a:extLst>
              <a:ext uri="{FF2B5EF4-FFF2-40B4-BE49-F238E27FC236}">
                <a16:creationId xmlns:a16="http://schemas.microsoft.com/office/drawing/2014/main" id="{64FF1CA3-A228-4D36-834A-B0BE1DBE0F6E}"/>
              </a:ext>
            </a:extLst>
          </p:cNvPr>
          <p:cNvSpPr txBox="1"/>
          <p:nvPr/>
        </p:nvSpPr>
        <p:spPr>
          <a:xfrm>
            <a:off x="6686550" y="3732252"/>
            <a:ext cx="2143125" cy="507831"/>
          </a:xfrm>
          <a:prstGeom prst="rect">
            <a:avLst/>
          </a:prstGeom>
          <a:noFill/>
        </p:spPr>
        <p:txBody>
          <a:bodyPr wrap="square">
            <a:spAutoFit/>
          </a:bodyPr>
          <a:lstStyle/>
          <a:p>
            <a:pPr algn="ctr"/>
            <a:r>
              <a:rPr lang="en-US" sz="900" i="1" dirty="0">
                <a:solidFill>
                  <a:schemeClr val="tx1">
                    <a:lumMod val="50000"/>
                    <a:lumOff val="50000"/>
                  </a:schemeClr>
                </a:solidFill>
              </a:rPr>
              <a:t>Reference:  https://becominghuman.ai/basics-of-neural-network-bef2ba97d2cf</a:t>
            </a:r>
          </a:p>
        </p:txBody>
      </p:sp>
      <p:sp>
        <p:nvSpPr>
          <p:cNvPr id="29" name="TextBox 28">
            <a:extLst>
              <a:ext uri="{FF2B5EF4-FFF2-40B4-BE49-F238E27FC236}">
                <a16:creationId xmlns:a16="http://schemas.microsoft.com/office/drawing/2014/main" id="{AD7BBF47-D566-4926-B59A-37968B944F43}"/>
              </a:ext>
            </a:extLst>
          </p:cNvPr>
          <p:cNvSpPr txBox="1"/>
          <p:nvPr/>
        </p:nvSpPr>
        <p:spPr>
          <a:xfrm>
            <a:off x="8311896" y="514350"/>
            <a:ext cx="228600" cy="308674"/>
          </a:xfrm>
          <a:prstGeom prst="rect">
            <a:avLst/>
          </a:prstGeom>
          <a:noFill/>
        </p:spPr>
        <p:txBody>
          <a:bodyPr wrap="square" rtlCol="0">
            <a:spAutoFit/>
          </a:bodyPr>
          <a:lstStyle/>
          <a:p>
            <a:r>
              <a:rPr lang="en-US" sz="1406" dirty="0"/>
              <a:t>^</a:t>
            </a:r>
          </a:p>
        </p:txBody>
      </p:sp>
      <p:sp>
        <p:nvSpPr>
          <p:cNvPr id="30" name="Rectangle 29">
            <a:extLst>
              <a:ext uri="{FF2B5EF4-FFF2-40B4-BE49-F238E27FC236}">
                <a16:creationId xmlns:a16="http://schemas.microsoft.com/office/drawing/2014/main" id="{4BBE1D8A-A4D3-4182-ABE2-AED90482C1AE}"/>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a:t>
            </a:r>
            <a:r>
              <a:rPr lang="en-US" sz="1406" dirty="0">
                <a:solidFill>
                  <a:srgbClr val="FFFFFF"/>
                </a:solidFill>
              </a:rPr>
              <a:t> it is/how it works</a:t>
            </a:r>
          </a:p>
        </p:txBody>
      </p:sp>
    </p:spTree>
    <p:extLst>
      <p:ext uri="{BB962C8B-B14F-4D97-AF65-F5344CB8AC3E}">
        <p14:creationId xmlns:p14="http://schemas.microsoft.com/office/powerpoint/2010/main" val="3920273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14A2-59C2-4557-A2B5-905A3D7C12D6}"/>
              </a:ext>
            </a:extLst>
          </p:cNvPr>
          <p:cNvSpPr>
            <a:spLocks noGrp="1"/>
          </p:cNvSpPr>
          <p:nvPr>
            <p:ph type="title"/>
          </p:nvPr>
        </p:nvSpPr>
        <p:spPr/>
        <p:txBody>
          <a:bodyPr>
            <a:normAutofit fontScale="90000"/>
          </a:bodyPr>
          <a:lstStyle/>
          <a:p>
            <a:r>
              <a:rPr lang="en-US" dirty="0">
                <a:solidFill>
                  <a:srgbClr val="292929"/>
                </a:solidFill>
              </a:rPr>
              <a:t>Neural Net:  </a:t>
            </a:r>
            <a:r>
              <a:rPr lang="en-US" sz="3300" dirty="0">
                <a:solidFill>
                  <a:srgbClr val="292929"/>
                </a:solidFill>
              </a:rPr>
              <a:t>Backward </a:t>
            </a:r>
            <a:r>
              <a:rPr lang="en-US" dirty="0">
                <a:solidFill>
                  <a:srgbClr val="292929"/>
                </a:solidFill>
              </a:rPr>
              <a:t>P</a:t>
            </a:r>
            <a:r>
              <a:rPr lang="en-US" sz="3300" dirty="0">
                <a:solidFill>
                  <a:srgbClr val="292929"/>
                </a:solidFill>
              </a:rPr>
              <a:t>ropagation </a:t>
            </a:r>
            <a:br>
              <a:rPr lang="en-US" sz="3300" dirty="0">
                <a:solidFill>
                  <a:srgbClr val="292929"/>
                </a:solidFill>
              </a:rPr>
            </a:br>
            <a:r>
              <a:rPr lang="en-US" sz="1800" i="1" dirty="0">
                <a:solidFill>
                  <a:srgbClr val="292929"/>
                </a:solidFill>
              </a:rPr>
              <a:t>Recognize the extent of the error, to allow adjustment of the weights</a:t>
            </a:r>
            <a:br>
              <a:rPr lang="en-US" sz="1800" i="1" dirty="0">
                <a:solidFill>
                  <a:srgbClr val="292929"/>
                </a:solidFill>
              </a:rPr>
            </a:br>
            <a:endParaRPr lang="en-US" sz="1800" i="1" dirty="0"/>
          </a:p>
        </p:txBody>
      </p:sp>
      <p:grpSp>
        <p:nvGrpSpPr>
          <p:cNvPr id="3" name="Group 2">
            <a:extLst>
              <a:ext uri="{FF2B5EF4-FFF2-40B4-BE49-F238E27FC236}">
                <a16:creationId xmlns:a16="http://schemas.microsoft.com/office/drawing/2014/main" id="{57A5324A-6FB7-4916-8C98-E9D096F316E4}"/>
              </a:ext>
            </a:extLst>
          </p:cNvPr>
          <p:cNvGrpSpPr/>
          <p:nvPr/>
        </p:nvGrpSpPr>
        <p:grpSpPr>
          <a:xfrm>
            <a:off x="1943100" y="1143000"/>
            <a:ext cx="5886450" cy="3486150"/>
            <a:chOff x="2438400" y="1524000"/>
            <a:chExt cx="7848600" cy="4648200"/>
          </a:xfrm>
        </p:grpSpPr>
        <p:sp>
          <p:nvSpPr>
            <p:cNvPr id="4" name="Line 43">
              <a:extLst>
                <a:ext uri="{FF2B5EF4-FFF2-40B4-BE49-F238E27FC236}">
                  <a16:creationId xmlns:a16="http://schemas.microsoft.com/office/drawing/2014/main" id="{C00AB649-D6AA-4662-8094-5B0CA3C950AD}"/>
                </a:ext>
              </a:extLst>
            </p:cNvPr>
            <p:cNvSpPr>
              <a:spLocks noChangeShapeType="1"/>
            </p:cNvSpPr>
            <p:nvPr/>
          </p:nvSpPr>
          <p:spPr bwMode="auto">
            <a:xfrm>
              <a:off x="3472543" y="5791200"/>
              <a:ext cx="18288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nvGrpSpPr>
            <p:cNvPr id="5" name="Group 4">
              <a:extLst>
                <a:ext uri="{FF2B5EF4-FFF2-40B4-BE49-F238E27FC236}">
                  <a16:creationId xmlns:a16="http://schemas.microsoft.com/office/drawing/2014/main" id="{77A39CE1-8854-4889-8D01-7F3D376E02CD}"/>
                </a:ext>
              </a:extLst>
            </p:cNvPr>
            <p:cNvGrpSpPr/>
            <p:nvPr/>
          </p:nvGrpSpPr>
          <p:grpSpPr>
            <a:xfrm>
              <a:off x="2438400" y="1524000"/>
              <a:ext cx="7848600" cy="4648200"/>
              <a:chOff x="2286000" y="1905000"/>
              <a:chExt cx="7848600" cy="4648200"/>
            </a:xfrm>
          </p:grpSpPr>
          <p:sp>
            <p:nvSpPr>
              <p:cNvPr id="6" name="Oval 9">
                <a:extLst>
                  <a:ext uri="{FF2B5EF4-FFF2-40B4-BE49-F238E27FC236}">
                    <a16:creationId xmlns:a16="http://schemas.microsoft.com/office/drawing/2014/main" id="{9A243C03-8548-4BC6-8D65-928AEA542C66}"/>
                  </a:ext>
                </a:extLst>
              </p:cNvPr>
              <p:cNvSpPr>
                <a:spLocks noChangeArrowheads="1"/>
              </p:cNvSpPr>
              <p:nvPr/>
            </p:nvSpPr>
            <p:spPr bwMode="auto">
              <a:xfrm>
                <a:off x="2286000" y="1905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1</a:t>
                </a:r>
                <a:endParaRPr lang="en-US" altLang="en-US" sz="1800" dirty="0"/>
              </a:p>
            </p:txBody>
          </p:sp>
          <p:sp>
            <p:nvSpPr>
              <p:cNvPr id="7" name="Rectangle 22">
                <a:extLst>
                  <a:ext uri="{FF2B5EF4-FFF2-40B4-BE49-F238E27FC236}">
                    <a16:creationId xmlns:a16="http://schemas.microsoft.com/office/drawing/2014/main" id="{A35A22D0-6E8B-48B6-9A67-2E178C3E32CA}"/>
                  </a:ext>
                </a:extLst>
              </p:cNvPr>
              <p:cNvSpPr>
                <a:spLocks noChangeArrowheads="1"/>
              </p:cNvSpPr>
              <p:nvPr/>
            </p:nvSpPr>
            <p:spPr bwMode="auto">
              <a:xfrm>
                <a:off x="9372601" y="3957480"/>
                <a:ext cx="409575" cy="492443"/>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a:t>  </a:t>
                </a:r>
              </a:p>
            </p:txBody>
          </p:sp>
          <p:graphicFrame>
            <p:nvGraphicFramePr>
              <p:cNvPr id="8" name="Object 26">
                <a:extLst>
                  <a:ext uri="{FF2B5EF4-FFF2-40B4-BE49-F238E27FC236}">
                    <a16:creationId xmlns:a16="http://schemas.microsoft.com/office/drawing/2014/main" id="{98EAE684-997E-4D62-B9FE-298B733CED4C}"/>
                  </a:ext>
                </a:extLst>
              </p:cNvPr>
              <p:cNvGraphicFramePr>
                <a:graphicFrameLocks noChangeAspect="1"/>
              </p:cNvGraphicFramePr>
              <p:nvPr/>
            </p:nvGraphicFramePr>
            <p:xfrm>
              <a:off x="9448800" y="4038600"/>
              <a:ext cx="685800" cy="381000"/>
            </p:xfrm>
            <a:graphic>
              <a:graphicData uri="http://schemas.openxmlformats.org/presentationml/2006/ole">
                <mc:AlternateContent xmlns:mc="http://schemas.openxmlformats.org/markup-compatibility/2006">
                  <mc:Choice xmlns:v="urn:schemas-microsoft-com:vml" Requires="v">
                    <p:oleObj name="Document" r:id="rId2" imgW="5486400" imgH="291960" progId="Word.Document.8">
                      <p:embed/>
                    </p:oleObj>
                  </mc:Choice>
                  <mc:Fallback>
                    <p:oleObj name="Document" r:id="rId2" imgW="5486400" imgH="291960" progId="Word.Document.8">
                      <p:embed/>
                      <p:pic>
                        <p:nvPicPr>
                          <p:cNvPr id="8" name="Object 26">
                            <a:extLst>
                              <a:ext uri="{FF2B5EF4-FFF2-40B4-BE49-F238E27FC236}">
                                <a16:creationId xmlns:a16="http://schemas.microsoft.com/office/drawing/2014/main" id="{98EAE684-997E-4D62-B9FE-298B733CE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4038600"/>
                            <a:ext cx="6858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Oval 27">
                <a:extLst>
                  <a:ext uri="{FF2B5EF4-FFF2-40B4-BE49-F238E27FC236}">
                    <a16:creationId xmlns:a16="http://schemas.microsoft.com/office/drawing/2014/main" id="{DB746951-529C-4BE3-B079-7CFD538F296B}"/>
                  </a:ext>
                </a:extLst>
              </p:cNvPr>
              <p:cNvSpPr>
                <a:spLocks noChangeArrowheads="1"/>
              </p:cNvSpPr>
              <p:nvPr/>
            </p:nvSpPr>
            <p:spPr bwMode="auto">
              <a:xfrm>
                <a:off x="2286000" y="3810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2</a:t>
                </a:r>
                <a:endParaRPr lang="en-US" altLang="en-US" sz="1800"/>
              </a:p>
            </p:txBody>
          </p:sp>
          <p:sp>
            <p:nvSpPr>
              <p:cNvPr id="10" name="Oval 28">
                <a:extLst>
                  <a:ext uri="{FF2B5EF4-FFF2-40B4-BE49-F238E27FC236}">
                    <a16:creationId xmlns:a16="http://schemas.microsoft.com/office/drawing/2014/main" id="{29EA5FE3-E7D2-49E6-A8BE-99B6C506493F}"/>
                  </a:ext>
                </a:extLst>
              </p:cNvPr>
              <p:cNvSpPr>
                <a:spLocks noChangeArrowheads="1"/>
              </p:cNvSpPr>
              <p:nvPr/>
            </p:nvSpPr>
            <p:spPr bwMode="auto">
              <a:xfrm>
                <a:off x="2362200" y="56388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3</a:t>
                </a:r>
                <a:endParaRPr lang="en-US" altLang="en-US" sz="1800"/>
              </a:p>
            </p:txBody>
          </p:sp>
          <p:sp>
            <p:nvSpPr>
              <p:cNvPr id="11" name="Oval 32">
                <a:extLst>
                  <a:ext uri="{FF2B5EF4-FFF2-40B4-BE49-F238E27FC236}">
                    <a16:creationId xmlns:a16="http://schemas.microsoft.com/office/drawing/2014/main" id="{F4ED239E-BB14-4C4A-907F-1293391409B2}"/>
                  </a:ext>
                </a:extLst>
              </p:cNvPr>
              <p:cNvSpPr>
                <a:spLocks noChangeArrowheads="1"/>
              </p:cNvSpPr>
              <p:nvPr/>
            </p:nvSpPr>
            <p:spPr bwMode="auto">
              <a:xfrm>
                <a:off x="5181600" y="55626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2" name="Oval 33">
                <a:extLst>
                  <a:ext uri="{FF2B5EF4-FFF2-40B4-BE49-F238E27FC236}">
                    <a16:creationId xmlns:a16="http://schemas.microsoft.com/office/drawing/2014/main" id="{87564765-648F-4A9E-AC00-01BFA890A321}"/>
                  </a:ext>
                </a:extLst>
              </p:cNvPr>
              <p:cNvSpPr>
                <a:spLocks noChangeArrowheads="1"/>
              </p:cNvSpPr>
              <p:nvPr/>
            </p:nvSpPr>
            <p:spPr bwMode="auto">
              <a:xfrm>
                <a:off x="5029200" y="38100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3" name="Oval 34">
                <a:extLst>
                  <a:ext uri="{FF2B5EF4-FFF2-40B4-BE49-F238E27FC236}">
                    <a16:creationId xmlns:a16="http://schemas.microsoft.com/office/drawing/2014/main" id="{53C9DC84-A662-435C-83F8-BF054A655551}"/>
                  </a:ext>
                </a:extLst>
              </p:cNvPr>
              <p:cNvSpPr>
                <a:spLocks noChangeArrowheads="1"/>
              </p:cNvSpPr>
              <p:nvPr/>
            </p:nvSpPr>
            <p:spPr bwMode="auto">
              <a:xfrm>
                <a:off x="4953000" y="1981200"/>
                <a:ext cx="914400" cy="9144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14" name="Line 35">
                <a:extLst>
                  <a:ext uri="{FF2B5EF4-FFF2-40B4-BE49-F238E27FC236}">
                    <a16:creationId xmlns:a16="http://schemas.microsoft.com/office/drawing/2014/main" id="{4DD46B2E-669E-42F0-94BE-165E66DE6B14}"/>
                  </a:ext>
                </a:extLst>
              </p:cNvPr>
              <p:cNvSpPr>
                <a:spLocks noChangeShapeType="1"/>
              </p:cNvSpPr>
              <p:nvPr/>
            </p:nvSpPr>
            <p:spPr bwMode="auto">
              <a:xfrm>
                <a:off x="3276600" y="2362200"/>
                <a:ext cx="16764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5" name="Line 36">
                <a:extLst>
                  <a:ext uri="{FF2B5EF4-FFF2-40B4-BE49-F238E27FC236}">
                    <a16:creationId xmlns:a16="http://schemas.microsoft.com/office/drawing/2014/main" id="{1EB7288B-F31C-41E4-9C80-21971298C535}"/>
                  </a:ext>
                </a:extLst>
              </p:cNvPr>
              <p:cNvSpPr>
                <a:spLocks noChangeShapeType="1"/>
              </p:cNvSpPr>
              <p:nvPr/>
            </p:nvSpPr>
            <p:spPr bwMode="auto">
              <a:xfrm>
                <a:off x="3276600" y="2362200"/>
                <a:ext cx="17526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6" name="Line 37">
                <a:extLst>
                  <a:ext uri="{FF2B5EF4-FFF2-40B4-BE49-F238E27FC236}">
                    <a16:creationId xmlns:a16="http://schemas.microsoft.com/office/drawing/2014/main" id="{051FF17F-7E48-4BE6-AB02-4D8FE354F54B}"/>
                  </a:ext>
                </a:extLst>
              </p:cNvPr>
              <p:cNvSpPr>
                <a:spLocks noChangeShapeType="1"/>
              </p:cNvSpPr>
              <p:nvPr/>
            </p:nvSpPr>
            <p:spPr bwMode="auto">
              <a:xfrm>
                <a:off x="3276600" y="2438400"/>
                <a:ext cx="1905000" cy="35814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7" name="Line 38">
                <a:extLst>
                  <a:ext uri="{FF2B5EF4-FFF2-40B4-BE49-F238E27FC236}">
                    <a16:creationId xmlns:a16="http://schemas.microsoft.com/office/drawing/2014/main" id="{4B204BE8-3B51-41C7-AED8-61D819E61BB8}"/>
                  </a:ext>
                </a:extLst>
              </p:cNvPr>
              <p:cNvSpPr>
                <a:spLocks noChangeShapeType="1"/>
              </p:cNvSpPr>
              <p:nvPr/>
            </p:nvSpPr>
            <p:spPr bwMode="auto">
              <a:xfrm flipV="1">
                <a:off x="3200400" y="2438400"/>
                <a:ext cx="16764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8" name="Line 39">
                <a:extLst>
                  <a:ext uri="{FF2B5EF4-FFF2-40B4-BE49-F238E27FC236}">
                    <a16:creationId xmlns:a16="http://schemas.microsoft.com/office/drawing/2014/main" id="{3F01138D-2A04-4253-85B0-E3AD2790E8C2}"/>
                  </a:ext>
                </a:extLst>
              </p:cNvPr>
              <p:cNvSpPr>
                <a:spLocks noChangeShapeType="1"/>
              </p:cNvSpPr>
              <p:nvPr/>
            </p:nvSpPr>
            <p:spPr bwMode="auto">
              <a:xfrm flipV="1">
                <a:off x="3200400" y="4267200"/>
                <a:ext cx="1905000" cy="762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9" name="Line 40">
                <a:extLst>
                  <a:ext uri="{FF2B5EF4-FFF2-40B4-BE49-F238E27FC236}">
                    <a16:creationId xmlns:a16="http://schemas.microsoft.com/office/drawing/2014/main" id="{54E30C98-BFEB-4C12-99FC-9AD9BB376D73}"/>
                  </a:ext>
                </a:extLst>
              </p:cNvPr>
              <p:cNvSpPr>
                <a:spLocks noChangeShapeType="1"/>
              </p:cNvSpPr>
              <p:nvPr/>
            </p:nvSpPr>
            <p:spPr bwMode="auto">
              <a:xfrm>
                <a:off x="3200400" y="4419600"/>
                <a:ext cx="2057400" cy="16764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 name="Line 41">
                <a:extLst>
                  <a:ext uri="{FF2B5EF4-FFF2-40B4-BE49-F238E27FC236}">
                    <a16:creationId xmlns:a16="http://schemas.microsoft.com/office/drawing/2014/main" id="{922AFF7C-FB62-4F58-B217-DEF8244D7BDB}"/>
                  </a:ext>
                </a:extLst>
              </p:cNvPr>
              <p:cNvSpPr>
                <a:spLocks noChangeShapeType="1"/>
              </p:cNvSpPr>
              <p:nvPr/>
            </p:nvSpPr>
            <p:spPr bwMode="auto">
              <a:xfrm flipV="1">
                <a:off x="3276600" y="2514600"/>
                <a:ext cx="1676400" cy="35052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 name="Line 42">
                <a:extLst>
                  <a:ext uri="{FF2B5EF4-FFF2-40B4-BE49-F238E27FC236}">
                    <a16:creationId xmlns:a16="http://schemas.microsoft.com/office/drawing/2014/main" id="{DC6D17CD-1B13-479F-826B-05EC5251320E}"/>
                  </a:ext>
                </a:extLst>
              </p:cNvPr>
              <p:cNvSpPr>
                <a:spLocks noChangeShapeType="1"/>
              </p:cNvSpPr>
              <p:nvPr/>
            </p:nvSpPr>
            <p:spPr bwMode="auto">
              <a:xfrm flipV="1">
                <a:off x="3276600" y="4267200"/>
                <a:ext cx="1752600" cy="18288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2" name="Line 44">
                <a:extLst>
                  <a:ext uri="{FF2B5EF4-FFF2-40B4-BE49-F238E27FC236}">
                    <a16:creationId xmlns:a16="http://schemas.microsoft.com/office/drawing/2014/main" id="{5AC299FB-76D3-418C-8876-7E305CD9C07E}"/>
                  </a:ext>
                </a:extLst>
              </p:cNvPr>
              <p:cNvSpPr>
                <a:spLocks noChangeShapeType="1"/>
              </p:cNvSpPr>
              <p:nvPr/>
            </p:nvSpPr>
            <p:spPr bwMode="auto">
              <a:xfrm>
                <a:off x="5867400" y="2362200"/>
                <a:ext cx="3505200" cy="1828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3" name="Line 45">
                <a:extLst>
                  <a:ext uri="{FF2B5EF4-FFF2-40B4-BE49-F238E27FC236}">
                    <a16:creationId xmlns:a16="http://schemas.microsoft.com/office/drawing/2014/main" id="{80AC65F7-F0B1-439C-A787-E52064C20F68}"/>
                  </a:ext>
                </a:extLst>
              </p:cNvPr>
              <p:cNvSpPr>
                <a:spLocks noChangeShapeType="1"/>
              </p:cNvSpPr>
              <p:nvPr/>
            </p:nvSpPr>
            <p:spPr bwMode="auto">
              <a:xfrm>
                <a:off x="5943600" y="4191000"/>
                <a:ext cx="3429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4" name="Line 46">
                <a:extLst>
                  <a:ext uri="{FF2B5EF4-FFF2-40B4-BE49-F238E27FC236}">
                    <a16:creationId xmlns:a16="http://schemas.microsoft.com/office/drawing/2014/main" id="{AD60F211-04C1-410A-A703-A021DBA5153B}"/>
                  </a:ext>
                </a:extLst>
              </p:cNvPr>
              <p:cNvSpPr>
                <a:spLocks noChangeShapeType="1"/>
              </p:cNvSpPr>
              <p:nvPr/>
            </p:nvSpPr>
            <p:spPr bwMode="auto">
              <a:xfrm flipV="1">
                <a:off x="6096000" y="4267200"/>
                <a:ext cx="3200400" cy="1828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grpSp>
      <p:sp>
        <p:nvSpPr>
          <p:cNvPr id="27" name="Arrow: Right 26">
            <a:extLst>
              <a:ext uri="{FF2B5EF4-FFF2-40B4-BE49-F238E27FC236}">
                <a16:creationId xmlns:a16="http://schemas.microsoft.com/office/drawing/2014/main" id="{9D716CD6-DAD4-49A3-A1B4-279D65AF3CC1}"/>
              </a:ext>
            </a:extLst>
          </p:cNvPr>
          <p:cNvSpPr/>
          <p:nvPr/>
        </p:nvSpPr>
        <p:spPr>
          <a:xfrm rot="10800000">
            <a:off x="2686050" y="1428439"/>
            <a:ext cx="4155622" cy="2914648"/>
          </a:xfrm>
          <a:prstGeom prst="rightArrow">
            <a:avLst/>
          </a:prstGeom>
          <a:gradFill>
            <a:gsLst>
              <a:gs pos="0">
                <a:schemeClr val="accent5">
                  <a:tint val="50000"/>
                  <a:satMod val="300000"/>
                  <a:alpha val="0"/>
                </a:schemeClr>
              </a:gs>
              <a:gs pos="0">
                <a:schemeClr val="accent5">
                  <a:tint val="37000"/>
                  <a:satMod val="300000"/>
                  <a:alpha val="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6"/>
          </a:p>
        </p:txBody>
      </p:sp>
      <p:sp>
        <p:nvSpPr>
          <p:cNvPr id="28" name="TextBox 27">
            <a:extLst>
              <a:ext uri="{FF2B5EF4-FFF2-40B4-BE49-F238E27FC236}">
                <a16:creationId xmlns:a16="http://schemas.microsoft.com/office/drawing/2014/main" id="{64FF1CA3-A228-4D36-834A-B0BE1DBE0F6E}"/>
              </a:ext>
            </a:extLst>
          </p:cNvPr>
          <p:cNvSpPr txBox="1"/>
          <p:nvPr/>
        </p:nvSpPr>
        <p:spPr>
          <a:xfrm>
            <a:off x="6686550" y="3732252"/>
            <a:ext cx="2143125" cy="507831"/>
          </a:xfrm>
          <a:prstGeom prst="rect">
            <a:avLst/>
          </a:prstGeom>
          <a:noFill/>
        </p:spPr>
        <p:txBody>
          <a:bodyPr wrap="square">
            <a:spAutoFit/>
          </a:bodyPr>
          <a:lstStyle/>
          <a:p>
            <a:pPr algn="ctr"/>
            <a:r>
              <a:rPr lang="en-US" sz="900" i="1" dirty="0">
                <a:solidFill>
                  <a:schemeClr val="tx1">
                    <a:lumMod val="50000"/>
                    <a:lumOff val="50000"/>
                  </a:schemeClr>
                </a:solidFill>
              </a:rPr>
              <a:t>Reference:  https://becominghuman.ai/basics-of-neural-network-bef2ba97d2cf</a:t>
            </a:r>
          </a:p>
        </p:txBody>
      </p:sp>
      <p:sp>
        <p:nvSpPr>
          <p:cNvPr id="29" name="Rectangle 28">
            <a:extLst>
              <a:ext uri="{FF2B5EF4-FFF2-40B4-BE49-F238E27FC236}">
                <a16:creationId xmlns:a16="http://schemas.microsoft.com/office/drawing/2014/main" id="{7E3059F1-05E1-4809-BCEB-6DAC7FC85B53}"/>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a:t>
            </a:r>
            <a:r>
              <a:rPr lang="en-US" sz="1406" dirty="0">
                <a:solidFill>
                  <a:srgbClr val="FFFFFF"/>
                </a:solidFill>
              </a:rPr>
              <a:t> it is/how it works</a:t>
            </a:r>
          </a:p>
        </p:txBody>
      </p:sp>
    </p:spTree>
    <p:extLst>
      <p:ext uri="{BB962C8B-B14F-4D97-AF65-F5344CB8AC3E}">
        <p14:creationId xmlns:p14="http://schemas.microsoft.com/office/powerpoint/2010/main" val="24816016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2D60-C9A8-41C6-A40D-06F299AC2F26}"/>
              </a:ext>
            </a:extLst>
          </p:cNvPr>
          <p:cNvSpPr>
            <a:spLocks noGrp="1"/>
          </p:cNvSpPr>
          <p:nvPr>
            <p:ph type="title"/>
          </p:nvPr>
        </p:nvSpPr>
        <p:spPr/>
        <p:txBody>
          <a:bodyPr/>
          <a:lstStyle/>
          <a:p>
            <a:r>
              <a:rPr lang="en-US" dirty="0"/>
              <a:t>Neural Net:  Nuts and Bolts</a:t>
            </a:r>
          </a:p>
        </p:txBody>
      </p:sp>
      <p:sp>
        <p:nvSpPr>
          <p:cNvPr id="3" name="Content Placeholder 2">
            <a:extLst>
              <a:ext uri="{FF2B5EF4-FFF2-40B4-BE49-F238E27FC236}">
                <a16:creationId xmlns:a16="http://schemas.microsoft.com/office/drawing/2014/main" id="{35D1D505-746A-442F-9D99-90405307BAFF}"/>
              </a:ext>
            </a:extLst>
          </p:cNvPr>
          <p:cNvSpPr>
            <a:spLocks noGrp="1"/>
          </p:cNvSpPr>
          <p:nvPr>
            <p:ph idx="1"/>
          </p:nvPr>
        </p:nvSpPr>
        <p:spPr>
          <a:xfrm>
            <a:off x="457200" y="1005841"/>
            <a:ext cx="8229600" cy="3394472"/>
          </a:xfrm>
        </p:spPr>
        <p:txBody>
          <a:bodyPr/>
          <a:lstStyle/>
          <a:p>
            <a:r>
              <a:rPr lang="en-US" sz="2100" dirty="0">
                <a:solidFill>
                  <a:schemeClr val="accent1"/>
                </a:solidFill>
                <a:latin typeface="charter"/>
              </a:rPr>
              <a:t>Partial derivatives </a:t>
            </a:r>
            <a:r>
              <a:rPr lang="en-US" sz="2100" dirty="0">
                <a:solidFill>
                  <a:srgbClr val="292929"/>
                </a:solidFill>
                <a:latin typeface="charter"/>
              </a:rPr>
              <a:t>essentially tell you how changing the error can be attributed to the weights </a:t>
            </a:r>
          </a:p>
          <a:p>
            <a:r>
              <a:rPr lang="en-US" sz="2100" dirty="0">
                <a:solidFill>
                  <a:schemeClr val="accent1"/>
                </a:solidFill>
                <a:latin typeface="charter"/>
              </a:rPr>
              <a:t>Cost function</a:t>
            </a:r>
            <a:r>
              <a:rPr lang="en-US" sz="2100" dirty="0">
                <a:solidFill>
                  <a:srgbClr val="292929"/>
                </a:solidFill>
                <a:latin typeface="charter"/>
              </a:rPr>
              <a:t>—like linear regression’s minimizing the sum of squared errors—is how those errors should be interpreted for optimization</a:t>
            </a:r>
          </a:p>
          <a:p>
            <a:r>
              <a:rPr lang="en-US" sz="2100" dirty="0">
                <a:solidFill>
                  <a:schemeClr val="accent1"/>
                </a:solidFill>
                <a:latin typeface="charter"/>
              </a:rPr>
              <a:t>Learning rate </a:t>
            </a:r>
            <a:r>
              <a:rPr lang="en-US" sz="2100" dirty="0">
                <a:solidFill>
                  <a:srgbClr val="292929"/>
                </a:solidFill>
                <a:latin typeface="charter"/>
              </a:rPr>
              <a:t>is how big an adjustment you allow when a weight changes</a:t>
            </a:r>
          </a:p>
          <a:p>
            <a:r>
              <a:rPr lang="en-US" sz="2100" dirty="0">
                <a:solidFill>
                  <a:schemeClr val="accent1"/>
                </a:solidFill>
                <a:latin typeface="charter"/>
              </a:rPr>
              <a:t>Activation function </a:t>
            </a:r>
            <a:r>
              <a:rPr lang="en-US" sz="2100" dirty="0">
                <a:solidFill>
                  <a:srgbClr val="292929"/>
                </a:solidFill>
                <a:latin typeface="charter"/>
              </a:rPr>
              <a:t>is how you process output that would otherwise be linear (e.g., to separate classification tasks)</a:t>
            </a:r>
          </a:p>
          <a:p>
            <a:pPr lvl="1"/>
            <a:endParaRPr lang="en-US" dirty="0"/>
          </a:p>
        </p:txBody>
      </p:sp>
      <p:sp>
        <p:nvSpPr>
          <p:cNvPr id="5" name="TextBox 4">
            <a:extLst>
              <a:ext uri="{FF2B5EF4-FFF2-40B4-BE49-F238E27FC236}">
                <a16:creationId xmlns:a16="http://schemas.microsoft.com/office/drawing/2014/main" id="{04592631-3ED2-4AB5-8648-C890245FAF6E}"/>
              </a:ext>
            </a:extLst>
          </p:cNvPr>
          <p:cNvSpPr txBox="1"/>
          <p:nvPr/>
        </p:nvSpPr>
        <p:spPr>
          <a:xfrm>
            <a:off x="2171700" y="3886200"/>
            <a:ext cx="6457950" cy="308674"/>
          </a:xfrm>
          <a:prstGeom prst="rect">
            <a:avLst/>
          </a:prstGeom>
          <a:noFill/>
        </p:spPr>
        <p:txBody>
          <a:bodyPr wrap="square">
            <a:spAutoFit/>
          </a:bodyPr>
          <a:lstStyle/>
          <a:p>
            <a:pPr algn="ctr"/>
            <a:r>
              <a:rPr lang="en-US" sz="1406" i="1" dirty="0">
                <a:solidFill>
                  <a:schemeClr val="tx1">
                    <a:lumMod val="50000"/>
                    <a:lumOff val="50000"/>
                  </a:schemeClr>
                </a:solidFill>
              </a:rPr>
              <a:t>Reference:  https://becominghuman.ai/basics-of-neural-network-bef2ba97d2cf</a:t>
            </a:r>
          </a:p>
        </p:txBody>
      </p:sp>
      <p:sp>
        <p:nvSpPr>
          <p:cNvPr id="4" name="Rectangle 3">
            <a:extLst>
              <a:ext uri="{FF2B5EF4-FFF2-40B4-BE49-F238E27FC236}">
                <a16:creationId xmlns:a16="http://schemas.microsoft.com/office/drawing/2014/main" id="{E8010539-0389-5A01-E563-79559B4806E2}"/>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a:t>
            </a:r>
            <a:r>
              <a:rPr lang="en-US" sz="1406" dirty="0">
                <a:solidFill>
                  <a:srgbClr val="FFFFFF"/>
                </a:solidFill>
              </a:rPr>
              <a:t> it is/how it works</a:t>
            </a:r>
          </a:p>
        </p:txBody>
      </p:sp>
    </p:spTree>
    <p:extLst>
      <p:ext uri="{BB962C8B-B14F-4D97-AF65-F5344CB8AC3E}">
        <p14:creationId xmlns:p14="http://schemas.microsoft.com/office/powerpoint/2010/main" val="21791929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AB1828-8226-47A1-9F25-9A1E13C1E758}"/>
              </a:ext>
            </a:extLst>
          </p:cNvPr>
          <p:cNvGrpSpPr/>
          <p:nvPr/>
        </p:nvGrpSpPr>
        <p:grpSpPr>
          <a:xfrm>
            <a:off x="1714500" y="1028700"/>
            <a:ext cx="5886450" cy="3486150"/>
            <a:chOff x="1714500" y="1428750"/>
            <a:chExt cx="5886450" cy="3486150"/>
          </a:xfrm>
        </p:grpSpPr>
        <p:sp>
          <p:nvSpPr>
            <p:cNvPr id="20489" name="Oval 9">
              <a:extLst>
                <a:ext uri="{FF2B5EF4-FFF2-40B4-BE49-F238E27FC236}">
                  <a16:creationId xmlns:a16="http://schemas.microsoft.com/office/drawing/2014/main" id="{623DFB13-9FF9-4F61-8684-C1969EB901D5}"/>
                </a:ext>
              </a:extLst>
            </p:cNvPr>
            <p:cNvSpPr>
              <a:spLocks noChangeArrowheads="1"/>
            </p:cNvSpPr>
            <p:nvPr/>
          </p:nvSpPr>
          <p:spPr bwMode="auto">
            <a:xfrm>
              <a:off x="1714500" y="14287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1</a:t>
              </a:r>
              <a:endParaRPr lang="en-US" altLang="en-US" sz="1800"/>
            </a:p>
          </p:txBody>
        </p:sp>
        <p:sp>
          <p:nvSpPr>
            <p:cNvPr id="20502" name="Rectangle 22">
              <a:extLst>
                <a:ext uri="{FF2B5EF4-FFF2-40B4-BE49-F238E27FC236}">
                  <a16:creationId xmlns:a16="http://schemas.microsoft.com/office/drawing/2014/main" id="{5AFA83F7-DAF8-4BEF-8F57-6C326A40DD3E}"/>
                </a:ext>
              </a:extLst>
            </p:cNvPr>
            <p:cNvSpPr>
              <a:spLocks noChangeArrowheads="1"/>
            </p:cNvSpPr>
            <p:nvPr/>
          </p:nvSpPr>
          <p:spPr bwMode="auto">
            <a:xfrm>
              <a:off x="7029451" y="2968110"/>
              <a:ext cx="307181"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a:t>  </a:t>
              </a:r>
            </a:p>
          </p:txBody>
        </p:sp>
        <p:graphicFrame>
          <p:nvGraphicFramePr>
            <p:cNvPr id="20506" name="Object 26">
              <a:extLst>
                <a:ext uri="{FF2B5EF4-FFF2-40B4-BE49-F238E27FC236}">
                  <a16:creationId xmlns:a16="http://schemas.microsoft.com/office/drawing/2014/main" id="{D8ED53C9-ADDE-46E6-9555-ABFD9A335DF9}"/>
                </a:ext>
              </a:extLst>
            </p:cNvPr>
            <p:cNvGraphicFramePr>
              <a:graphicFrameLocks noChangeAspect="1"/>
            </p:cNvGraphicFramePr>
            <p:nvPr/>
          </p:nvGraphicFramePr>
          <p:xfrm>
            <a:off x="7086600" y="3028950"/>
            <a:ext cx="514350" cy="285750"/>
          </p:xfrm>
          <a:graphic>
            <a:graphicData uri="http://schemas.openxmlformats.org/presentationml/2006/ole">
              <mc:AlternateContent xmlns:mc="http://schemas.openxmlformats.org/markup-compatibility/2006">
                <mc:Choice xmlns:v="urn:schemas-microsoft-com:vml" Requires="v">
                  <p:oleObj name="Document" r:id="rId3" imgW="5486400" imgH="291960" progId="Word.Document.8">
                    <p:embed/>
                  </p:oleObj>
                </mc:Choice>
                <mc:Fallback>
                  <p:oleObj name="Document" r:id="rId3" imgW="5486400" imgH="291960" progId="Word.Document.8">
                    <p:embed/>
                    <p:pic>
                      <p:nvPicPr>
                        <p:cNvPr id="20506" name="Object 26">
                          <a:extLst>
                            <a:ext uri="{FF2B5EF4-FFF2-40B4-BE49-F238E27FC236}">
                              <a16:creationId xmlns:a16="http://schemas.microsoft.com/office/drawing/2014/main" id="{D8ED53C9-ADDE-46E6-9555-ABFD9A335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028950"/>
                          <a:ext cx="51435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07" name="Oval 27">
              <a:extLst>
                <a:ext uri="{FF2B5EF4-FFF2-40B4-BE49-F238E27FC236}">
                  <a16:creationId xmlns:a16="http://schemas.microsoft.com/office/drawing/2014/main" id="{3B7BFDAA-EDC8-414F-9F3E-2E58C1CAA846}"/>
                </a:ext>
              </a:extLst>
            </p:cNvPr>
            <p:cNvSpPr>
              <a:spLocks noChangeArrowheads="1"/>
            </p:cNvSpPr>
            <p:nvPr/>
          </p:nvSpPr>
          <p:spPr bwMode="auto">
            <a:xfrm>
              <a:off x="1714500" y="28575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2</a:t>
              </a:r>
              <a:endParaRPr lang="en-US" altLang="en-US" sz="1800"/>
            </a:p>
          </p:txBody>
        </p:sp>
        <p:sp>
          <p:nvSpPr>
            <p:cNvPr id="20508" name="Oval 28">
              <a:extLst>
                <a:ext uri="{FF2B5EF4-FFF2-40B4-BE49-F238E27FC236}">
                  <a16:creationId xmlns:a16="http://schemas.microsoft.com/office/drawing/2014/main" id="{8E76A358-5976-43AE-B7AC-438F79E69A41}"/>
                </a:ext>
              </a:extLst>
            </p:cNvPr>
            <p:cNvSpPr>
              <a:spLocks noChangeArrowheads="1"/>
            </p:cNvSpPr>
            <p:nvPr/>
          </p:nvSpPr>
          <p:spPr bwMode="auto">
            <a:xfrm>
              <a:off x="1771650" y="42291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r>
                <a:rPr lang="en-US" altLang="en-US" sz="1800" baseline="-25000"/>
                <a:t>3</a:t>
              </a:r>
              <a:endParaRPr lang="en-US" altLang="en-US" sz="1800"/>
            </a:p>
          </p:txBody>
        </p:sp>
        <p:sp>
          <p:nvSpPr>
            <p:cNvPr id="20512" name="Oval 32">
              <a:extLst>
                <a:ext uri="{FF2B5EF4-FFF2-40B4-BE49-F238E27FC236}">
                  <a16:creationId xmlns:a16="http://schemas.microsoft.com/office/drawing/2014/main" id="{F69390DB-88D8-4694-B5FE-B0E6159C112A}"/>
                </a:ext>
              </a:extLst>
            </p:cNvPr>
            <p:cNvSpPr>
              <a:spLocks noChangeArrowheads="1"/>
            </p:cNvSpPr>
            <p:nvPr/>
          </p:nvSpPr>
          <p:spPr bwMode="auto">
            <a:xfrm>
              <a:off x="3886200" y="41719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0513" name="Oval 33">
              <a:extLst>
                <a:ext uri="{FF2B5EF4-FFF2-40B4-BE49-F238E27FC236}">
                  <a16:creationId xmlns:a16="http://schemas.microsoft.com/office/drawing/2014/main" id="{F449C7B6-97ED-4697-9C77-F5D830A9FDF2}"/>
                </a:ext>
              </a:extLst>
            </p:cNvPr>
            <p:cNvSpPr>
              <a:spLocks noChangeArrowheads="1"/>
            </p:cNvSpPr>
            <p:nvPr/>
          </p:nvSpPr>
          <p:spPr bwMode="auto">
            <a:xfrm>
              <a:off x="3771900" y="28575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0514" name="Oval 34">
              <a:extLst>
                <a:ext uri="{FF2B5EF4-FFF2-40B4-BE49-F238E27FC236}">
                  <a16:creationId xmlns:a16="http://schemas.microsoft.com/office/drawing/2014/main" id="{4E7689E5-2776-4BEA-98C8-3D4EBD3777B4}"/>
                </a:ext>
              </a:extLst>
            </p:cNvPr>
            <p:cNvSpPr>
              <a:spLocks noChangeArrowheads="1"/>
            </p:cNvSpPr>
            <p:nvPr/>
          </p:nvSpPr>
          <p:spPr bwMode="auto">
            <a:xfrm>
              <a:off x="3714750" y="14859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0515" name="Line 35">
              <a:extLst>
                <a:ext uri="{FF2B5EF4-FFF2-40B4-BE49-F238E27FC236}">
                  <a16:creationId xmlns:a16="http://schemas.microsoft.com/office/drawing/2014/main" id="{4CB56679-9497-4867-A8C0-47967315B967}"/>
                </a:ext>
              </a:extLst>
            </p:cNvPr>
            <p:cNvSpPr>
              <a:spLocks noChangeShapeType="1"/>
            </p:cNvSpPr>
            <p:nvPr/>
          </p:nvSpPr>
          <p:spPr bwMode="auto">
            <a:xfrm>
              <a:off x="2457450" y="1771650"/>
              <a:ext cx="12573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0516" name="Line 36">
              <a:extLst>
                <a:ext uri="{FF2B5EF4-FFF2-40B4-BE49-F238E27FC236}">
                  <a16:creationId xmlns:a16="http://schemas.microsoft.com/office/drawing/2014/main" id="{6E5D19E2-DFCC-44C0-AC3F-779A0DF2FD77}"/>
                </a:ext>
              </a:extLst>
            </p:cNvPr>
            <p:cNvSpPr>
              <a:spLocks noChangeShapeType="1"/>
            </p:cNvSpPr>
            <p:nvPr/>
          </p:nvSpPr>
          <p:spPr bwMode="auto">
            <a:xfrm>
              <a:off x="2457450" y="1771650"/>
              <a:ext cx="131445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17" name="Line 37">
              <a:extLst>
                <a:ext uri="{FF2B5EF4-FFF2-40B4-BE49-F238E27FC236}">
                  <a16:creationId xmlns:a16="http://schemas.microsoft.com/office/drawing/2014/main" id="{9F13125B-9281-4F72-A629-762EEB495E31}"/>
                </a:ext>
              </a:extLst>
            </p:cNvPr>
            <p:cNvSpPr>
              <a:spLocks noChangeShapeType="1"/>
            </p:cNvSpPr>
            <p:nvPr/>
          </p:nvSpPr>
          <p:spPr bwMode="auto">
            <a:xfrm>
              <a:off x="2457450" y="1828800"/>
              <a:ext cx="1428750" cy="268605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18" name="Line 38">
              <a:extLst>
                <a:ext uri="{FF2B5EF4-FFF2-40B4-BE49-F238E27FC236}">
                  <a16:creationId xmlns:a16="http://schemas.microsoft.com/office/drawing/2014/main" id="{8B81958E-49B0-4AE3-BDF9-2E2849AF3B24}"/>
                </a:ext>
              </a:extLst>
            </p:cNvPr>
            <p:cNvSpPr>
              <a:spLocks noChangeShapeType="1"/>
            </p:cNvSpPr>
            <p:nvPr/>
          </p:nvSpPr>
          <p:spPr bwMode="auto">
            <a:xfrm flipV="1">
              <a:off x="2400300" y="1828800"/>
              <a:ext cx="125730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0" name="Line 40">
              <a:extLst>
                <a:ext uri="{FF2B5EF4-FFF2-40B4-BE49-F238E27FC236}">
                  <a16:creationId xmlns:a16="http://schemas.microsoft.com/office/drawing/2014/main" id="{DBD07CD3-4C5F-439B-9B3A-48721367C43B}"/>
                </a:ext>
              </a:extLst>
            </p:cNvPr>
            <p:cNvSpPr>
              <a:spLocks noChangeShapeType="1"/>
            </p:cNvSpPr>
            <p:nvPr/>
          </p:nvSpPr>
          <p:spPr bwMode="auto">
            <a:xfrm>
              <a:off x="2400300" y="3314700"/>
              <a:ext cx="1543050" cy="12573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2" name="Line 42">
              <a:extLst>
                <a:ext uri="{FF2B5EF4-FFF2-40B4-BE49-F238E27FC236}">
                  <a16:creationId xmlns:a16="http://schemas.microsoft.com/office/drawing/2014/main" id="{1D4F825A-C85E-4306-A703-5B822291189B}"/>
                </a:ext>
              </a:extLst>
            </p:cNvPr>
            <p:cNvSpPr>
              <a:spLocks noChangeShapeType="1"/>
            </p:cNvSpPr>
            <p:nvPr/>
          </p:nvSpPr>
          <p:spPr bwMode="auto">
            <a:xfrm flipV="1">
              <a:off x="2457450" y="3200400"/>
              <a:ext cx="131445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3" name="Line 43">
              <a:extLst>
                <a:ext uri="{FF2B5EF4-FFF2-40B4-BE49-F238E27FC236}">
                  <a16:creationId xmlns:a16="http://schemas.microsoft.com/office/drawing/2014/main" id="{9CC4DC62-4983-40B6-A0E3-61C6B7F51BFA}"/>
                </a:ext>
              </a:extLst>
            </p:cNvPr>
            <p:cNvSpPr>
              <a:spLocks noChangeShapeType="1"/>
            </p:cNvSpPr>
            <p:nvPr/>
          </p:nvSpPr>
          <p:spPr bwMode="auto">
            <a:xfrm>
              <a:off x="2457450" y="4572000"/>
              <a:ext cx="13716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4" name="Line 44">
              <a:extLst>
                <a:ext uri="{FF2B5EF4-FFF2-40B4-BE49-F238E27FC236}">
                  <a16:creationId xmlns:a16="http://schemas.microsoft.com/office/drawing/2014/main" id="{07980ACB-CC65-4D7C-A276-A18B19FC2EB6}"/>
                </a:ext>
              </a:extLst>
            </p:cNvPr>
            <p:cNvSpPr>
              <a:spLocks noChangeShapeType="1"/>
            </p:cNvSpPr>
            <p:nvPr/>
          </p:nvSpPr>
          <p:spPr bwMode="auto">
            <a:xfrm>
              <a:off x="4400550" y="1771650"/>
              <a:ext cx="2628900" cy="1371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5" name="Line 45">
              <a:extLst>
                <a:ext uri="{FF2B5EF4-FFF2-40B4-BE49-F238E27FC236}">
                  <a16:creationId xmlns:a16="http://schemas.microsoft.com/office/drawing/2014/main" id="{CBD84799-A334-4D9C-A83C-11C251E0052B}"/>
                </a:ext>
              </a:extLst>
            </p:cNvPr>
            <p:cNvSpPr>
              <a:spLocks noChangeShapeType="1"/>
            </p:cNvSpPr>
            <p:nvPr/>
          </p:nvSpPr>
          <p:spPr bwMode="auto">
            <a:xfrm>
              <a:off x="4457700" y="3143250"/>
              <a:ext cx="257175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6" name="Line 46">
              <a:extLst>
                <a:ext uri="{FF2B5EF4-FFF2-40B4-BE49-F238E27FC236}">
                  <a16:creationId xmlns:a16="http://schemas.microsoft.com/office/drawing/2014/main" id="{C173F27E-B34B-43F7-9E32-F8797CDEA652}"/>
                </a:ext>
              </a:extLst>
            </p:cNvPr>
            <p:cNvSpPr>
              <a:spLocks noChangeShapeType="1"/>
            </p:cNvSpPr>
            <p:nvPr/>
          </p:nvSpPr>
          <p:spPr bwMode="auto">
            <a:xfrm flipV="1">
              <a:off x="4572000" y="3200400"/>
              <a:ext cx="2400300" cy="1371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cxnSp>
          <p:nvCxnSpPr>
            <p:cNvPr id="20527" name="AutoShape 47">
              <a:extLst>
                <a:ext uri="{FF2B5EF4-FFF2-40B4-BE49-F238E27FC236}">
                  <a16:creationId xmlns:a16="http://schemas.microsoft.com/office/drawing/2014/main" id="{6CC6F27C-162D-450D-AE43-47A9568A8C74}"/>
                </a:ext>
              </a:extLst>
            </p:cNvPr>
            <p:cNvCxnSpPr>
              <a:cxnSpLocks noChangeShapeType="1"/>
            </p:cNvCxnSpPr>
            <p:nvPr/>
          </p:nvCxnSpPr>
          <p:spPr bwMode="auto">
            <a:xfrm flipV="1">
              <a:off x="3829050" y="165735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28" name="AutoShape 48">
              <a:extLst>
                <a:ext uri="{FF2B5EF4-FFF2-40B4-BE49-F238E27FC236}">
                  <a16:creationId xmlns:a16="http://schemas.microsoft.com/office/drawing/2014/main" id="{A3C26257-EA2B-480D-8C6B-69F15F5FE85F}"/>
                </a:ext>
              </a:extLst>
            </p:cNvPr>
            <p:cNvCxnSpPr>
              <a:cxnSpLocks noChangeShapeType="1"/>
            </p:cNvCxnSpPr>
            <p:nvPr/>
          </p:nvCxnSpPr>
          <p:spPr bwMode="auto">
            <a:xfrm flipV="1">
              <a:off x="3943350" y="308610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29" name="AutoShape 49">
              <a:extLst>
                <a:ext uri="{FF2B5EF4-FFF2-40B4-BE49-F238E27FC236}">
                  <a16:creationId xmlns:a16="http://schemas.microsoft.com/office/drawing/2014/main" id="{AEF64A58-C9E1-44D8-BC49-B6CD7339AE53}"/>
                </a:ext>
              </a:extLst>
            </p:cNvPr>
            <p:cNvCxnSpPr>
              <a:cxnSpLocks noChangeShapeType="1"/>
            </p:cNvCxnSpPr>
            <p:nvPr/>
          </p:nvCxnSpPr>
          <p:spPr bwMode="auto">
            <a:xfrm flipV="1">
              <a:off x="4000500" y="434340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519" name="Line 39">
            <a:extLst>
              <a:ext uri="{FF2B5EF4-FFF2-40B4-BE49-F238E27FC236}">
                <a16:creationId xmlns:a16="http://schemas.microsoft.com/office/drawing/2014/main" id="{69EFEC66-29C5-4C97-8F09-B91DB4314310}"/>
              </a:ext>
            </a:extLst>
          </p:cNvPr>
          <p:cNvSpPr>
            <a:spLocks noChangeShapeType="1"/>
          </p:cNvSpPr>
          <p:nvPr/>
        </p:nvSpPr>
        <p:spPr bwMode="auto">
          <a:xfrm flipV="1">
            <a:off x="2371725" y="2771774"/>
            <a:ext cx="1428750" cy="5715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0521" name="Line 41">
            <a:extLst>
              <a:ext uri="{FF2B5EF4-FFF2-40B4-BE49-F238E27FC236}">
                <a16:creationId xmlns:a16="http://schemas.microsoft.com/office/drawing/2014/main" id="{164B932F-C343-496C-8E72-EE8C126F36FE}"/>
              </a:ext>
            </a:extLst>
          </p:cNvPr>
          <p:cNvSpPr>
            <a:spLocks noChangeShapeType="1"/>
          </p:cNvSpPr>
          <p:nvPr/>
        </p:nvSpPr>
        <p:spPr bwMode="auto">
          <a:xfrm flipV="1">
            <a:off x="2478882" y="1474470"/>
            <a:ext cx="1257300" cy="26289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7" name="Rectangle 26">
            <a:extLst>
              <a:ext uri="{FF2B5EF4-FFF2-40B4-BE49-F238E27FC236}">
                <a16:creationId xmlns:a16="http://schemas.microsoft.com/office/drawing/2014/main" id="{3244FC0D-351B-46E9-8327-223ACD7DB081}"/>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rgbClr val="FFFFFF"/>
                </a:solidFill>
              </a:rPr>
              <a:t>What it is/</a:t>
            </a:r>
            <a:r>
              <a:rPr lang="en-US" sz="1500" dirty="0">
                <a:solidFill>
                  <a:srgbClr val="FFFFFF"/>
                </a:solidFill>
                <a:latin typeface="Calibri" panose="020F0502020204030204" pitchFamily="34" charset="0"/>
              </a:rPr>
              <a:t>how</a:t>
            </a:r>
            <a:r>
              <a:rPr lang="en-US" sz="1406" dirty="0">
                <a:solidFill>
                  <a:srgbClr val="FFFFFF"/>
                </a:solidFill>
              </a:rPr>
              <a:t> it works</a:t>
            </a:r>
          </a:p>
        </p:txBody>
      </p:sp>
      <p:sp>
        <p:nvSpPr>
          <p:cNvPr id="28" name="Title 1">
            <a:extLst>
              <a:ext uri="{FF2B5EF4-FFF2-40B4-BE49-F238E27FC236}">
                <a16:creationId xmlns:a16="http://schemas.microsoft.com/office/drawing/2014/main" id="{39FC02C6-D87D-4660-A54E-8CE0517EBA67}"/>
              </a:ext>
            </a:extLst>
          </p:cNvPr>
          <p:cNvSpPr txBox="1">
            <a:spLocks/>
          </p:cNvSpPr>
          <p:nvPr/>
        </p:nvSpPr>
        <p:spPr>
          <a:xfrm>
            <a:off x="433983" y="17690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Conventional Depiction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3-input network with 1 hidden layer of 3 nodes</a:t>
            </a:r>
          </a:p>
        </p:txBody>
      </p:sp>
      <p:cxnSp>
        <p:nvCxnSpPr>
          <p:cNvPr id="29" name="Straight Connector 28">
            <a:extLst>
              <a:ext uri="{FF2B5EF4-FFF2-40B4-BE49-F238E27FC236}">
                <a16:creationId xmlns:a16="http://schemas.microsoft.com/office/drawing/2014/main" id="{7F7F119E-E73F-4AEA-8183-B22B38879F9E}"/>
              </a:ext>
            </a:extLst>
          </p:cNvPr>
          <p:cNvCxnSpPr>
            <a:cxnSpLocks/>
          </p:cNvCxnSpPr>
          <p:nvPr/>
        </p:nvCxnSpPr>
        <p:spPr>
          <a:xfrm flipV="1">
            <a:off x="2176417" y="917024"/>
            <a:ext cx="4219665" cy="12868"/>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9" name="Line 15">
            <a:extLst>
              <a:ext uri="{FF2B5EF4-FFF2-40B4-BE49-F238E27FC236}">
                <a16:creationId xmlns:a16="http://schemas.microsoft.com/office/drawing/2014/main" id="{CFD88F35-C1DA-4CAB-BE11-D924206B1F58}"/>
              </a:ext>
            </a:extLst>
          </p:cNvPr>
          <p:cNvSpPr>
            <a:spLocks noChangeShapeType="1"/>
          </p:cNvSpPr>
          <p:nvPr/>
        </p:nvSpPr>
        <p:spPr bwMode="auto">
          <a:xfrm flipV="1">
            <a:off x="2389584" y="1445082"/>
            <a:ext cx="125730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42" name="Line 38">
            <a:extLst>
              <a:ext uri="{FF2B5EF4-FFF2-40B4-BE49-F238E27FC236}">
                <a16:creationId xmlns:a16="http://schemas.microsoft.com/office/drawing/2014/main" id="{0503C5B1-2930-4E83-9E01-E2C684960D06}"/>
              </a:ext>
            </a:extLst>
          </p:cNvPr>
          <p:cNvSpPr>
            <a:spLocks noChangeShapeType="1"/>
          </p:cNvSpPr>
          <p:nvPr/>
        </p:nvSpPr>
        <p:spPr bwMode="auto">
          <a:xfrm>
            <a:off x="4457699" y="2845257"/>
            <a:ext cx="1028700" cy="13144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nvGrpSpPr>
          <p:cNvPr id="2" name="Group 1">
            <a:extLst>
              <a:ext uri="{FF2B5EF4-FFF2-40B4-BE49-F238E27FC236}">
                <a16:creationId xmlns:a16="http://schemas.microsoft.com/office/drawing/2014/main" id="{58889F45-6B97-4AF3-B6B0-F989F79A10CE}"/>
              </a:ext>
            </a:extLst>
          </p:cNvPr>
          <p:cNvGrpSpPr/>
          <p:nvPr/>
        </p:nvGrpSpPr>
        <p:grpSpPr>
          <a:xfrm>
            <a:off x="1714500" y="987882"/>
            <a:ext cx="5886450" cy="3486150"/>
            <a:chOff x="1714500" y="1428750"/>
            <a:chExt cx="5886450" cy="3486150"/>
          </a:xfrm>
        </p:grpSpPr>
        <p:sp>
          <p:nvSpPr>
            <p:cNvPr id="21508" name="Oval 4">
              <a:extLst>
                <a:ext uri="{FF2B5EF4-FFF2-40B4-BE49-F238E27FC236}">
                  <a16:creationId xmlns:a16="http://schemas.microsoft.com/office/drawing/2014/main" id="{63242397-369E-4E6B-BECE-727A19DDC358}"/>
                </a:ext>
              </a:extLst>
            </p:cNvPr>
            <p:cNvSpPr>
              <a:spLocks noChangeArrowheads="1"/>
            </p:cNvSpPr>
            <p:nvPr/>
          </p:nvSpPr>
          <p:spPr bwMode="auto">
            <a:xfrm>
              <a:off x="1714500" y="14287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p>
          </p:txBody>
        </p:sp>
        <p:sp>
          <p:nvSpPr>
            <p:cNvPr id="21509" name="Rectangle 5">
              <a:extLst>
                <a:ext uri="{FF2B5EF4-FFF2-40B4-BE49-F238E27FC236}">
                  <a16:creationId xmlns:a16="http://schemas.microsoft.com/office/drawing/2014/main" id="{93E4AC3E-5183-4BE7-8740-A866C1EE8D0E}"/>
                </a:ext>
              </a:extLst>
            </p:cNvPr>
            <p:cNvSpPr>
              <a:spLocks noChangeArrowheads="1"/>
            </p:cNvSpPr>
            <p:nvPr/>
          </p:nvSpPr>
          <p:spPr bwMode="auto">
            <a:xfrm>
              <a:off x="7029451" y="2968110"/>
              <a:ext cx="307181"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a:t>  </a:t>
              </a:r>
            </a:p>
          </p:txBody>
        </p:sp>
        <p:graphicFrame>
          <p:nvGraphicFramePr>
            <p:cNvPr id="21510" name="Object 6">
              <a:extLst>
                <a:ext uri="{FF2B5EF4-FFF2-40B4-BE49-F238E27FC236}">
                  <a16:creationId xmlns:a16="http://schemas.microsoft.com/office/drawing/2014/main" id="{FCD02444-90E9-432F-93BA-FB0178C909E8}"/>
                </a:ext>
              </a:extLst>
            </p:cNvPr>
            <p:cNvGraphicFramePr>
              <a:graphicFrameLocks noChangeAspect="1"/>
            </p:cNvGraphicFramePr>
            <p:nvPr/>
          </p:nvGraphicFramePr>
          <p:xfrm>
            <a:off x="7086600" y="3028950"/>
            <a:ext cx="514350" cy="285750"/>
          </p:xfrm>
          <a:graphic>
            <a:graphicData uri="http://schemas.openxmlformats.org/presentationml/2006/ole">
              <mc:AlternateContent xmlns:mc="http://schemas.openxmlformats.org/markup-compatibility/2006">
                <mc:Choice xmlns:v="urn:schemas-microsoft-com:vml" Requires="v">
                  <p:oleObj name="Document" r:id="rId2" imgW="5486400" imgH="291960" progId="Word.Document.8">
                    <p:embed/>
                  </p:oleObj>
                </mc:Choice>
                <mc:Fallback>
                  <p:oleObj name="Document" r:id="rId2" imgW="5486400" imgH="291960" progId="Word.Document.8">
                    <p:embed/>
                    <p:pic>
                      <p:nvPicPr>
                        <p:cNvPr id="21510" name="Object 6">
                          <a:extLst>
                            <a:ext uri="{FF2B5EF4-FFF2-40B4-BE49-F238E27FC236}">
                              <a16:creationId xmlns:a16="http://schemas.microsoft.com/office/drawing/2014/main" id="{FCD02444-90E9-432F-93BA-FB0178C90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28950"/>
                          <a:ext cx="51435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Oval 7">
              <a:extLst>
                <a:ext uri="{FF2B5EF4-FFF2-40B4-BE49-F238E27FC236}">
                  <a16:creationId xmlns:a16="http://schemas.microsoft.com/office/drawing/2014/main" id="{7E6F365D-4A3E-494E-B87C-4CB5B10C275E}"/>
                </a:ext>
              </a:extLst>
            </p:cNvPr>
            <p:cNvSpPr>
              <a:spLocks noChangeArrowheads="1"/>
            </p:cNvSpPr>
            <p:nvPr/>
          </p:nvSpPr>
          <p:spPr bwMode="auto">
            <a:xfrm>
              <a:off x="1714500" y="28575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p>
          </p:txBody>
        </p:sp>
        <p:sp>
          <p:nvSpPr>
            <p:cNvPr id="21512" name="Oval 8">
              <a:extLst>
                <a:ext uri="{FF2B5EF4-FFF2-40B4-BE49-F238E27FC236}">
                  <a16:creationId xmlns:a16="http://schemas.microsoft.com/office/drawing/2014/main" id="{515E56F7-6B22-4CE8-A69B-02C38CE46A7A}"/>
                </a:ext>
              </a:extLst>
            </p:cNvPr>
            <p:cNvSpPr>
              <a:spLocks noChangeArrowheads="1"/>
            </p:cNvSpPr>
            <p:nvPr/>
          </p:nvSpPr>
          <p:spPr bwMode="auto">
            <a:xfrm>
              <a:off x="1771650" y="42291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a:t>X</a:t>
              </a:r>
            </a:p>
          </p:txBody>
        </p:sp>
        <p:sp>
          <p:nvSpPr>
            <p:cNvPr id="21513" name="Oval 9">
              <a:extLst>
                <a:ext uri="{FF2B5EF4-FFF2-40B4-BE49-F238E27FC236}">
                  <a16:creationId xmlns:a16="http://schemas.microsoft.com/office/drawing/2014/main" id="{EBCD880F-2CD7-43C6-99B5-A0B9B7D690FB}"/>
                </a:ext>
              </a:extLst>
            </p:cNvPr>
            <p:cNvSpPr>
              <a:spLocks noChangeArrowheads="1"/>
            </p:cNvSpPr>
            <p:nvPr/>
          </p:nvSpPr>
          <p:spPr bwMode="auto">
            <a:xfrm>
              <a:off x="3886200" y="41719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1514" name="Oval 10">
              <a:extLst>
                <a:ext uri="{FF2B5EF4-FFF2-40B4-BE49-F238E27FC236}">
                  <a16:creationId xmlns:a16="http://schemas.microsoft.com/office/drawing/2014/main" id="{1CE7F7B5-C5E4-4A21-A2F1-200DF70BDD41}"/>
                </a:ext>
              </a:extLst>
            </p:cNvPr>
            <p:cNvSpPr>
              <a:spLocks noChangeArrowheads="1"/>
            </p:cNvSpPr>
            <p:nvPr/>
          </p:nvSpPr>
          <p:spPr bwMode="auto">
            <a:xfrm>
              <a:off x="3771900" y="28575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1515" name="Oval 11">
              <a:extLst>
                <a:ext uri="{FF2B5EF4-FFF2-40B4-BE49-F238E27FC236}">
                  <a16:creationId xmlns:a16="http://schemas.microsoft.com/office/drawing/2014/main" id="{9E788410-2115-45A3-AD5C-80AF0C812576}"/>
                </a:ext>
              </a:extLst>
            </p:cNvPr>
            <p:cNvSpPr>
              <a:spLocks noChangeArrowheads="1"/>
            </p:cNvSpPr>
            <p:nvPr/>
          </p:nvSpPr>
          <p:spPr bwMode="auto">
            <a:xfrm>
              <a:off x="3714750" y="148590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X</a:t>
              </a:r>
              <a:r>
                <a:rPr lang="en-US" altLang="en-US" sz="1200" baseline="-25000"/>
                <a:t>i</a:t>
              </a:r>
            </a:p>
          </p:txBody>
        </p:sp>
        <p:sp>
          <p:nvSpPr>
            <p:cNvPr id="21516" name="Line 12">
              <a:extLst>
                <a:ext uri="{FF2B5EF4-FFF2-40B4-BE49-F238E27FC236}">
                  <a16:creationId xmlns:a16="http://schemas.microsoft.com/office/drawing/2014/main" id="{33DD840A-9DD3-4172-9B5D-B9BCBF62B35F}"/>
                </a:ext>
              </a:extLst>
            </p:cNvPr>
            <p:cNvSpPr>
              <a:spLocks noChangeShapeType="1"/>
            </p:cNvSpPr>
            <p:nvPr/>
          </p:nvSpPr>
          <p:spPr bwMode="auto">
            <a:xfrm>
              <a:off x="2457450" y="1771650"/>
              <a:ext cx="12573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17" name="Line 13">
              <a:extLst>
                <a:ext uri="{FF2B5EF4-FFF2-40B4-BE49-F238E27FC236}">
                  <a16:creationId xmlns:a16="http://schemas.microsoft.com/office/drawing/2014/main" id="{65715F4F-B0B4-4781-A76B-43389B41F0FD}"/>
                </a:ext>
              </a:extLst>
            </p:cNvPr>
            <p:cNvSpPr>
              <a:spLocks noChangeShapeType="1"/>
            </p:cNvSpPr>
            <p:nvPr/>
          </p:nvSpPr>
          <p:spPr bwMode="auto">
            <a:xfrm>
              <a:off x="2457450" y="1771650"/>
              <a:ext cx="131445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18" name="Line 14">
              <a:extLst>
                <a:ext uri="{FF2B5EF4-FFF2-40B4-BE49-F238E27FC236}">
                  <a16:creationId xmlns:a16="http://schemas.microsoft.com/office/drawing/2014/main" id="{1CFCCA8F-9A7A-4E5E-B3D2-09390F70A280}"/>
                </a:ext>
              </a:extLst>
            </p:cNvPr>
            <p:cNvSpPr>
              <a:spLocks noChangeShapeType="1"/>
            </p:cNvSpPr>
            <p:nvPr/>
          </p:nvSpPr>
          <p:spPr bwMode="auto">
            <a:xfrm>
              <a:off x="2389584" y="1703627"/>
              <a:ext cx="1428750" cy="268605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0" name="Line 16">
              <a:extLst>
                <a:ext uri="{FF2B5EF4-FFF2-40B4-BE49-F238E27FC236}">
                  <a16:creationId xmlns:a16="http://schemas.microsoft.com/office/drawing/2014/main" id="{EEB8DA1E-2022-4982-962D-2D09E1C1C228}"/>
                </a:ext>
              </a:extLst>
            </p:cNvPr>
            <p:cNvSpPr>
              <a:spLocks noChangeShapeType="1"/>
            </p:cNvSpPr>
            <p:nvPr/>
          </p:nvSpPr>
          <p:spPr bwMode="auto">
            <a:xfrm flipV="1">
              <a:off x="2400300" y="3200400"/>
              <a:ext cx="1428750" cy="5715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1" name="Line 17">
              <a:extLst>
                <a:ext uri="{FF2B5EF4-FFF2-40B4-BE49-F238E27FC236}">
                  <a16:creationId xmlns:a16="http://schemas.microsoft.com/office/drawing/2014/main" id="{8B4B9BB2-0BCD-44EC-9164-C33A1E594801}"/>
                </a:ext>
              </a:extLst>
            </p:cNvPr>
            <p:cNvSpPr>
              <a:spLocks noChangeShapeType="1"/>
            </p:cNvSpPr>
            <p:nvPr/>
          </p:nvSpPr>
          <p:spPr bwMode="auto">
            <a:xfrm>
              <a:off x="2400300" y="3314700"/>
              <a:ext cx="1543050" cy="12573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2" name="Line 18">
              <a:extLst>
                <a:ext uri="{FF2B5EF4-FFF2-40B4-BE49-F238E27FC236}">
                  <a16:creationId xmlns:a16="http://schemas.microsoft.com/office/drawing/2014/main" id="{AAE9ADBC-377F-4B60-A5AD-401DB4185ED5}"/>
                </a:ext>
              </a:extLst>
            </p:cNvPr>
            <p:cNvSpPr>
              <a:spLocks noChangeShapeType="1"/>
            </p:cNvSpPr>
            <p:nvPr/>
          </p:nvSpPr>
          <p:spPr bwMode="auto">
            <a:xfrm flipV="1">
              <a:off x="2457450" y="1885950"/>
              <a:ext cx="1257300" cy="26289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3" name="Line 19">
              <a:extLst>
                <a:ext uri="{FF2B5EF4-FFF2-40B4-BE49-F238E27FC236}">
                  <a16:creationId xmlns:a16="http://schemas.microsoft.com/office/drawing/2014/main" id="{EB9EDD77-B24C-47F0-9002-59B8D8282C7F}"/>
                </a:ext>
              </a:extLst>
            </p:cNvPr>
            <p:cNvSpPr>
              <a:spLocks noChangeShapeType="1"/>
            </p:cNvSpPr>
            <p:nvPr/>
          </p:nvSpPr>
          <p:spPr bwMode="auto">
            <a:xfrm flipV="1">
              <a:off x="2457450" y="3200400"/>
              <a:ext cx="1314450" cy="137160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4" name="Line 20">
              <a:extLst>
                <a:ext uri="{FF2B5EF4-FFF2-40B4-BE49-F238E27FC236}">
                  <a16:creationId xmlns:a16="http://schemas.microsoft.com/office/drawing/2014/main" id="{834376C7-F289-4C9D-82C4-7995B46A364F}"/>
                </a:ext>
              </a:extLst>
            </p:cNvPr>
            <p:cNvSpPr>
              <a:spLocks noChangeShapeType="1"/>
            </p:cNvSpPr>
            <p:nvPr/>
          </p:nvSpPr>
          <p:spPr bwMode="auto">
            <a:xfrm>
              <a:off x="2457450" y="4572000"/>
              <a:ext cx="13716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25" name="Line 21">
              <a:extLst>
                <a:ext uri="{FF2B5EF4-FFF2-40B4-BE49-F238E27FC236}">
                  <a16:creationId xmlns:a16="http://schemas.microsoft.com/office/drawing/2014/main" id="{DC47074E-D898-4677-B762-3050BE463C07}"/>
                </a:ext>
              </a:extLst>
            </p:cNvPr>
            <p:cNvSpPr>
              <a:spLocks noChangeShapeType="1"/>
            </p:cNvSpPr>
            <p:nvPr/>
          </p:nvSpPr>
          <p:spPr bwMode="auto">
            <a:xfrm>
              <a:off x="4400550" y="1771650"/>
              <a:ext cx="914400"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26" name="Line 22">
              <a:extLst>
                <a:ext uri="{FF2B5EF4-FFF2-40B4-BE49-F238E27FC236}">
                  <a16:creationId xmlns:a16="http://schemas.microsoft.com/office/drawing/2014/main" id="{F758047D-BDF5-4182-B63A-00F916763CBA}"/>
                </a:ext>
              </a:extLst>
            </p:cNvPr>
            <p:cNvSpPr>
              <a:spLocks noChangeShapeType="1"/>
            </p:cNvSpPr>
            <p:nvPr/>
          </p:nvSpPr>
          <p:spPr bwMode="auto">
            <a:xfrm flipV="1">
              <a:off x="4457700" y="1771650"/>
              <a:ext cx="857250" cy="13144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27" name="Line 23">
              <a:extLst>
                <a:ext uri="{FF2B5EF4-FFF2-40B4-BE49-F238E27FC236}">
                  <a16:creationId xmlns:a16="http://schemas.microsoft.com/office/drawing/2014/main" id="{FC17B052-22D7-49D4-A258-A67BAD9D9B25}"/>
                </a:ext>
              </a:extLst>
            </p:cNvPr>
            <p:cNvSpPr>
              <a:spLocks noChangeShapeType="1"/>
            </p:cNvSpPr>
            <p:nvPr/>
          </p:nvSpPr>
          <p:spPr bwMode="auto">
            <a:xfrm flipV="1">
              <a:off x="4572000" y="1771650"/>
              <a:ext cx="742950" cy="26860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cxnSp>
          <p:nvCxnSpPr>
            <p:cNvPr id="21528" name="AutoShape 24">
              <a:extLst>
                <a:ext uri="{FF2B5EF4-FFF2-40B4-BE49-F238E27FC236}">
                  <a16:creationId xmlns:a16="http://schemas.microsoft.com/office/drawing/2014/main" id="{7E42E45E-D324-40FE-BA66-581B99F4413C}"/>
                </a:ext>
              </a:extLst>
            </p:cNvPr>
            <p:cNvCxnSpPr>
              <a:cxnSpLocks noChangeShapeType="1"/>
            </p:cNvCxnSpPr>
            <p:nvPr/>
          </p:nvCxnSpPr>
          <p:spPr bwMode="auto">
            <a:xfrm flipV="1">
              <a:off x="3829050" y="165735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9" name="AutoShape 25">
              <a:extLst>
                <a:ext uri="{FF2B5EF4-FFF2-40B4-BE49-F238E27FC236}">
                  <a16:creationId xmlns:a16="http://schemas.microsoft.com/office/drawing/2014/main" id="{71CB7361-2FD4-4248-BEA9-AF11E74F7AAF}"/>
                </a:ext>
              </a:extLst>
            </p:cNvPr>
            <p:cNvCxnSpPr>
              <a:cxnSpLocks noChangeShapeType="1"/>
            </p:cNvCxnSpPr>
            <p:nvPr/>
          </p:nvCxnSpPr>
          <p:spPr bwMode="auto">
            <a:xfrm flipV="1">
              <a:off x="3943350" y="308610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0" name="AutoShape 26">
              <a:extLst>
                <a:ext uri="{FF2B5EF4-FFF2-40B4-BE49-F238E27FC236}">
                  <a16:creationId xmlns:a16="http://schemas.microsoft.com/office/drawing/2014/main" id="{B9CBD084-0EE8-4C63-B459-898FAB64B1E8}"/>
                </a:ext>
              </a:extLst>
            </p:cNvPr>
            <p:cNvCxnSpPr>
              <a:cxnSpLocks noChangeShapeType="1"/>
            </p:cNvCxnSpPr>
            <p:nvPr/>
          </p:nvCxnSpPr>
          <p:spPr bwMode="auto">
            <a:xfrm flipV="1">
              <a:off x="4000500" y="4343400"/>
              <a:ext cx="457200" cy="342900"/>
            </a:xfrm>
            <a:prstGeom prst="curvedConnector3">
              <a:avLst>
                <a:gd name="adj1" fmla="val 50000"/>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3" name="Oval 29">
              <a:extLst>
                <a:ext uri="{FF2B5EF4-FFF2-40B4-BE49-F238E27FC236}">
                  <a16:creationId xmlns:a16="http://schemas.microsoft.com/office/drawing/2014/main" id="{9E788A19-A5AC-4DCB-AD16-AF19040B8C8E}"/>
                </a:ext>
              </a:extLst>
            </p:cNvPr>
            <p:cNvSpPr>
              <a:spLocks noChangeArrowheads="1"/>
            </p:cNvSpPr>
            <p:nvPr/>
          </p:nvSpPr>
          <p:spPr bwMode="auto">
            <a:xfrm>
              <a:off x="5314950" y="15430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P</a:t>
              </a:r>
              <a:r>
                <a:rPr lang="en-US" altLang="en-US" sz="1200" baseline="-25000"/>
                <a:t>i</a:t>
              </a:r>
            </a:p>
          </p:txBody>
        </p:sp>
        <p:cxnSp>
          <p:nvCxnSpPr>
            <p:cNvPr id="21534" name="AutoShape 30">
              <a:extLst>
                <a:ext uri="{FF2B5EF4-FFF2-40B4-BE49-F238E27FC236}">
                  <a16:creationId xmlns:a16="http://schemas.microsoft.com/office/drawing/2014/main" id="{AC689B62-DD72-4992-9FFC-55BDF0E81A19}"/>
                </a:ext>
              </a:extLst>
            </p:cNvPr>
            <p:cNvCxnSpPr>
              <a:cxnSpLocks noChangeShapeType="1"/>
            </p:cNvCxnSpPr>
            <p:nvPr/>
          </p:nvCxnSpPr>
          <p:spPr bwMode="auto">
            <a:xfrm flipV="1">
              <a:off x="5429250" y="1714500"/>
              <a:ext cx="457200" cy="342900"/>
            </a:xfrm>
            <a:prstGeom prst="curvedConnector3">
              <a:avLst>
                <a:gd name="adj1" fmla="val 50000"/>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5" name="Oval 31">
              <a:extLst>
                <a:ext uri="{FF2B5EF4-FFF2-40B4-BE49-F238E27FC236}">
                  <a16:creationId xmlns:a16="http://schemas.microsoft.com/office/drawing/2014/main" id="{54875B5C-A37B-4FE5-BE26-32DF9EEA1B04}"/>
                </a:ext>
              </a:extLst>
            </p:cNvPr>
            <p:cNvSpPr>
              <a:spLocks noChangeArrowheads="1"/>
            </p:cNvSpPr>
            <p:nvPr/>
          </p:nvSpPr>
          <p:spPr bwMode="auto">
            <a:xfrm>
              <a:off x="5372100" y="29146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P</a:t>
              </a:r>
              <a:r>
                <a:rPr lang="en-US" altLang="en-US" sz="1200" baseline="-25000"/>
                <a:t>i</a:t>
              </a:r>
            </a:p>
          </p:txBody>
        </p:sp>
        <p:sp>
          <p:nvSpPr>
            <p:cNvPr id="21536" name="Oval 32">
              <a:extLst>
                <a:ext uri="{FF2B5EF4-FFF2-40B4-BE49-F238E27FC236}">
                  <a16:creationId xmlns:a16="http://schemas.microsoft.com/office/drawing/2014/main" id="{C86501D7-98A9-4C4C-AFF9-43FE59BAB296}"/>
                </a:ext>
              </a:extLst>
            </p:cNvPr>
            <p:cNvSpPr>
              <a:spLocks noChangeArrowheads="1"/>
            </p:cNvSpPr>
            <p:nvPr/>
          </p:nvSpPr>
          <p:spPr bwMode="auto">
            <a:xfrm>
              <a:off x="5486400" y="4171950"/>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200">
                  <a:latin typeface="Symbol" panose="05050102010706020507" pitchFamily="18" charset="2"/>
                </a:rPr>
                <a:t>S</a:t>
              </a:r>
              <a:r>
                <a:rPr lang="en-US" altLang="en-US" sz="1200"/>
                <a:t>w</a:t>
              </a:r>
              <a:r>
                <a:rPr lang="en-US" altLang="en-US" sz="1200" baseline="-25000"/>
                <a:t>i</a:t>
              </a:r>
              <a:r>
                <a:rPr lang="en-US" altLang="en-US" sz="1200"/>
                <a:t>P</a:t>
              </a:r>
              <a:r>
                <a:rPr lang="en-US" altLang="en-US" sz="1200" baseline="-25000"/>
                <a:t>i</a:t>
              </a:r>
            </a:p>
          </p:txBody>
        </p:sp>
        <p:cxnSp>
          <p:nvCxnSpPr>
            <p:cNvPr id="21537" name="AutoShape 33">
              <a:extLst>
                <a:ext uri="{FF2B5EF4-FFF2-40B4-BE49-F238E27FC236}">
                  <a16:creationId xmlns:a16="http://schemas.microsoft.com/office/drawing/2014/main" id="{3942B6BB-CC47-4884-B2EA-E18715CEF34B}"/>
                </a:ext>
              </a:extLst>
            </p:cNvPr>
            <p:cNvCxnSpPr>
              <a:cxnSpLocks noChangeShapeType="1"/>
            </p:cNvCxnSpPr>
            <p:nvPr/>
          </p:nvCxnSpPr>
          <p:spPr bwMode="auto">
            <a:xfrm flipV="1">
              <a:off x="5486400" y="3086100"/>
              <a:ext cx="457200" cy="342900"/>
            </a:xfrm>
            <a:prstGeom prst="curvedConnector3">
              <a:avLst>
                <a:gd name="adj1" fmla="val 50000"/>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8" name="AutoShape 34">
              <a:extLst>
                <a:ext uri="{FF2B5EF4-FFF2-40B4-BE49-F238E27FC236}">
                  <a16:creationId xmlns:a16="http://schemas.microsoft.com/office/drawing/2014/main" id="{CE728D14-48F9-46BE-B141-C978FEF72519}"/>
                </a:ext>
              </a:extLst>
            </p:cNvPr>
            <p:cNvCxnSpPr>
              <a:cxnSpLocks noChangeShapeType="1"/>
            </p:cNvCxnSpPr>
            <p:nvPr/>
          </p:nvCxnSpPr>
          <p:spPr bwMode="auto">
            <a:xfrm flipV="1">
              <a:off x="5600700" y="4343400"/>
              <a:ext cx="457200" cy="342900"/>
            </a:xfrm>
            <a:prstGeom prst="curvedConnector3">
              <a:avLst>
                <a:gd name="adj1" fmla="val 50000"/>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9" name="Line 35">
              <a:extLst>
                <a:ext uri="{FF2B5EF4-FFF2-40B4-BE49-F238E27FC236}">
                  <a16:creationId xmlns:a16="http://schemas.microsoft.com/office/drawing/2014/main" id="{FF4C06A0-D18C-45B1-A070-716EDDA0107F}"/>
                </a:ext>
              </a:extLst>
            </p:cNvPr>
            <p:cNvSpPr>
              <a:spLocks noChangeShapeType="1"/>
            </p:cNvSpPr>
            <p:nvPr/>
          </p:nvSpPr>
          <p:spPr bwMode="auto">
            <a:xfrm>
              <a:off x="4400550" y="1771650"/>
              <a:ext cx="1028700" cy="148590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40" name="Line 36">
              <a:extLst>
                <a:ext uri="{FF2B5EF4-FFF2-40B4-BE49-F238E27FC236}">
                  <a16:creationId xmlns:a16="http://schemas.microsoft.com/office/drawing/2014/main" id="{F3B78FC3-57AB-491C-A911-F0C0081F82A1}"/>
                </a:ext>
              </a:extLst>
            </p:cNvPr>
            <p:cNvSpPr>
              <a:spLocks noChangeShapeType="1"/>
            </p:cNvSpPr>
            <p:nvPr/>
          </p:nvSpPr>
          <p:spPr bwMode="auto">
            <a:xfrm>
              <a:off x="4400550" y="1828800"/>
              <a:ext cx="1085850" cy="285750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41" name="Line 37">
              <a:extLst>
                <a:ext uri="{FF2B5EF4-FFF2-40B4-BE49-F238E27FC236}">
                  <a16:creationId xmlns:a16="http://schemas.microsoft.com/office/drawing/2014/main" id="{1A00CA22-30CD-4DF7-B3B0-0C85679C8577}"/>
                </a:ext>
              </a:extLst>
            </p:cNvPr>
            <p:cNvSpPr>
              <a:spLocks noChangeShapeType="1"/>
            </p:cNvSpPr>
            <p:nvPr/>
          </p:nvSpPr>
          <p:spPr bwMode="auto">
            <a:xfrm>
              <a:off x="4457700" y="3257550"/>
              <a:ext cx="914400"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43" name="Line 39">
              <a:extLst>
                <a:ext uri="{FF2B5EF4-FFF2-40B4-BE49-F238E27FC236}">
                  <a16:creationId xmlns:a16="http://schemas.microsoft.com/office/drawing/2014/main" id="{B17E2B64-4677-4916-9AFB-4360FA826126}"/>
                </a:ext>
              </a:extLst>
            </p:cNvPr>
            <p:cNvSpPr>
              <a:spLocks noChangeShapeType="1"/>
            </p:cNvSpPr>
            <p:nvPr/>
          </p:nvSpPr>
          <p:spPr bwMode="auto">
            <a:xfrm flipV="1">
              <a:off x="4572000" y="3314700"/>
              <a:ext cx="800100" cy="120015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44" name="Line 40">
              <a:extLst>
                <a:ext uri="{FF2B5EF4-FFF2-40B4-BE49-F238E27FC236}">
                  <a16:creationId xmlns:a16="http://schemas.microsoft.com/office/drawing/2014/main" id="{5F2C0955-9D8C-487D-9780-8457B749B285}"/>
                </a:ext>
              </a:extLst>
            </p:cNvPr>
            <p:cNvSpPr>
              <a:spLocks noChangeShapeType="1"/>
            </p:cNvSpPr>
            <p:nvPr/>
          </p:nvSpPr>
          <p:spPr bwMode="auto">
            <a:xfrm>
              <a:off x="4572000" y="4572000"/>
              <a:ext cx="800100" cy="0"/>
            </a:xfrm>
            <a:prstGeom prst="line">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45" name="Line 41">
              <a:extLst>
                <a:ext uri="{FF2B5EF4-FFF2-40B4-BE49-F238E27FC236}">
                  <a16:creationId xmlns:a16="http://schemas.microsoft.com/office/drawing/2014/main" id="{5D1824AC-0EC1-48AB-8283-CE745C215F74}"/>
                </a:ext>
              </a:extLst>
            </p:cNvPr>
            <p:cNvSpPr>
              <a:spLocks noChangeShapeType="1"/>
            </p:cNvSpPr>
            <p:nvPr/>
          </p:nvSpPr>
          <p:spPr bwMode="auto">
            <a:xfrm>
              <a:off x="6000750" y="2000250"/>
              <a:ext cx="971550" cy="11430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21546" name="Line 42">
              <a:extLst>
                <a:ext uri="{FF2B5EF4-FFF2-40B4-BE49-F238E27FC236}">
                  <a16:creationId xmlns:a16="http://schemas.microsoft.com/office/drawing/2014/main" id="{18D128DC-0E66-4152-AEE4-CDDF58CE3A02}"/>
                </a:ext>
              </a:extLst>
            </p:cNvPr>
            <p:cNvSpPr>
              <a:spLocks noChangeShapeType="1"/>
            </p:cNvSpPr>
            <p:nvPr/>
          </p:nvSpPr>
          <p:spPr bwMode="auto">
            <a:xfrm>
              <a:off x="6057900" y="32004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21547" name="Line 43">
              <a:extLst>
                <a:ext uri="{FF2B5EF4-FFF2-40B4-BE49-F238E27FC236}">
                  <a16:creationId xmlns:a16="http://schemas.microsoft.com/office/drawing/2014/main" id="{1A3D2D27-91CA-4958-B970-A6F09E739971}"/>
                </a:ext>
              </a:extLst>
            </p:cNvPr>
            <p:cNvSpPr>
              <a:spLocks noChangeShapeType="1"/>
            </p:cNvSpPr>
            <p:nvPr/>
          </p:nvSpPr>
          <p:spPr bwMode="auto">
            <a:xfrm flipV="1">
              <a:off x="6172200" y="3257550"/>
              <a:ext cx="800100" cy="12001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pSp>
      <p:sp>
        <p:nvSpPr>
          <p:cNvPr id="45" name="Rectangle 44">
            <a:extLst>
              <a:ext uri="{FF2B5EF4-FFF2-40B4-BE49-F238E27FC236}">
                <a16:creationId xmlns:a16="http://schemas.microsoft.com/office/drawing/2014/main" id="{050A5B93-BB8C-49D9-A298-876B8B3552C1}"/>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
        <p:nvSpPr>
          <p:cNvPr id="46" name="Title 1">
            <a:extLst>
              <a:ext uri="{FF2B5EF4-FFF2-40B4-BE49-F238E27FC236}">
                <a16:creationId xmlns:a16="http://schemas.microsoft.com/office/drawing/2014/main" id="{453F04CE-44F4-4BFF-8685-2ABEC70540A8}"/>
              </a:ext>
            </a:extLst>
          </p:cNvPr>
          <p:cNvSpPr txBox="1">
            <a:spLocks/>
          </p:cNvSpPr>
          <p:nvPr/>
        </p:nvSpPr>
        <p:spPr>
          <a:xfrm>
            <a:off x="433983" y="17690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Conventional Depiction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3-input network with 2 hidden layers of 3 nodes each</a:t>
            </a:r>
          </a:p>
        </p:txBody>
      </p:sp>
      <p:cxnSp>
        <p:nvCxnSpPr>
          <p:cNvPr id="47" name="Straight Connector 46">
            <a:extLst>
              <a:ext uri="{FF2B5EF4-FFF2-40B4-BE49-F238E27FC236}">
                <a16:creationId xmlns:a16="http://schemas.microsoft.com/office/drawing/2014/main" id="{836A9254-C4A0-45BD-89D3-0F68D6BD41A0}"/>
              </a:ext>
            </a:extLst>
          </p:cNvPr>
          <p:cNvCxnSpPr>
            <a:cxnSpLocks/>
          </p:cNvCxnSpPr>
          <p:nvPr/>
        </p:nvCxnSpPr>
        <p:spPr>
          <a:xfrm flipV="1">
            <a:off x="2176417" y="903577"/>
            <a:ext cx="4219665" cy="12868"/>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1" y="-200526"/>
            <a:ext cx="9144000" cy="4725988"/>
          </a:xfrm>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p:txBody>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Neural Network</a:t>
            </a:r>
          </a:p>
        </p:txBody>
      </p:sp>
      <p:sp>
        <p:nvSpPr>
          <p:cNvPr id="6" name="Text Placeholder 5">
            <a:extLst>
              <a:ext uri="{FF2B5EF4-FFF2-40B4-BE49-F238E27FC236}">
                <a16:creationId xmlns:a16="http://schemas.microsoft.com/office/drawing/2014/main" id="{CB2F3DA9-14CB-494F-AD1E-4DF7B0B74EB3}"/>
              </a:ext>
            </a:extLst>
          </p:cNvPr>
          <p:cNvSpPr>
            <a:spLocks noGrp="1"/>
          </p:cNvSpPr>
          <p:nvPr>
            <p:ph type="body" sz="quarter" idx="1"/>
          </p:nvPr>
        </p:nvSpPr>
        <p:spPr>
          <a:xfrm>
            <a:off x="480946" y="1846818"/>
            <a:ext cx="7810500" cy="595313"/>
          </a:xfrm>
        </p:spPr>
        <p:txBody>
          <a:bodyPr>
            <a:normAutofit fontScale="92500" lnSpcReduction="10000"/>
          </a:bodyPr>
          <a:lstStyle/>
          <a:p>
            <a:r>
              <a:rPr lang="en-US" sz="1200" i="1" dirty="0">
                <a:solidFill>
                  <a:schemeClr val="accent2">
                    <a:lumMod val="20000"/>
                    <a:lumOff val="80000"/>
                  </a:schemeClr>
                </a:solidFill>
                <a:hlinkClick r:id="rId3">
                  <a:extLst>
                    <a:ext uri="{A12FA001-AC4F-418D-AE19-62706E023703}">
                      <ahyp:hlinkClr xmlns:ahyp="http://schemas.microsoft.com/office/drawing/2018/hyperlinkcolor" val="tx"/>
                    </a:ext>
                  </a:extLst>
                </a:hlinkClick>
              </a:rPr>
              <a:t>https://ceresanalytics.com/R_for_IBF_NextLevel/ibf_neuralNetwork.r</a:t>
            </a:r>
            <a:r>
              <a:rPr lang="en-US" sz="1200" i="1" dirty="0">
                <a:solidFill>
                  <a:schemeClr val="accent2">
                    <a:lumMod val="20000"/>
                    <a:lumOff val="80000"/>
                  </a:schemeClr>
                </a:solidFill>
              </a:rPr>
              <a:t> </a:t>
            </a:r>
          </a:p>
          <a:p>
            <a:r>
              <a:rPr lang="en-US" sz="1200" i="1" dirty="0">
                <a:solidFill>
                  <a:schemeClr val="accent2">
                    <a:lumMod val="20000"/>
                    <a:lumOff val="80000"/>
                  </a:schemeClr>
                </a:solidFill>
                <a:hlinkClick r:id="rId4">
                  <a:extLst>
                    <a:ext uri="{A12FA001-AC4F-418D-AE19-62706E023703}">
                      <ahyp:hlinkClr xmlns:ahyp="http://schemas.microsoft.com/office/drawing/2018/hyperlinkcolor" val="tx"/>
                    </a:ext>
                  </a:extLst>
                </a:hlinkClick>
              </a:rPr>
              <a:t>https://ceresanalytics.com/R_for_IBF_NextLevel/neuralNet_cfTiberius.xlsm</a:t>
            </a:r>
            <a:endParaRPr lang="en-US" sz="1200" i="1" dirty="0">
              <a:solidFill>
                <a:schemeClr val="accent2">
                  <a:lumMod val="20000"/>
                  <a:lumOff val="80000"/>
                </a:schemeClr>
              </a:solidFill>
            </a:endParaRPr>
          </a:p>
          <a:p>
            <a:r>
              <a:rPr lang="en-US" sz="1200" i="1" dirty="0">
                <a:solidFill>
                  <a:schemeClr val="accent2">
                    <a:lumMod val="20000"/>
                    <a:lumOff val="80000"/>
                  </a:schemeClr>
                </a:solidFill>
                <a:hlinkClick r:id="rId5">
                  <a:extLst>
                    <a:ext uri="{A12FA001-AC4F-418D-AE19-62706E023703}">
                      <ahyp:hlinkClr xmlns:ahyp="http://schemas.microsoft.com/office/drawing/2018/hyperlinkcolor" val="tx"/>
                    </a:ext>
                  </a:extLst>
                </a:hlinkClick>
              </a:rPr>
              <a:t>https://ceresanalytics.com/R_for_IBF_NextLevel/HowToRun_neuralNet_cfTiberius.pptx</a:t>
            </a:r>
            <a:r>
              <a:rPr lang="en-US" sz="1200" i="1" dirty="0">
                <a:solidFill>
                  <a:schemeClr val="accent2">
                    <a:lumMod val="20000"/>
                    <a:lumOff val="80000"/>
                  </a:schemeClr>
                </a:solidFill>
              </a:rPr>
              <a:t>  </a:t>
            </a:r>
          </a:p>
        </p:txBody>
      </p:sp>
      <p:sp>
        <p:nvSpPr>
          <p:cNvPr id="8" name="Rectangle 7">
            <a:extLst>
              <a:ext uri="{FF2B5EF4-FFF2-40B4-BE49-F238E27FC236}">
                <a16:creationId xmlns:a16="http://schemas.microsoft.com/office/drawing/2014/main" id="{C023744A-C507-4C81-AA69-F6836510F851}"/>
              </a:ext>
            </a:extLst>
          </p:cNvPr>
          <p:cNvSpPr/>
          <p:nvPr/>
        </p:nvSpPr>
        <p:spPr>
          <a:xfrm>
            <a:off x="6872989" y="-211331"/>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Examples</a:t>
            </a:r>
          </a:p>
        </p:txBody>
      </p:sp>
    </p:spTree>
    <p:extLst>
      <p:ext uri="{BB962C8B-B14F-4D97-AF65-F5344CB8AC3E}">
        <p14:creationId xmlns:p14="http://schemas.microsoft.com/office/powerpoint/2010/main" val="128641146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A8AC4C-7DA4-4C41-B25D-1F1B9C136AE3}"/>
              </a:ext>
            </a:extLst>
          </p:cNvPr>
          <p:cNvSpPr/>
          <p:nvPr/>
        </p:nvSpPr>
        <p:spPr>
          <a:xfrm>
            <a:off x="6872991" y="4035"/>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Excel-based example</a:t>
            </a:r>
          </a:p>
        </p:txBody>
      </p:sp>
      <p:pic>
        <p:nvPicPr>
          <p:cNvPr id="6" name="Picture 5">
            <a:extLst>
              <a:ext uri="{FF2B5EF4-FFF2-40B4-BE49-F238E27FC236}">
                <a16:creationId xmlns:a16="http://schemas.microsoft.com/office/drawing/2014/main" id="{2A5284FE-5533-457B-9EEE-AB6CAC955D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35"/>
            <a:ext cx="6169976" cy="4627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949DF7F-B40C-41C0-8DA4-51EF1FA1F601}"/>
              </a:ext>
            </a:extLst>
          </p:cNvPr>
          <p:cNvSpPr txBox="1"/>
          <p:nvPr/>
        </p:nvSpPr>
        <p:spPr>
          <a:xfrm>
            <a:off x="3410465" y="1643660"/>
            <a:ext cx="566645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Tiberius original code by Phil Brierley, PhD</a:t>
            </a:r>
          </a:p>
        </p:txBody>
      </p:sp>
      <p:pic>
        <p:nvPicPr>
          <p:cNvPr id="7" name="Picture 4">
            <a:extLst>
              <a:ext uri="{FF2B5EF4-FFF2-40B4-BE49-F238E27FC236}">
                <a16:creationId xmlns:a16="http://schemas.microsoft.com/office/drawing/2014/main" id="{D1E8EDB6-0A11-4443-8E7A-429AB5484A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9976" y="436288"/>
            <a:ext cx="959745" cy="10065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E727AF-C58C-4766-8934-E4486C9157E8}"/>
              </a:ext>
            </a:extLst>
          </p:cNvPr>
          <p:cNvSpPr/>
          <p:nvPr/>
        </p:nvSpPr>
        <p:spPr>
          <a:xfrm>
            <a:off x="3346916" y="2095700"/>
            <a:ext cx="5797085" cy="318036"/>
          </a:xfrm>
          <a:prstGeom prst="rect">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1"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      …Then vs. Now (</a:t>
            </a:r>
            <a:r>
              <a:rPr kumimoji="0" lang="en-US" sz="1400" b="1"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hlinkClick r:id="rId4"/>
              </a:rPr>
              <a:t>www.philbrierley.com</a:t>
            </a:r>
            <a:r>
              <a:rPr kumimoji="0" lang="en-US" sz="1400" b="1"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 )  …</a:t>
            </a:r>
          </a:p>
        </p:txBody>
      </p:sp>
      <p:pic>
        <p:nvPicPr>
          <p:cNvPr id="10" name="Picture 9">
            <a:extLst>
              <a:ext uri="{FF2B5EF4-FFF2-40B4-BE49-F238E27FC236}">
                <a16:creationId xmlns:a16="http://schemas.microsoft.com/office/drawing/2014/main" id="{70E5CA51-5A78-4EDA-9242-4194BA62297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63580" y="2467820"/>
            <a:ext cx="5812585" cy="2110115"/>
          </a:xfrm>
          <a:prstGeom prst="rect">
            <a:avLst/>
          </a:prstGeom>
        </p:spPr>
      </p:pic>
      <p:cxnSp>
        <p:nvCxnSpPr>
          <p:cNvPr id="13" name="Straight Arrow Connector 12">
            <a:extLst>
              <a:ext uri="{FF2B5EF4-FFF2-40B4-BE49-F238E27FC236}">
                <a16:creationId xmlns:a16="http://schemas.microsoft.com/office/drawing/2014/main" id="{F1FD5744-26EA-4675-B1D2-51F7C39C80B3}"/>
              </a:ext>
            </a:extLst>
          </p:cNvPr>
          <p:cNvCxnSpPr>
            <a:cxnSpLocks/>
          </p:cNvCxnSpPr>
          <p:nvPr/>
        </p:nvCxnSpPr>
        <p:spPr>
          <a:xfrm flipH="1">
            <a:off x="3346916" y="2238338"/>
            <a:ext cx="158872" cy="282440"/>
          </a:xfrm>
          <a:prstGeom prst="straightConnector1">
            <a:avLst/>
          </a:prstGeom>
          <a:noFill/>
          <a:ln w="25400" cap="flat">
            <a:solidFill>
              <a:srgbClr val="FF0000"/>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C55C3F48-626F-4B9B-8F9F-A926BC77DE9C}"/>
              </a:ext>
            </a:extLst>
          </p:cNvPr>
          <p:cNvCxnSpPr>
            <a:cxnSpLocks/>
          </p:cNvCxnSpPr>
          <p:nvPr/>
        </p:nvCxnSpPr>
        <p:spPr>
          <a:xfrm flipV="1">
            <a:off x="3505788" y="970888"/>
            <a:ext cx="2664188" cy="1267450"/>
          </a:xfrm>
          <a:prstGeom prst="straightConnector1">
            <a:avLst/>
          </a:prstGeom>
          <a:noFill/>
          <a:ln w="25400" cap="flat">
            <a:solidFill>
              <a:srgbClr val="FF0000"/>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1704E5EB-5637-46D9-A265-CC9CCB0754A6}"/>
              </a:ext>
            </a:extLst>
          </p:cNvPr>
          <p:cNvCxnSpPr>
            <a:cxnSpLocks/>
          </p:cNvCxnSpPr>
          <p:nvPr/>
        </p:nvCxnSpPr>
        <p:spPr>
          <a:xfrm>
            <a:off x="5165124" y="2305050"/>
            <a:ext cx="0" cy="600112"/>
          </a:xfrm>
          <a:prstGeom prst="straightConnector1">
            <a:avLst/>
          </a:prstGeom>
          <a:noFill/>
          <a:ln w="25400" cap="flat">
            <a:solidFill>
              <a:srgbClr val="FF0000"/>
            </a:solidFill>
            <a:prstDash val="sysDot"/>
            <a:miter lim="400000"/>
            <a:tailEnd type="triangle"/>
          </a:ln>
          <a:effectLst/>
          <a:sp3d/>
        </p:spPr>
        <p:style>
          <a:lnRef idx="0">
            <a:scrgbClr r="0" g="0" b="0"/>
          </a:lnRef>
          <a:fillRef idx="0">
            <a:scrgbClr r="0" g="0" b="0"/>
          </a:fillRef>
          <a:effectRef idx="0">
            <a:scrgbClr r="0" g="0" b="0"/>
          </a:effectRef>
          <a:fontRef idx="none"/>
        </p:style>
      </p:cxnSp>
      <p:sp>
        <p:nvSpPr>
          <p:cNvPr id="22" name="Right Brace 21">
            <a:extLst>
              <a:ext uri="{FF2B5EF4-FFF2-40B4-BE49-F238E27FC236}">
                <a16:creationId xmlns:a16="http://schemas.microsoft.com/office/drawing/2014/main" id="{D1FE2E35-9EB1-4F9E-907D-993E26EB453C}"/>
              </a:ext>
            </a:extLst>
          </p:cNvPr>
          <p:cNvSpPr/>
          <p:nvPr/>
        </p:nvSpPr>
        <p:spPr>
          <a:xfrm>
            <a:off x="3084988" y="797893"/>
            <a:ext cx="261928" cy="3512849"/>
          </a:xfrm>
          <a:prstGeom prst="rightBrac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Rectangle 23">
            <a:extLst>
              <a:ext uri="{FF2B5EF4-FFF2-40B4-BE49-F238E27FC236}">
                <a16:creationId xmlns:a16="http://schemas.microsoft.com/office/drawing/2014/main" id="{305C21E0-8645-4E90-BA26-8AC2F55D52BD}"/>
              </a:ext>
            </a:extLst>
          </p:cNvPr>
          <p:cNvSpPr/>
          <p:nvPr/>
        </p:nvSpPr>
        <p:spPr>
          <a:xfrm>
            <a:off x="3752929" y="3487223"/>
            <a:ext cx="5323992" cy="137160"/>
          </a:xfrm>
          <a:prstGeom prst="rect">
            <a:avLst/>
          </a:prstGeom>
          <a:noFill/>
          <a:ln w="635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3BC875A3-5391-EA29-890E-C577A33BC6AF}"/>
              </a:ext>
            </a:extLst>
          </p:cNvPr>
          <p:cNvPicPr>
            <a:picLocks noChangeAspect="1"/>
          </p:cNvPicPr>
          <p:nvPr/>
        </p:nvPicPr>
        <p:blipFill>
          <a:blip r:embed="rId6"/>
          <a:srcRect l="37297" t="25535" r="51909" b="53072"/>
          <a:stretch/>
        </p:blipFill>
        <p:spPr>
          <a:xfrm>
            <a:off x="8354290" y="3655133"/>
            <a:ext cx="789709" cy="880418"/>
          </a:xfrm>
          <a:prstGeom prst="rect">
            <a:avLst/>
          </a:prstGeom>
        </p:spPr>
      </p:pic>
    </p:spTree>
    <p:extLst>
      <p:ext uri="{BB962C8B-B14F-4D97-AF65-F5344CB8AC3E}">
        <p14:creationId xmlns:p14="http://schemas.microsoft.com/office/powerpoint/2010/main" val="5495815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1E8E-4056-4693-8AC7-34BC968E65F2}"/>
              </a:ext>
            </a:extLst>
          </p:cNvPr>
          <p:cNvSpPr txBox="1">
            <a:spLocks/>
          </p:cNvSpPr>
          <p:nvPr/>
        </p:nvSpPr>
        <p:spPr>
          <a:xfrm>
            <a:off x="354815" y="430273"/>
            <a:ext cx="8229600" cy="5389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i="1" dirty="0">
                <a:latin typeface="Calibri" panose="020F0502020204030204" pitchFamily="34" charset="0"/>
                <a:cs typeface="Calibri" panose="020F0502020204030204" pitchFamily="34" charset="0"/>
                <a:hlinkClick r:id="rId2"/>
              </a:rPr>
              <a:t>https://ceresanalytics.</a:t>
            </a:r>
            <a:r>
              <a:rPr lang="en-US" sz="1200" i="1">
                <a:latin typeface="Calibri" panose="020F0502020204030204" pitchFamily="34" charset="0"/>
                <a:cs typeface="Calibri" panose="020F0502020204030204" pitchFamily="34" charset="0"/>
                <a:hlinkClick r:id="rId2"/>
              </a:rPr>
              <a:t>com/R_for_IBF_NextLevel/</a:t>
            </a:r>
            <a:r>
              <a:rPr lang="en-US" sz="1200" i="1" dirty="0">
                <a:latin typeface="Calibri" panose="020F0502020204030204" pitchFamily="34" charset="0"/>
                <a:cs typeface="Calibri" panose="020F0502020204030204" pitchFamily="34" charset="0"/>
                <a:hlinkClick r:id="rId2"/>
              </a:rPr>
              <a:t>neuralNet_cfTiberius.xlsm</a:t>
            </a:r>
            <a:r>
              <a:rPr lang="en-US" sz="1200" i="1"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284D3530-6759-432A-AE82-72852E80A4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0103" y="766119"/>
            <a:ext cx="6723793" cy="3782133"/>
          </a:xfrm>
          <a:prstGeom prst="rect">
            <a:avLst/>
          </a:prstGeom>
        </p:spPr>
      </p:pic>
      <p:sp>
        <p:nvSpPr>
          <p:cNvPr id="5" name="Rectangle 4">
            <a:extLst>
              <a:ext uri="{FF2B5EF4-FFF2-40B4-BE49-F238E27FC236}">
                <a16:creationId xmlns:a16="http://schemas.microsoft.com/office/drawing/2014/main" id="{C1A8AC4C-7DA4-4C41-B25D-1F1B9C136AE3}"/>
              </a:ext>
            </a:extLst>
          </p:cNvPr>
          <p:cNvSpPr/>
          <p:nvPr/>
        </p:nvSpPr>
        <p:spPr>
          <a:xfrm>
            <a:off x="6872991" y="4035"/>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Excel-based example</a:t>
            </a:r>
          </a:p>
        </p:txBody>
      </p:sp>
      <p:sp>
        <p:nvSpPr>
          <p:cNvPr id="7" name="Explosion: 8 Points 6">
            <a:extLst>
              <a:ext uri="{FF2B5EF4-FFF2-40B4-BE49-F238E27FC236}">
                <a16:creationId xmlns:a16="http://schemas.microsoft.com/office/drawing/2014/main" id="{A38F9405-810F-4857-7B79-55275BC1A03A}"/>
              </a:ext>
            </a:extLst>
          </p:cNvPr>
          <p:cNvSpPr/>
          <p:nvPr/>
        </p:nvSpPr>
        <p:spPr>
          <a:xfrm>
            <a:off x="7110721" y="378108"/>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7307703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F64211-632D-4731-BA1E-4D9F9D14FA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03784" y="100890"/>
            <a:ext cx="4736431" cy="4509013"/>
          </a:xfrm>
          <a:prstGeom prst="rect">
            <a:avLst/>
          </a:prstGeom>
        </p:spPr>
      </p:pic>
      <p:sp>
        <p:nvSpPr>
          <p:cNvPr id="3" name="Rectangle 2">
            <a:extLst>
              <a:ext uri="{FF2B5EF4-FFF2-40B4-BE49-F238E27FC236}">
                <a16:creationId xmlns:a16="http://schemas.microsoft.com/office/drawing/2014/main" id="{12F53FDF-CFA2-4ED1-87A6-E993909182F5}"/>
              </a:ext>
            </a:extLst>
          </p:cNvPr>
          <p:cNvSpPr/>
          <p:nvPr/>
        </p:nvSpPr>
        <p:spPr>
          <a:xfrm>
            <a:off x="6872991" y="24"/>
            <a:ext cx="2271010" cy="4419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R-based example</a:t>
            </a:r>
          </a:p>
          <a:p>
            <a:pPr algn="ctr"/>
            <a:r>
              <a:rPr lang="en-US" sz="1500" dirty="0">
                <a:solidFill>
                  <a:srgbClr val="FFFFFF"/>
                </a:solidFill>
                <a:latin typeface="Calibri" panose="020F0502020204030204" pitchFamily="34" charset="0"/>
              </a:rPr>
              <a:t>Same Data as Regression</a:t>
            </a:r>
          </a:p>
        </p:txBody>
      </p:sp>
    </p:spTree>
    <p:extLst>
      <p:ext uri="{BB962C8B-B14F-4D97-AF65-F5344CB8AC3E}">
        <p14:creationId xmlns:p14="http://schemas.microsoft.com/office/powerpoint/2010/main" val="719639798"/>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D7E18F-43A2-48FF-B449-AF6C480BCEFE}"/>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Scale Variables</a:t>
            </a:r>
          </a:p>
        </p:txBody>
      </p:sp>
      <p:pic>
        <p:nvPicPr>
          <p:cNvPr id="3" name="Picture 2">
            <a:extLst>
              <a:ext uri="{FF2B5EF4-FFF2-40B4-BE49-F238E27FC236}">
                <a16:creationId xmlns:a16="http://schemas.microsoft.com/office/drawing/2014/main" id="{D938A4AD-2577-484C-95F6-F46045210F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11642" y="48126"/>
            <a:ext cx="3320716" cy="4584273"/>
          </a:xfrm>
          <a:prstGeom prst="rect">
            <a:avLst/>
          </a:prstGeom>
        </p:spPr>
      </p:pic>
    </p:spTree>
    <p:extLst>
      <p:ext uri="{BB962C8B-B14F-4D97-AF65-F5344CB8AC3E}">
        <p14:creationId xmlns:p14="http://schemas.microsoft.com/office/powerpoint/2010/main" val="22560060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94E1-6417-E685-C7C5-840CC6171DB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383B3C-C767-5A6F-61AA-3C2CD433F315}"/>
              </a:ext>
            </a:extLst>
          </p:cNvPr>
          <p:cNvSpPr/>
          <p:nvPr/>
        </p:nvSpPr>
        <p:spPr>
          <a:xfrm>
            <a:off x="7018507" y="0"/>
            <a:ext cx="2125493"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rPr>
              <a:t>Quantitative Analysis</a:t>
            </a:r>
          </a:p>
          <a:p>
            <a:pPr algn="ctr"/>
            <a:r>
              <a:rPr lang="en-US" sz="1200" i="1" dirty="0">
                <a:solidFill>
                  <a:srgbClr val="FFFFFF"/>
                </a:solidFill>
              </a:rPr>
              <a:t>Background: 3 of 3</a:t>
            </a:r>
          </a:p>
        </p:txBody>
      </p:sp>
      <p:sp>
        <p:nvSpPr>
          <p:cNvPr id="3" name="Title 2">
            <a:extLst>
              <a:ext uri="{FF2B5EF4-FFF2-40B4-BE49-F238E27FC236}">
                <a16:creationId xmlns:a16="http://schemas.microsoft.com/office/drawing/2014/main" id="{DF5EDD7D-439F-8B5B-C406-CCAB9304C043}"/>
              </a:ext>
            </a:extLst>
          </p:cNvPr>
          <p:cNvSpPr>
            <a:spLocks noGrp="1"/>
          </p:cNvSpPr>
          <p:nvPr>
            <p:ph type="title"/>
          </p:nvPr>
        </p:nvSpPr>
        <p:spPr>
          <a:xfrm>
            <a:off x="457200" y="205979"/>
            <a:ext cx="8229600" cy="516300"/>
          </a:xfrm>
        </p:spPr>
        <p:txBody>
          <a:bodyPr>
            <a:normAutofit fontScale="90000"/>
          </a:bodyPr>
          <a:lstStyle/>
          <a:p>
            <a:r>
              <a:rPr lang="en-US" dirty="0"/>
              <a:t>Regression Refresher</a:t>
            </a:r>
          </a:p>
        </p:txBody>
      </p:sp>
      <p:grpSp>
        <p:nvGrpSpPr>
          <p:cNvPr id="2" name="Group 1">
            <a:extLst>
              <a:ext uri="{FF2B5EF4-FFF2-40B4-BE49-F238E27FC236}">
                <a16:creationId xmlns:a16="http://schemas.microsoft.com/office/drawing/2014/main" id="{4D471F31-34BA-B913-B406-C64D8FF7F756}"/>
              </a:ext>
            </a:extLst>
          </p:cNvPr>
          <p:cNvGrpSpPr/>
          <p:nvPr/>
        </p:nvGrpSpPr>
        <p:grpSpPr>
          <a:xfrm>
            <a:off x="415910" y="813668"/>
            <a:ext cx="4038241" cy="3356042"/>
            <a:chOff x="3352800" y="3209925"/>
            <a:chExt cx="4076700" cy="3468688"/>
          </a:xfrm>
        </p:grpSpPr>
        <p:grpSp>
          <p:nvGrpSpPr>
            <p:cNvPr id="8" name="Group 26">
              <a:extLst>
                <a:ext uri="{FF2B5EF4-FFF2-40B4-BE49-F238E27FC236}">
                  <a16:creationId xmlns:a16="http://schemas.microsoft.com/office/drawing/2014/main" id="{C6D9BF9B-DB94-622D-8ABE-27DC9F3497A4}"/>
                </a:ext>
              </a:extLst>
            </p:cNvPr>
            <p:cNvGrpSpPr>
              <a:grpSpLocks/>
            </p:cNvGrpSpPr>
            <p:nvPr/>
          </p:nvGrpSpPr>
          <p:grpSpPr bwMode="auto">
            <a:xfrm>
              <a:off x="3352800" y="3209925"/>
              <a:ext cx="4076700" cy="3468688"/>
              <a:chOff x="2832" y="1494"/>
              <a:chExt cx="2568" cy="2185"/>
            </a:xfrm>
          </p:grpSpPr>
          <p:graphicFrame>
            <p:nvGraphicFramePr>
              <p:cNvPr id="23" name="Object 27">
                <a:extLst>
                  <a:ext uri="{FF2B5EF4-FFF2-40B4-BE49-F238E27FC236}">
                    <a16:creationId xmlns:a16="http://schemas.microsoft.com/office/drawing/2014/main" id="{86F3EB37-454B-E8B4-D1D5-07CC3C84BB0F}"/>
                  </a:ext>
                </a:extLst>
              </p:cNvPr>
              <p:cNvGraphicFramePr>
                <a:graphicFrameLocks noChangeAspect="1"/>
              </p:cNvGraphicFramePr>
              <p:nvPr>
                <p:extLst>
                  <p:ext uri="{D42A27DB-BD31-4B8C-83A1-F6EECF244321}">
                    <p14:modId xmlns:p14="http://schemas.microsoft.com/office/powerpoint/2010/main" val="2541581004"/>
                  </p:ext>
                </p:extLst>
              </p:nvPr>
            </p:nvGraphicFramePr>
            <p:xfrm>
              <a:off x="2856" y="1494"/>
              <a:ext cx="2544" cy="2185"/>
            </p:xfrm>
            <a:graphic>
              <a:graphicData uri="http://schemas.openxmlformats.org/presentationml/2006/ole">
                <mc:AlternateContent xmlns:mc="http://schemas.openxmlformats.org/markup-compatibility/2006">
                  <mc:Choice xmlns:v="urn:schemas-microsoft-com:vml" Requires="v">
                    <p:oleObj name="Worksheet" r:id="rId3" imgW="2495520" imgH="2143080" progId="Excel.Sheet.8">
                      <p:embed/>
                    </p:oleObj>
                  </mc:Choice>
                  <mc:Fallback>
                    <p:oleObj name="Worksheet" r:id="rId3" imgW="2495520" imgH="2143080" progId="Excel.Sheet.8">
                      <p:embed/>
                      <p:pic>
                        <p:nvPicPr>
                          <p:cNvPr id="23" name="Object 27">
                            <a:extLst>
                              <a:ext uri="{FF2B5EF4-FFF2-40B4-BE49-F238E27FC236}">
                                <a16:creationId xmlns:a16="http://schemas.microsoft.com/office/drawing/2014/main" id="{86F3EB37-454B-E8B4-D1D5-07CC3C84B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 y="1494"/>
                            <a:ext cx="2544" cy="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 Box 28">
                <a:extLst>
                  <a:ext uri="{FF2B5EF4-FFF2-40B4-BE49-F238E27FC236}">
                    <a16:creationId xmlns:a16="http://schemas.microsoft.com/office/drawing/2014/main" id="{9820A1E9-58A4-32FD-4C6C-29BB3B47774C}"/>
                  </a:ext>
                </a:extLst>
              </p:cNvPr>
              <p:cNvSpPr txBox="1">
                <a:spLocks noChangeArrowheads="1"/>
              </p:cNvSpPr>
              <p:nvPr/>
            </p:nvSpPr>
            <p:spPr bwMode="auto">
              <a:xfrm>
                <a:off x="4272" y="2640"/>
                <a:ext cx="240" cy="165"/>
              </a:xfrm>
              <a:prstGeom prst="rect">
                <a:avLst/>
              </a:prstGeom>
              <a:noFill/>
              <a:ln w="12700">
                <a:solidFill>
                  <a:srgbClr val="FF505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050">
                    <a:solidFill>
                      <a:srgbClr val="FF5050"/>
                    </a:solidFill>
                  </a:rPr>
                  <a:t>e</a:t>
                </a:r>
                <a:endParaRPr lang="en-US" altLang="en-US" sz="1050"/>
              </a:p>
            </p:txBody>
          </p:sp>
          <p:sp>
            <p:nvSpPr>
              <p:cNvPr id="25" name="Text Box 29">
                <a:extLst>
                  <a:ext uri="{FF2B5EF4-FFF2-40B4-BE49-F238E27FC236}">
                    <a16:creationId xmlns:a16="http://schemas.microsoft.com/office/drawing/2014/main" id="{835A5EC2-A8BE-2C03-D959-92BAB5EF815A}"/>
                  </a:ext>
                </a:extLst>
              </p:cNvPr>
              <p:cNvSpPr txBox="1">
                <a:spLocks noChangeArrowheads="1"/>
              </p:cNvSpPr>
              <p:nvPr/>
            </p:nvSpPr>
            <p:spPr bwMode="auto">
              <a:xfrm>
                <a:off x="2832" y="2740"/>
                <a:ext cx="552" cy="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4000" baseline="30000" dirty="0">
                    <a:solidFill>
                      <a:srgbClr val="FF5050"/>
                    </a:solidFill>
                  </a:rPr>
                  <a:t>a  </a:t>
                </a:r>
                <a:r>
                  <a:rPr lang="en-US" altLang="en-US" sz="6000" dirty="0">
                    <a:solidFill>
                      <a:srgbClr val="FF5050"/>
                    </a:solidFill>
                  </a:rPr>
                  <a:t>{</a:t>
                </a:r>
                <a:endParaRPr lang="en-US" altLang="en-US" sz="6000" dirty="0"/>
              </a:p>
            </p:txBody>
          </p:sp>
          <p:sp>
            <p:nvSpPr>
              <p:cNvPr id="26" name="Text Box 30">
                <a:extLst>
                  <a:ext uri="{FF2B5EF4-FFF2-40B4-BE49-F238E27FC236}">
                    <a16:creationId xmlns:a16="http://schemas.microsoft.com/office/drawing/2014/main" id="{D9A019D9-1A90-9527-1D25-E8C4F43FD532}"/>
                  </a:ext>
                </a:extLst>
              </p:cNvPr>
              <p:cNvSpPr txBox="1">
                <a:spLocks noChangeArrowheads="1"/>
              </p:cNvSpPr>
              <p:nvPr/>
            </p:nvSpPr>
            <p:spPr bwMode="auto">
              <a:xfrm>
                <a:off x="3696" y="2064"/>
                <a:ext cx="28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800">
                    <a:solidFill>
                      <a:srgbClr val="FF5050"/>
                    </a:solidFill>
                  </a:rPr>
                  <a:t>b</a:t>
                </a:r>
                <a:endParaRPr lang="en-US" altLang="en-US" sz="1800"/>
              </a:p>
            </p:txBody>
          </p:sp>
        </p:grpSp>
        <p:sp>
          <p:nvSpPr>
            <p:cNvPr id="9" name="Line 15">
              <a:extLst>
                <a:ext uri="{FF2B5EF4-FFF2-40B4-BE49-F238E27FC236}">
                  <a16:creationId xmlns:a16="http://schemas.microsoft.com/office/drawing/2014/main" id="{7149C9C6-677A-3E3D-1930-0BD224952712}"/>
                </a:ext>
              </a:extLst>
            </p:cNvPr>
            <p:cNvSpPr>
              <a:spLocks noChangeShapeType="1"/>
            </p:cNvSpPr>
            <p:nvPr/>
          </p:nvSpPr>
          <p:spPr bwMode="auto">
            <a:xfrm flipH="1">
              <a:off x="5562600" y="4572000"/>
              <a:ext cx="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2" name="Line 16">
              <a:extLst>
                <a:ext uri="{FF2B5EF4-FFF2-40B4-BE49-F238E27FC236}">
                  <a16:creationId xmlns:a16="http://schemas.microsoft.com/office/drawing/2014/main" id="{EAD06017-CC74-2640-7570-27A5EA80CD89}"/>
                </a:ext>
              </a:extLst>
            </p:cNvPr>
            <p:cNvSpPr>
              <a:spLocks noChangeShapeType="1"/>
            </p:cNvSpPr>
            <p:nvPr/>
          </p:nvSpPr>
          <p:spPr bwMode="auto">
            <a:xfrm flipH="1">
              <a:off x="5715000" y="4343400"/>
              <a:ext cx="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3" name="Line 17">
              <a:extLst>
                <a:ext uri="{FF2B5EF4-FFF2-40B4-BE49-F238E27FC236}">
                  <a16:creationId xmlns:a16="http://schemas.microsoft.com/office/drawing/2014/main" id="{55643045-B23F-41A8-E778-6C7B859D8A1A}"/>
                </a:ext>
              </a:extLst>
            </p:cNvPr>
            <p:cNvSpPr>
              <a:spLocks noChangeShapeType="1"/>
            </p:cNvSpPr>
            <p:nvPr/>
          </p:nvSpPr>
          <p:spPr bwMode="auto">
            <a:xfrm>
              <a:off x="5369263" y="4724400"/>
              <a:ext cx="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4" name="Line 18">
              <a:extLst>
                <a:ext uri="{FF2B5EF4-FFF2-40B4-BE49-F238E27FC236}">
                  <a16:creationId xmlns:a16="http://schemas.microsoft.com/office/drawing/2014/main" id="{F1995D25-6A2B-46A2-18AE-DDCDD1C16C53}"/>
                </a:ext>
              </a:extLst>
            </p:cNvPr>
            <p:cNvSpPr>
              <a:spLocks noChangeShapeType="1"/>
            </p:cNvSpPr>
            <p:nvPr/>
          </p:nvSpPr>
          <p:spPr bwMode="auto">
            <a:xfrm flipH="1">
              <a:off x="6019800" y="5029200"/>
              <a:ext cx="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5" name="Line 19">
              <a:extLst>
                <a:ext uri="{FF2B5EF4-FFF2-40B4-BE49-F238E27FC236}">
                  <a16:creationId xmlns:a16="http://schemas.microsoft.com/office/drawing/2014/main" id="{D0E5CE5F-22D7-1B49-6247-02E0273E3CAD}"/>
                </a:ext>
              </a:extLst>
            </p:cNvPr>
            <p:cNvSpPr>
              <a:spLocks noChangeShapeType="1"/>
            </p:cNvSpPr>
            <p:nvPr/>
          </p:nvSpPr>
          <p:spPr bwMode="auto">
            <a:xfrm flipH="1">
              <a:off x="6459002" y="3808508"/>
              <a:ext cx="0" cy="30629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6" name="Line 20">
              <a:extLst>
                <a:ext uri="{FF2B5EF4-FFF2-40B4-BE49-F238E27FC236}">
                  <a16:creationId xmlns:a16="http://schemas.microsoft.com/office/drawing/2014/main" id="{5B1D4B9D-29FC-C383-6F60-44B22120B198}"/>
                </a:ext>
              </a:extLst>
            </p:cNvPr>
            <p:cNvSpPr>
              <a:spLocks noChangeShapeType="1"/>
            </p:cNvSpPr>
            <p:nvPr/>
          </p:nvSpPr>
          <p:spPr bwMode="auto">
            <a:xfrm>
              <a:off x="5560284" y="4572000"/>
              <a:ext cx="2316" cy="15240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7" name="Line 21">
              <a:extLst>
                <a:ext uri="{FF2B5EF4-FFF2-40B4-BE49-F238E27FC236}">
                  <a16:creationId xmlns:a16="http://schemas.microsoft.com/office/drawing/2014/main" id="{AEAF6FC0-E18C-A5C1-28A2-7800F320EB94}"/>
                </a:ext>
              </a:extLst>
            </p:cNvPr>
            <p:cNvSpPr>
              <a:spLocks noChangeShapeType="1"/>
            </p:cNvSpPr>
            <p:nvPr/>
          </p:nvSpPr>
          <p:spPr bwMode="auto">
            <a:xfrm flipH="1">
              <a:off x="5487126" y="4487466"/>
              <a:ext cx="0" cy="152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8" name="Line 22">
              <a:extLst>
                <a:ext uri="{FF2B5EF4-FFF2-40B4-BE49-F238E27FC236}">
                  <a16:creationId xmlns:a16="http://schemas.microsoft.com/office/drawing/2014/main" id="{0F76C28F-893C-F5DC-7EBE-7769F4607CD8}"/>
                </a:ext>
              </a:extLst>
            </p:cNvPr>
            <p:cNvSpPr>
              <a:spLocks noChangeShapeType="1"/>
            </p:cNvSpPr>
            <p:nvPr/>
          </p:nvSpPr>
          <p:spPr bwMode="auto">
            <a:xfrm>
              <a:off x="5159835" y="4800600"/>
              <a:ext cx="0" cy="22859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19" name="Line 23">
              <a:extLst>
                <a:ext uri="{FF2B5EF4-FFF2-40B4-BE49-F238E27FC236}">
                  <a16:creationId xmlns:a16="http://schemas.microsoft.com/office/drawing/2014/main" id="{0A4A0F0D-BFDB-B724-45EA-B8083EE42319}"/>
                </a:ext>
              </a:extLst>
            </p:cNvPr>
            <p:cNvSpPr>
              <a:spLocks noChangeShapeType="1"/>
            </p:cNvSpPr>
            <p:nvPr/>
          </p:nvSpPr>
          <p:spPr bwMode="auto">
            <a:xfrm flipH="1">
              <a:off x="5181600" y="4800600"/>
              <a:ext cx="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20" name="Line 25">
              <a:extLst>
                <a:ext uri="{FF2B5EF4-FFF2-40B4-BE49-F238E27FC236}">
                  <a16:creationId xmlns:a16="http://schemas.microsoft.com/office/drawing/2014/main" id="{7475EB5D-79F5-497F-B220-C4F4C368344B}"/>
                </a:ext>
              </a:extLst>
            </p:cNvPr>
            <p:cNvSpPr>
              <a:spLocks noChangeShapeType="1"/>
            </p:cNvSpPr>
            <p:nvPr/>
          </p:nvSpPr>
          <p:spPr bwMode="auto">
            <a:xfrm flipH="1">
              <a:off x="4724400" y="4953000"/>
              <a:ext cx="0" cy="762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21" name="Line 40">
              <a:extLst>
                <a:ext uri="{FF2B5EF4-FFF2-40B4-BE49-F238E27FC236}">
                  <a16:creationId xmlns:a16="http://schemas.microsoft.com/office/drawing/2014/main" id="{091CC830-03CB-B547-B57A-413A96B187E9}"/>
                </a:ext>
              </a:extLst>
            </p:cNvPr>
            <p:cNvSpPr>
              <a:spLocks noChangeShapeType="1"/>
            </p:cNvSpPr>
            <p:nvPr/>
          </p:nvSpPr>
          <p:spPr bwMode="auto">
            <a:xfrm>
              <a:off x="5200401" y="4479758"/>
              <a:ext cx="0" cy="29654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22" name="Line 41">
              <a:extLst>
                <a:ext uri="{FF2B5EF4-FFF2-40B4-BE49-F238E27FC236}">
                  <a16:creationId xmlns:a16="http://schemas.microsoft.com/office/drawing/2014/main" id="{6358474E-66C9-66CD-7ECD-00B615088A18}"/>
                </a:ext>
              </a:extLst>
            </p:cNvPr>
            <p:cNvSpPr>
              <a:spLocks noChangeShapeType="1"/>
            </p:cNvSpPr>
            <p:nvPr/>
          </p:nvSpPr>
          <p:spPr bwMode="auto">
            <a:xfrm>
              <a:off x="5200400" y="4479758"/>
              <a:ext cx="61699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grpSp>
      <p:sp>
        <p:nvSpPr>
          <p:cNvPr id="27" name="Text Box 6">
            <a:extLst>
              <a:ext uri="{FF2B5EF4-FFF2-40B4-BE49-F238E27FC236}">
                <a16:creationId xmlns:a16="http://schemas.microsoft.com/office/drawing/2014/main" id="{0DA0928D-94F0-A51B-97AD-12B3324F0230}"/>
              </a:ext>
            </a:extLst>
          </p:cNvPr>
          <p:cNvSpPr txBox="1">
            <a:spLocks noChangeArrowheads="1"/>
          </p:cNvSpPr>
          <p:nvPr/>
        </p:nvSpPr>
        <p:spPr bwMode="auto">
          <a:xfrm>
            <a:off x="4616272" y="2743968"/>
            <a:ext cx="4230994" cy="1400383"/>
          </a:xfrm>
          <a:prstGeom prst="rect">
            <a:avLst/>
          </a:prstGeom>
          <a:solidFill>
            <a:srgbClr val="C1FFFF"/>
          </a:solidFill>
          <a:ln w="9525">
            <a:noFill/>
            <a:miter lim="800000"/>
            <a:headEnd/>
            <a:tailEnd/>
          </a:ln>
          <a:effectLst/>
        </p:spPr>
        <p:txBody>
          <a:bodyPr wrap="square">
            <a:spAutoFit/>
          </a:bodyPr>
          <a:lstStyle/>
          <a:p>
            <a:r>
              <a:rPr lang="en-US" altLang="en-US" sz="1700" i="1" dirty="0">
                <a:solidFill>
                  <a:srgbClr val="3366FF"/>
                </a:solidFill>
                <a:latin typeface="Calibri" panose="020F0502020204030204" pitchFamily="34" charset="0"/>
                <a:cs typeface="Calibri" panose="020F0502020204030204" pitchFamily="34" charset="0"/>
              </a:rPr>
              <a:t>You’ll forecast by the equation, </a:t>
            </a:r>
          </a:p>
          <a:p>
            <a:r>
              <a:rPr lang="en-US" altLang="en-US" sz="1700" i="1" dirty="0">
                <a:solidFill>
                  <a:srgbClr val="3366FF"/>
                </a:solidFill>
                <a:latin typeface="Calibri" panose="020F0502020204030204" pitchFamily="34" charset="0"/>
                <a:cs typeface="Calibri" panose="020F0502020204030204" pitchFamily="34" charset="0"/>
              </a:rPr>
              <a:t>Y = </a:t>
            </a:r>
            <a:r>
              <a:rPr lang="en-US" altLang="en-US" sz="1700" i="1" dirty="0">
                <a:solidFill>
                  <a:srgbClr val="FF0000"/>
                </a:solidFill>
                <a:latin typeface="Calibri" panose="020F0502020204030204" pitchFamily="34" charset="0"/>
                <a:cs typeface="Calibri" panose="020F0502020204030204" pitchFamily="34" charset="0"/>
              </a:rPr>
              <a:t>a</a:t>
            </a:r>
            <a:r>
              <a:rPr lang="en-US" altLang="en-US" sz="1700" i="1" dirty="0">
                <a:solidFill>
                  <a:srgbClr val="3366FF"/>
                </a:solidFill>
                <a:latin typeface="Calibri" panose="020F0502020204030204" pitchFamily="34" charset="0"/>
                <a:cs typeface="Calibri" panose="020F0502020204030204" pitchFamily="34" charset="0"/>
              </a:rPr>
              <a:t> + </a:t>
            </a:r>
            <a:r>
              <a:rPr lang="en-US" altLang="en-US" sz="1700" i="1" dirty="0">
                <a:solidFill>
                  <a:srgbClr val="FF0000"/>
                </a:solidFill>
                <a:latin typeface="Calibri" panose="020F0502020204030204" pitchFamily="34" charset="0"/>
                <a:cs typeface="Calibri" panose="020F0502020204030204" pitchFamily="34" charset="0"/>
              </a:rPr>
              <a:t>b</a:t>
            </a:r>
            <a:r>
              <a:rPr lang="en-US" altLang="en-US" sz="1700" i="1" dirty="0">
                <a:solidFill>
                  <a:srgbClr val="3366FF"/>
                </a:solidFill>
                <a:latin typeface="Calibri" panose="020F0502020204030204" pitchFamily="34" charset="0"/>
                <a:cs typeface="Calibri" panose="020F0502020204030204" pitchFamily="34" charset="0"/>
              </a:rPr>
              <a:t>x</a:t>
            </a:r>
          </a:p>
          <a:p>
            <a:endParaRPr lang="en-US" altLang="en-US" sz="1700" i="1" dirty="0">
              <a:solidFill>
                <a:srgbClr val="3366FF"/>
              </a:solidFill>
              <a:latin typeface="Calibri" panose="020F0502020204030204" pitchFamily="34" charset="0"/>
              <a:cs typeface="Calibri" panose="020F0502020204030204" pitchFamily="34" charset="0"/>
            </a:endParaRPr>
          </a:p>
          <a:p>
            <a:r>
              <a:rPr lang="en-US" altLang="en-US" sz="1700" i="1" dirty="0">
                <a:solidFill>
                  <a:srgbClr val="3366FF"/>
                </a:solidFill>
                <a:latin typeface="Calibri" panose="020F0502020204030204" pitchFamily="34" charset="0"/>
                <a:cs typeface="Calibri" panose="020F0502020204030204" pitchFamily="34" charset="0"/>
              </a:rPr>
              <a:t>In this example, </a:t>
            </a:r>
          </a:p>
          <a:p>
            <a:r>
              <a:rPr lang="en-US" altLang="en-US" sz="1700" i="1" dirty="0">
                <a:solidFill>
                  <a:srgbClr val="3366FF"/>
                </a:solidFill>
                <a:latin typeface="Calibri" panose="020F0502020204030204" pitchFamily="34" charset="0"/>
                <a:cs typeface="Calibri" panose="020F0502020204030204" pitchFamily="34" charset="0"/>
              </a:rPr>
              <a:t>Y = 8000 + 400X</a:t>
            </a:r>
          </a:p>
        </p:txBody>
      </p:sp>
      <p:sp>
        <p:nvSpPr>
          <p:cNvPr id="29" name="TextBox 28">
            <a:extLst>
              <a:ext uri="{FF2B5EF4-FFF2-40B4-BE49-F238E27FC236}">
                <a16:creationId xmlns:a16="http://schemas.microsoft.com/office/drawing/2014/main" id="{45950AF5-258E-C425-336A-E22417804838}"/>
              </a:ext>
            </a:extLst>
          </p:cNvPr>
          <p:cNvSpPr txBox="1"/>
          <p:nvPr/>
        </p:nvSpPr>
        <p:spPr>
          <a:xfrm>
            <a:off x="4706927" y="999149"/>
            <a:ext cx="4056073" cy="113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375"/>
              </a:spcBef>
              <a:spcAft>
                <a:spcPts val="375"/>
              </a:spcAft>
            </a:pPr>
            <a:r>
              <a:rPr lang="en-US" altLang="en-US" sz="1700" dirty="0">
                <a:latin typeface="Calibri" panose="020F0502020204030204" pitchFamily="34" charset="0"/>
                <a:cs typeface="Calibri" panose="020F0502020204030204" pitchFamily="34" charset="0"/>
              </a:rPr>
              <a:t>Simple Regression Analysis is a statistical technique to measure the relationship between what you would like to forecast (Y) and a measure that affects it (X)</a:t>
            </a:r>
          </a:p>
        </p:txBody>
      </p:sp>
      <p:sp>
        <p:nvSpPr>
          <p:cNvPr id="6" name="Line 19">
            <a:extLst>
              <a:ext uri="{FF2B5EF4-FFF2-40B4-BE49-F238E27FC236}">
                <a16:creationId xmlns:a16="http://schemas.microsoft.com/office/drawing/2014/main" id="{923E29A4-7E2F-6B69-7581-873007FAFA85}"/>
              </a:ext>
            </a:extLst>
          </p:cNvPr>
          <p:cNvSpPr>
            <a:spLocks noChangeShapeType="1"/>
          </p:cNvSpPr>
          <p:nvPr/>
        </p:nvSpPr>
        <p:spPr bwMode="auto">
          <a:xfrm flipH="1">
            <a:off x="2812793" y="1946203"/>
            <a:ext cx="0" cy="2131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sp>
        <p:nvSpPr>
          <p:cNvPr id="7" name="Line 19">
            <a:extLst>
              <a:ext uri="{FF2B5EF4-FFF2-40B4-BE49-F238E27FC236}">
                <a16:creationId xmlns:a16="http://schemas.microsoft.com/office/drawing/2014/main" id="{63E8187A-6B7C-B2B6-D6B1-D660CE6112A2}"/>
              </a:ext>
            </a:extLst>
          </p:cNvPr>
          <p:cNvSpPr>
            <a:spLocks noChangeShapeType="1"/>
          </p:cNvSpPr>
          <p:nvPr/>
        </p:nvSpPr>
        <p:spPr bwMode="auto">
          <a:xfrm flipH="1">
            <a:off x="1320207" y="2532008"/>
            <a:ext cx="0" cy="2131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6"/>
          </a:p>
        </p:txBody>
      </p:sp>
      <p:pic>
        <p:nvPicPr>
          <p:cNvPr id="10" name="Picture 9">
            <a:extLst>
              <a:ext uri="{FF2B5EF4-FFF2-40B4-BE49-F238E27FC236}">
                <a16:creationId xmlns:a16="http://schemas.microsoft.com/office/drawing/2014/main" id="{8246CF52-0375-3F6B-7744-F5471B37D13B}"/>
              </a:ext>
            </a:extLst>
          </p:cNvPr>
          <p:cNvPicPr>
            <a:picLocks noChangeAspect="1"/>
          </p:cNvPicPr>
          <p:nvPr/>
        </p:nvPicPr>
        <p:blipFill>
          <a:blip r:embed="rId5"/>
          <a:stretch>
            <a:fillRect/>
          </a:stretch>
        </p:blipFill>
        <p:spPr>
          <a:xfrm>
            <a:off x="4611500" y="904218"/>
            <a:ext cx="4075300" cy="3174942"/>
          </a:xfrm>
          <a:prstGeom prst="rect">
            <a:avLst/>
          </a:prstGeom>
        </p:spPr>
      </p:pic>
      <p:cxnSp>
        <p:nvCxnSpPr>
          <p:cNvPr id="11" name="Straight Connector 10">
            <a:extLst>
              <a:ext uri="{FF2B5EF4-FFF2-40B4-BE49-F238E27FC236}">
                <a16:creationId xmlns:a16="http://schemas.microsoft.com/office/drawing/2014/main" id="{39C30963-A34A-5C1F-FF67-9D8E3DB97604}"/>
              </a:ext>
            </a:extLst>
          </p:cNvPr>
          <p:cNvCxnSpPr>
            <a:cxnSpLocks/>
          </p:cNvCxnSpPr>
          <p:nvPr/>
        </p:nvCxnSpPr>
        <p:spPr>
          <a:xfrm>
            <a:off x="2246081" y="2344699"/>
            <a:ext cx="21560" cy="1290400"/>
          </a:xfrm>
          <a:prstGeom prst="line">
            <a:avLst/>
          </a:prstGeom>
          <a:noFill/>
          <a:ln w="3175" cap="flat">
            <a:solidFill>
              <a:srgbClr val="000000"/>
            </a:solidFill>
            <a:prstDash val="lgDash"/>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4BB3D346-39BB-AA00-B885-B4B51012BE03}"/>
              </a:ext>
            </a:extLst>
          </p:cNvPr>
          <p:cNvCxnSpPr>
            <a:cxnSpLocks/>
          </p:cNvCxnSpPr>
          <p:nvPr/>
        </p:nvCxnSpPr>
        <p:spPr>
          <a:xfrm>
            <a:off x="2864173" y="2047622"/>
            <a:ext cx="21560" cy="1585379"/>
          </a:xfrm>
          <a:prstGeom prst="line">
            <a:avLst/>
          </a:prstGeom>
          <a:noFill/>
          <a:ln w="3175" cap="flat">
            <a:solidFill>
              <a:srgbClr val="000000"/>
            </a:solidFill>
            <a:prstDash val="lgDash"/>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0B11DD57-335F-5D68-7FF8-42BD6BCBD190}"/>
              </a:ext>
            </a:extLst>
          </p:cNvPr>
          <p:cNvCxnSpPr>
            <a:cxnSpLocks/>
            <a:stCxn id="22" idx="0"/>
          </p:cNvCxnSpPr>
          <p:nvPr/>
        </p:nvCxnSpPr>
        <p:spPr>
          <a:xfrm flipH="1">
            <a:off x="1075970" y="2042263"/>
            <a:ext cx="1170110" cy="7458"/>
          </a:xfrm>
          <a:prstGeom prst="line">
            <a:avLst/>
          </a:prstGeom>
          <a:noFill/>
          <a:ln w="3175" cap="flat">
            <a:solidFill>
              <a:srgbClr val="000000"/>
            </a:solidFill>
            <a:prstDash val="lgDash"/>
            <a:miter lim="400000"/>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978E8E33-25A1-5174-E004-C59B4A12FABC}"/>
              </a:ext>
            </a:extLst>
          </p:cNvPr>
          <p:cNvSpPr txBox="1"/>
          <p:nvPr/>
        </p:nvSpPr>
        <p:spPr>
          <a:xfrm>
            <a:off x="558366" y="4669474"/>
            <a:ext cx="46558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Errata: distributed X coefficient 40, rather than 400</a:t>
            </a:r>
          </a:p>
        </p:txBody>
      </p:sp>
      <p:pic>
        <p:nvPicPr>
          <p:cNvPr id="37" name="Picture 36">
            <a:extLst>
              <a:ext uri="{FF2B5EF4-FFF2-40B4-BE49-F238E27FC236}">
                <a16:creationId xmlns:a16="http://schemas.microsoft.com/office/drawing/2014/main" id="{900D00E0-0B93-B582-9FE9-20C5AD40A753}"/>
              </a:ext>
            </a:extLst>
          </p:cNvPr>
          <p:cNvPicPr>
            <a:picLocks noChangeAspect="1"/>
          </p:cNvPicPr>
          <p:nvPr/>
        </p:nvPicPr>
        <p:blipFill>
          <a:blip r:embed="rId6"/>
          <a:stretch>
            <a:fillRect/>
          </a:stretch>
        </p:blipFill>
        <p:spPr>
          <a:xfrm>
            <a:off x="0" y="1288768"/>
            <a:ext cx="9144000" cy="2565964"/>
          </a:xfrm>
          <a:prstGeom prst="rect">
            <a:avLst/>
          </a:prstGeom>
        </p:spPr>
      </p:pic>
      <p:cxnSp>
        <p:nvCxnSpPr>
          <p:cNvPr id="39" name="Straight Connector 38">
            <a:extLst>
              <a:ext uri="{FF2B5EF4-FFF2-40B4-BE49-F238E27FC236}">
                <a16:creationId xmlns:a16="http://schemas.microsoft.com/office/drawing/2014/main" id="{3553709F-28B2-339A-A965-A7BE1B4AE4A9}"/>
              </a:ext>
            </a:extLst>
          </p:cNvPr>
          <p:cNvCxnSpPr>
            <a:cxnSpLocks/>
          </p:cNvCxnSpPr>
          <p:nvPr/>
        </p:nvCxnSpPr>
        <p:spPr>
          <a:xfrm flipV="1">
            <a:off x="4974956" y="2042263"/>
            <a:ext cx="1526583" cy="1018652"/>
          </a:xfrm>
          <a:prstGeom prst="line">
            <a:avLst/>
          </a:prstGeom>
          <a:noFill/>
          <a:ln w="9525" cap="flat">
            <a:solidFill>
              <a:srgbClr val="7030A0"/>
            </a:solidFill>
            <a:prstDash val="sysDash"/>
            <a:miter lim="4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4DAF52E5-0623-516F-D18D-494ED52E0D84}"/>
              </a:ext>
            </a:extLst>
          </p:cNvPr>
          <p:cNvCxnSpPr>
            <a:cxnSpLocks/>
          </p:cNvCxnSpPr>
          <p:nvPr/>
        </p:nvCxnSpPr>
        <p:spPr>
          <a:xfrm flipV="1">
            <a:off x="4974956" y="1766807"/>
            <a:ext cx="1464590" cy="1542081"/>
          </a:xfrm>
          <a:prstGeom prst="line">
            <a:avLst/>
          </a:prstGeom>
          <a:noFill/>
          <a:ln w="9525" cap="flat">
            <a:solidFill>
              <a:srgbClr val="FF0000"/>
            </a:solidFill>
            <a:prstDash val="sysDash"/>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29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57D92-CC2D-4F2C-983C-EF008DF9B8F7}"/>
              </a:ext>
            </a:extLst>
          </p:cNvPr>
          <p:cNvPicPr>
            <a:picLocks noChangeAspect="1"/>
          </p:cNvPicPr>
          <p:nvPr/>
        </p:nvPicPr>
        <p:blipFill>
          <a:blip r:embed="rId2"/>
          <a:stretch>
            <a:fillRect/>
          </a:stretch>
        </p:blipFill>
        <p:spPr>
          <a:xfrm>
            <a:off x="424415" y="548598"/>
            <a:ext cx="8331264" cy="4046304"/>
          </a:xfrm>
          <a:prstGeom prst="rect">
            <a:avLst/>
          </a:prstGeom>
        </p:spPr>
      </p:pic>
      <p:sp>
        <p:nvSpPr>
          <p:cNvPr id="3" name="Rectangle 2">
            <a:extLst>
              <a:ext uri="{FF2B5EF4-FFF2-40B4-BE49-F238E27FC236}">
                <a16:creationId xmlns:a16="http://schemas.microsoft.com/office/drawing/2014/main" id="{3FAFA9A4-D68A-4689-A447-4FD50250137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Network Fit</a:t>
            </a:r>
          </a:p>
        </p:txBody>
      </p:sp>
      <p:sp>
        <p:nvSpPr>
          <p:cNvPr id="4" name="TextBox 3">
            <a:extLst>
              <a:ext uri="{FF2B5EF4-FFF2-40B4-BE49-F238E27FC236}">
                <a16:creationId xmlns:a16="http://schemas.microsoft.com/office/drawing/2014/main" id="{8436BCDC-0BD1-4669-A5CA-1433D5A618BD}"/>
              </a:ext>
            </a:extLst>
          </p:cNvPr>
          <p:cNvSpPr txBox="1"/>
          <p:nvPr/>
        </p:nvSpPr>
        <p:spPr>
          <a:xfrm>
            <a:off x="3675647" y="4276866"/>
            <a:ext cx="179270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Light"/>
              </a:rPr>
              <a:t>Random seed = 2</a:t>
            </a:r>
          </a:p>
        </p:txBody>
      </p:sp>
    </p:spTree>
    <p:extLst>
      <p:ext uri="{BB962C8B-B14F-4D97-AF65-F5344CB8AC3E}">
        <p14:creationId xmlns:p14="http://schemas.microsoft.com/office/powerpoint/2010/main" val="3622685997"/>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A49AF-64C4-4311-86BF-98A87CF76B30}"/>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Compare fit vs. actual</a:t>
            </a:r>
          </a:p>
        </p:txBody>
      </p:sp>
      <p:pic>
        <p:nvPicPr>
          <p:cNvPr id="6" name="Picture 5">
            <a:extLst>
              <a:ext uri="{FF2B5EF4-FFF2-40B4-BE49-F238E27FC236}">
                <a16:creationId xmlns:a16="http://schemas.microsoft.com/office/drawing/2014/main" id="{3789D4CD-B3A3-4AB5-A6CC-70C8A6755663}"/>
              </a:ext>
            </a:extLst>
          </p:cNvPr>
          <p:cNvPicPr>
            <a:picLocks noChangeAspect="1"/>
          </p:cNvPicPr>
          <p:nvPr/>
        </p:nvPicPr>
        <p:blipFill>
          <a:blip r:embed="rId2"/>
          <a:stretch>
            <a:fillRect/>
          </a:stretch>
        </p:blipFill>
        <p:spPr>
          <a:xfrm>
            <a:off x="0" y="351235"/>
            <a:ext cx="8895347" cy="4320266"/>
          </a:xfrm>
          <a:prstGeom prst="rect">
            <a:avLst/>
          </a:prstGeom>
        </p:spPr>
      </p:pic>
    </p:spTree>
    <p:extLst>
      <p:ext uri="{BB962C8B-B14F-4D97-AF65-F5344CB8AC3E}">
        <p14:creationId xmlns:p14="http://schemas.microsoft.com/office/powerpoint/2010/main" val="3983693001"/>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E5B09-6D26-497D-8DAE-423885E02982}"/>
              </a:ext>
            </a:extLst>
          </p:cNvPr>
          <p:cNvSpPr/>
          <p:nvPr/>
        </p:nvSpPr>
        <p:spPr>
          <a:xfrm>
            <a:off x="6872991" y="24"/>
            <a:ext cx="2271010" cy="5150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Compare MAPE with Regression</a:t>
            </a:r>
          </a:p>
        </p:txBody>
      </p:sp>
      <p:pic>
        <p:nvPicPr>
          <p:cNvPr id="4" name="Picture 3">
            <a:extLst>
              <a:ext uri="{FF2B5EF4-FFF2-40B4-BE49-F238E27FC236}">
                <a16:creationId xmlns:a16="http://schemas.microsoft.com/office/drawing/2014/main" id="{71079480-C773-48D5-94B9-782107E324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04608" y="3220452"/>
            <a:ext cx="5134784" cy="416785"/>
          </a:xfrm>
          <a:prstGeom prst="rect">
            <a:avLst/>
          </a:prstGeom>
        </p:spPr>
      </p:pic>
      <p:pic>
        <p:nvPicPr>
          <p:cNvPr id="7" name="Picture 6">
            <a:extLst>
              <a:ext uri="{FF2B5EF4-FFF2-40B4-BE49-F238E27FC236}">
                <a16:creationId xmlns:a16="http://schemas.microsoft.com/office/drawing/2014/main" id="{53C42635-CABE-4684-931A-2D9F90086E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5580" y="1680724"/>
            <a:ext cx="5578642" cy="374074"/>
          </a:xfrm>
          <a:prstGeom prst="rect">
            <a:avLst/>
          </a:prstGeom>
        </p:spPr>
      </p:pic>
      <p:sp>
        <p:nvSpPr>
          <p:cNvPr id="8" name="TextBox 7">
            <a:extLst>
              <a:ext uri="{FF2B5EF4-FFF2-40B4-BE49-F238E27FC236}">
                <a16:creationId xmlns:a16="http://schemas.microsoft.com/office/drawing/2014/main" id="{478714E4-7D04-4DD1-9362-B0B11236424A}"/>
              </a:ext>
            </a:extLst>
          </p:cNvPr>
          <p:cNvSpPr txBox="1"/>
          <p:nvPr/>
        </p:nvSpPr>
        <p:spPr>
          <a:xfrm>
            <a:off x="3699055" y="2935704"/>
            <a:ext cx="174589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Linear Regression</a:t>
            </a:r>
          </a:p>
        </p:txBody>
      </p:sp>
      <p:sp>
        <p:nvSpPr>
          <p:cNvPr id="9" name="TextBox 8">
            <a:extLst>
              <a:ext uri="{FF2B5EF4-FFF2-40B4-BE49-F238E27FC236}">
                <a16:creationId xmlns:a16="http://schemas.microsoft.com/office/drawing/2014/main" id="{277E32E9-4C25-4D3C-A2E4-650876F67997}"/>
              </a:ext>
            </a:extLst>
          </p:cNvPr>
          <p:cNvSpPr txBox="1"/>
          <p:nvPr/>
        </p:nvSpPr>
        <p:spPr>
          <a:xfrm>
            <a:off x="3699055" y="1185306"/>
            <a:ext cx="174589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Neural Network</a:t>
            </a:r>
          </a:p>
        </p:txBody>
      </p:sp>
    </p:spTree>
    <p:extLst>
      <p:ext uri="{BB962C8B-B14F-4D97-AF65-F5344CB8AC3E}">
        <p14:creationId xmlns:p14="http://schemas.microsoft.com/office/powerpoint/2010/main" val="154468077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2E2F3-4473-4A0A-9585-972BFC55B9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2585" y="562354"/>
            <a:ext cx="8596564" cy="4139924"/>
          </a:xfrm>
          <a:prstGeom prst="rect">
            <a:avLst/>
          </a:prstGeom>
        </p:spPr>
      </p:pic>
      <p:sp>
        <p:nvSpPr>
          <p:cNvPr id="3" name="Rectangle 2">
            <a:extLst>
              <a:ext uri="{FF2B5EF4-FFF2-40B4-BE49-F238E27FC236}">
                <a16:creationId xmlns:a16="http://schemas.microsoft.com/office/drawing/2014/main" id="{C8519A19-FF65-4F62-B479-481771260D72}"/>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Variable Importance</a:t>
            </a:r>
          </a:p>
        </p:txBody>
      </p:sp>
      <p:sp>
        <p:nvSpPr>
          <p:cNvPr id="4" name="TextBox 3">
            <a:extLst>
              <a:ext uri="{FF2B5EF4-FFF2-40B4-BE49-F238E27FC236}">
                <a16:creationId xmlns:a16="http://schemas.microsoft.com/office/drawing/2014/main" id="{8E9C2EFA-3752-4BB8-A675-C8240F021C77}"/>
              </a:ext>
            </a:extLst>
          </p:cNvPr>
          <p:cNvSpPr txBox="1"/>
          <p:nvPr/>
        </p:nvSpPr>
        <p:spPr>
          <a:xfrm>
            <a:off x="3645569" y="4471134"/>
            <a:ext cx="179270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70C0"/>
                </a:solidFill>
                <a:effectLst/>
                <a:uFillTx/>
                <a:latin typeface="+mn-lt"/>
                <a:ea typeface="+mn-ea"/>
                <a:cs typeface="+mn-cs"/>
                <a:sym typeface="Helvetica Light"/>
              </a:rPr>
              <a:t>Random seed = 2</a:t>
            </a:r>
          </a:p>
        </p:txBody>
      </p:sp>
      <p:sp>
        <p:nvSpPr>
          <p:cNvPr id="5" name="TextBox 4">
            <a:extLst>
              <a:ext uri="{FF2B5EF4-FFF2-40B4-BE49-F238E27FC236}">
                <a16:creationId xmlns:a16="http://schemas.microsoft.com/office/drawing/2014/main" id="{C78A52D2-2B21-495C-80AA-9E052A216ECC}"/>
              </a:ext>
            </a:extLst>
          </p:cNvPr>
          <p:cNvSpPr txBox="1"/>
          <p:nvPr/>
        </p:nvSpPr>
        <p:spPr>
          <a:xfrm>
            <a:off x="1720517" y="83107"/>
            <a:ext cx="4796588" cy="2041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Must use caution, especially with collinear predictors!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400" i="1" dirty="0">
                <a:solidFill>
                  <a:srgbClr val="FF0000"/>
                </a:solidFill>
                <a:latin typeface="Calibri" panose="020F0502020204030204" pitchFamily="34" charset="0"/>
                <a:cs typeface="Calibri" panose="020F0502020204030204" pitchFamily="34" charset="0"/>
              </a:rPr>
              <a:t>Randomization of weights can lead to “local optimization”, which means that the apparent importance is biased by the nearest solution to the initial weights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i="1" dirty="0">
              <a:solidFill>
                <a:srgbClr val="FF0000"/>
              </a:solidFill>
              <a:latin typeface="Calibri" panose="020F0502020204030204" pitchFamily="34" charset="0"/>
              <a:cs typeface="Calibri" panose="020F0502020204030204" pitchFamily="34" charset="0"/>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400" i="1" dirty="0">
                <a:solidFill>
                  <a:srgbClr val="FF0000"/>
                </a:solidFill>
                <a:latin typeface="Calibri" panose="020F0502020204030204" pitchFamily="34" charset="0"/>
                <a:cs typeface="Calibri" panose="020F0502020204030204" pitchFamily="34" charset="0"/>
              </a:rPr>
              <a:t>When predictors are near-perfect substitutes, additional bias can result because it doesn’t make much difference which of the substitutes’ weights is adjusted</a:t>
            </a:r>
            <a:endParaRPr kumimoji="0" lang="en-US" sz="1400" b="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560418122"/>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normAutofit fontScale="90000"/>
          </a:bodyPr>
          <a:lstStyle/>
          <a:p>
            <a:r>
              <a:rPr lang="en-US" dirty="0">
                <a:solidFill>
                  <a:schemeClr val="accent4"/>
                </a:solidFill>
              </a:rPr>
              <a:t>Predicting Events</a:t>
            </a:r>
            <a:br>
              <a:rPr lang="en-US" dirty="0">
                <a:solidFill>
                  <a:schemeClr val="accent4"/>
                </a:solidFill>
              </a:rPr>
            </a:br>
            <a:r>
              <a:rPr lang="en-US" dirty="0">
                <a:solidFill>
                  <a:schemeClr val="accent4"/>
                </a:solidFill>
              </a:rPr>
              <a:t>An introduction</a:t>
            </a:r>
            <a:br>
              <a:rPr lang="en-US" dirty="0">
                <a:solidFill>
                  <a:schemeClr val="accent4"/>
                </a:solidFill>
              </a:rPr>
            </a:br>
            <a:endParaRPr lang="en-US" dirty="0">
              <a:solidFill>
                <a:schemeClr val="accent4"/>
              </a:solidFill>
            </a:endParaRP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16205939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986EA-8027-4D36-AB18-3430FD79A63F}"/>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How do I predict a yes/no result?</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99231E-CB2A-453A-B827-26C12F5BDC7B}"/>
              </a:ext>
            </a:extLst>
          </p:cNvPr>
          <p:cNvSpPr>
            <a:spLocks noGrp="1"/>
          </p:cNvSpPr>
          <p:nvPr>
            <p:ph type="body" sz="quarter" idx="1"/>
          </p:nvPr>
        </p:nvSpPr>
        <p:spPr>
          <a:xfrm>
            <a:off x="513296" y="1019127"/>
            <a:ext cx="8432583" cy="924647"/>
          </a:xfrm>
        </p:spPr>
        <p:txBody>
          <a:bodyPr>
            <a:normAutofit fontScale="55000" lnSpcReduction="20000"/>
          </a:bodyPr>
          <a:lstStyle/>
          <a:p>
            <a:r>
              <a:rPr lang="en-US" sz="1900" i="1" dirty="0">
                <a:solidFill>
                  <a:schemeClr val="bg2">
                    <a:lumMod val="50000"/>
                  </a:schemeClr>
                </a:solidFill>
                <a:latin typeface="Calibri" panose="020F0502020204030204" pitchFamily="34" charset="0"/>
                <a:cs typeface="Calibri" panose="020F0502020204030204" pitchFamily="34" charset="0"/>
              </a:rPr>
              <a:t>Examples</a:t>
            </a:r>
          </a:p>
          <a:p>
            <a:endParaRPr lang="en-US" sz="1900" dirty="0">
              <a:solidFill>
                <a:schemeClr val="accent1"/>
              </a:solidFill>
              <a:latin typeface="Calibri" panose="020F0502020204030204" pitchFamily="34" charset="0"/>
              <a:cs typeface="Calibri" panose="020F0502020204030204" pitchFamily="34" charset="0"/>
            </a:endParaRPr>
          </a:p>
          <a:p>
            <a:r>
              <a:rPr lang="en-US" sz="3300" dirty="0">
                <a:solidFill>
                  <a:schemeClr val="accent1"/>
                </a:solidFill>
                <a:latin typeface="Calibri" panose="020F0502020204030204" pitchFamily="34" charset="0"/>
                <a:cs typeface="Calibri" panose="020F0502020204030204" pitchFamily="34" charset="0"/>
              </a:rPr>
              <a:t>Statistics:  Logistic Regression Analysis</a:t>
            </a:r>
            <a:endParaRPr lang="en-US" sz="3300" dirty="0">
              <a:solidFill>
                <a:schemeClr val="accent2"/>
              </a:solidFill>
              <a:latin typeface="Calibri" panose="020F0502020204030204" pitchFamily="34" charset="0"/>
              <a:cs typeface="Calibri" panose="020F0502020204030204" pitchFamily="34" charset="0"/>
            </a:endParaRPr>
          </a:p>
          <a:p>
            <a:r>
              <a:rPr lang="en-US" sz="3300" dirty="0">
                <a:solidFill>
                  <a:schemeClr val="accent2"/>
                </a:solidFill>
                <a:latin typeface="Calibri" panose="020F0502020204030204" pitchFamily="34" charset="0"/>
                <a:cs typeface="Calibri" panose="020F0502020204030204" pitchFamily="34" charset="0"/>
              </a:rPr>
              <a:t>Machine Learning:  Neural Network, CHAID(Decision Tree), Support Vector Machine</a:t>
            </a:r>
          </a:p>
        </p:txBody>
      </p:sp>
      <p:pic>
        <p:nvPicPr>
          <p:cNvPr id="11" name="Picture 9">
            <a:extLst>
              <a:ext uri="{FF2B5EF4-FFF2-40B4-BE49-F238E27FC236}">
                <a16:creationId xmlns:a16="http://schemas.microsoft.com/office/drawing/2014/main" id="{FA473D55-BBC9-4E44-AC0C-9EFFCC82AB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838573" y="2004080"/>
            <a:ext cx="2861187" cy="2350261"/>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 name="Group 18">
            <a:extLst>
              <a:ext uri="{FF2B5EF4-FFF2-40B4-BE49-F238E27FC236}">
                <a16:creationId xmlns:a16="http://schemas.microsoft.com/office/drawing/2014/main" id="{7FE992DF-06AF-41F3-A24A-D2941DE0E0BE}"/>
              </a:ext>
            </a:extLst>
          </p:cNvPr>
          <p:cNvGrpSpPr/>
          <p:nvPr/>
        </p:nvGrpSpPr>
        <p:grpSpPr>
          <a:xfrm>
            <a:off x="4436153" y="2004079"/>
            <a:ext cx="4572000" cy="2612913"/>
            <a:chOff x="4436153" y="2004079"/>
            <a:chExt cx="4572000" cy="2612913"/>
          </a:xfrm>
        </p:grpSpPr>
        <p:grpSp>
          <p:nvGrpSpPr>
            <p:cNvPr id="16" name="Group 15">
              <a:extLst>
                <a:ext uri="{FF2B5EF4-FFF2-40B4-BE49-F238E27FC236}">
                  <a16:creationId xmlns:a16="http://schemas.microsoft.com/office/drawing/2014/main" id="{58560259-4F03-B825-7C10-EE2184F036E5}"/>
                </a:ext>
              </a:extLst>
            </p:cNvPr>
            <p:cNvGrpSpPr/>
            <p:nvPr/>
          </p:nvGrpSpPr>
          <p:grpSpPr>
            <a:xfrm>
              <a:off x="4735295" y="2004079"/>
              <a:ext cx="3973716" cy="2350261"/>
              <a:chOff x="4735295" y="2004079"/>
              <a:chExt cx="3973716" cy="2350261"/>
            </a:xfrm>
          </p:grpSpPr>
          <p:pic>
            <p:nvPicPr>
              <p:cNvPr id="12" name="Picture 8" descr="Easy Way to Understand Decision Trees">
                <a:extLst>
                  <a:ext uri="{FF2B5EF4-FFF2-40B4-BE49-F238E27FC236}">
                    <a16:creationId xmlns:a16="http://schemas.microsoft.com/office/drawing/2014/main" id="{4A81A5BC-DF44-4B66-8181-A9FEAF9E6C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5295" y="2004079"/>
                <a:ext cx="3973716" cy="2350261"/>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3A7A04-CDC8-C59C-90DE-F11EA0FF0352}"/>
                  </a:ext>
                </a:extLst>
              </p:cNvPr>
              <p:cNvSpPr txBox="1"/>
              <p:nvPr/>
            </p:nvSpPr>
            <p:spPr>
              <a:xfrm>
                <a:off x="6900366" y="2928623"/>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7" name="TextBox 6">
                <a:extLst>
                  <a:ext uri="{FF2B5EF4-FFF2-40B4-BE49-F238E27FC236}">
                    <a16:creationId xmlns:a16="http://schemas.microsoft.com/office/drawing/2014/main" id="{12AB2C65-5FC4-A79F-22F2-656EA02FBDAA}"/>
                  </a:ext>
                </a:extLst>
              </p:cNvPr>
              <p:cNvSpPr txBox="1"/>
              <p:nvPr/>
            </p:nvSpPr>
            <p:spPr>
              <a:xfrm>
                <a:off x="7866597" y="369341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9" name="TextBox 8">
                <a:extLst>
                  <a:ext uri="{FF2B5EF4-FFF2-40B4-BE49-F238E27FC236}">
                    <a16:creationId xmlns:a16="http://schemas.microsoft.com/office/drawing/2014/main" id="{AD5184C7-5649-D656-85D4-888052085E0C}"/>
                  </a:ext>
                </a:extLst>
              </p:cNvPr>
              <p:cNvSpPr txBox="1"/>
              <p:nvPr/>
            </p:nvSpPr>
            <p:spPr>
              <a:xfrm>
                <a:off x="6165030" y="3604430"/>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0" name="TextBox 9">
                <a:extLst>
                  <a:ext uri="{FF2B5EF4-FFF2-40B4-BE49-F238E27FC236}">
                    <a16:creationId xmlns:a16="http://schemas.microsoft.com/office/drawing/2014/main" id="{6DC3B486-7DEB-08A2-46F5-833F168216AF}"/>
                  </a:ext>
                </a:extLst>
              </p:cNvPr>
              <p:cNvSpPr txBox="1"/>
              <p:nvPr/>
            </p:nvSpPr>
            <p:spPr>
              <a:xfrm>
                <a:off x="5132031" y="2839634"/>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826505E6-C940-CA57-CBAA-A4F625796A80}"/>
                  </a:ext>
                </a:extLst>
              </p:cNvPr>
              <p:cNvSpPr txBox="1"/>
              <p:nvPr/>
            </p:nvSpPr>
            <p:spPr>
              <a:xfrm>
                <a:off x="7409397" y="335358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&gt; 320</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5" name="TextBox 14">
                <a:extLst>
                  <a:ext uri="{FF2B5EF4-FFF2-40B4-BE49-F238E27FC236}">
                    <a16:creationId xmlns:a16="http://schemas.microsoft.com/office/drawing/2014/main" id="{F314BDBF-28DE-66F7-F693-9ECBBD777808}"/>
                  </a:ext>
                </a:extLst>
              </p:cNvPr>
              <p:cNvSpPr txBox="1"/>
              <p:nvPr/>
            </p:nvSpPr>
            <p:spPr>
              <a:xfrm>
                <a:off x="7003387" y="2139696"/>
                <a:ext cx="457200"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b="1" dirty="0">
                    <a:latin typeface="Calibri" panose="020F0502020204030204" pitchFamily="34" charset="0"/>
                    <a:cs typeface="Calibri" panose="020F0502020204030204" pitchFamily="34" charset="0"/>
                  </a:rPr>
                  <a:t>(MPG)</a:t>
                </a:r>
                <a:endParaRPr kumimoji="0" lang="en-US" sz="900" b="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sp>
          <p:nvSpPr>
            <p:cNvPr id="18" name="TextBox 17">
              <a:extLst>
                <a:ext uri="{FF2B5EF4-FFF2-40B4-BE49-F238E27FC236}">
                  <a16:creationId xmlns:a16="http://schemas.microsoft.com/office/drawing/2014/main" id="{DD2D0BBE-F3C8-69A6-97BE-174D3C89F273}"/>
                </a:ext>
              </a:extLst>
            </p:cNvPr>
            <p:cNvSpPr txBox="1"/>
            <p:nvPr/>
          </p:nvSpPr>
          <p:spPr>
            <a:xfrm>
              <a:off x="4436153" y="4401548"/>
              <a:ext cx="4572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i="1" dirty="0"/>
                <a:t>Modified from within </a:t>
              </a:r>
              <a:r>
                <a:rPr lang="en-US" sz="800" i="1" dirty="0">
                  <a:hlinkClick r:id="rId4"/>
                </a:rPr>
                <a:t>https://www.youtube.com/watch?v=NYigVROC-qs</a:t>
              </a:r>
              <a:r>
                <a:rPr lang="en-US" sz="800" i="1" dirty="0"/>
                <a:t> </a:t>
              </a:r>
            </a:p>
          </p:txBody>
        </p:sp>
      </p:grpSp>
    </p:spTree>
    <p:extLst>
      <p:ext uri="{BB962C8B-B14F-4D97-AF65-F5344CB8AC3E}">
        <p14:creationId xmlns:p14="http://schemas.microsoft.com/office/powerpoint/2010/main" val="4047639597"/>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PREDICTING EVENTS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“Limited Dependent Variables”</a:t>
            </a:r>
          </a:p>
        </p:txBody>
      </p:sp>
      <p:pic>
        <p:nvPicPr>
          <p:cNvPr id="4" name="Picture 3">
            <a:extLst>
              <a:ext uri="{FF2B5EF4-FFF2-40B4-BE49-F238E27FC236}">
                <a16:creationId xmlns:a16="http://schemas.microsoft.com/office/drawing/2014/main" id="{48E267E9-D366-BEE7-BE13-01DA8853C363}"/>
              </a:ext>
            </a:extLst>
          </p:cNvPr>
          <p:cNvPicPr>
            <a:picLocks noChangeAspect="1"/>
          </p:cNvPicPr>
          <p:nvPr/>
        </p:nvPicPr>
        <p:blipFill>
          <a:blip r:embed="rId3"/>
          <a:stretch>
            <a:fillRect/>
          </a:stretch>
        </p:blipFill>
        <p:spPr>
          <a:xfrm>
            <a:off x="100745" y="980975"/>
            <a:ext cx="2468708" cy="3113520"/>
          </a:xfrm>
          <a:prstGeom prst="rect">
            <a:avLst/>
          </a:prstGeom>
          <a:ln w="19050">
            <a:solidFill>
              <a:schemeClr val="bg1">
                <a:lumMod val="50000"/>
              </a:schemeClr>
            </a:solidFill>
          </a:ln>
        </p:spPr>
      </p:pic>
      <p:pic>
        <p:nvPicPr>
          <p:cNvPr id="7" name="Picture 6">
            <a:extLst>
              <a:ext uri="{FF2B5EF4-FFF2-40B4-BE49-F238E27FC236}">
                <a16:creationId xmlns:a16="http://schemas.microsoft.com/office/drawing/2014/main" id="{46A1F252-A803-465B-B490-4092D2129E66}"/>
              </a:ext>
            </a:extLst>
          </p:cNvPr>
          <p:cNvPicPr>
            <a:picLocks noChangeAspect="1"/>
          </p:cNvPicPr>
          <p:nvPr/>
        </p:nvPicPr>
        <p:blipFill>
          <a:blip r:embed="rId4"/>
          <a:stretch>
            <a:fillRect/>
          </a:stretch>
        </p:blipFill>
        <p:spPr>
          <a:xfrm>
            <a:off x="2676643" y="980974"/>
            <a:ext cx="3113521" cy="3113521"/>
          </a:xfrm>
          <a:prstGeom prst="rect">
            <a:avLst/>
          </a:prstGeom>
          <a:ln w="19050">
            <a:solidFill>
              <a:schemeClr val="bg1">
                <a:lumMod val="75000"/>
              </a:schemeClr>
            </a:solidFill>
          </a:ln>
        </p:spPr>
      </p:pic>
      <p:pic>
        <p:nvPicPr>
          <p:cNvPr id="8" name="Picture 7">
            <a:extLst>
              <a:ext uri="{FF2B5EF4-FFF2-40B4-BE49-F238E27FC236}">
                <a16:creationId xmlns:a16="http://schemas.microsoft.com/office/drawing/2014/main" id="{E922FD25-6AE4-E4C3-EF1A-F0B92849C9CD}"/>
              </a:ext>
            </a:extLst>
          </p:cNvPr>
          <p:cNvPicPr>
            <a:picLocks noChangeAspect="1"/>
          </p:cNvPicPr>
          <p:nvPr/>
        </p:nvPicPr>
        <p:blipFill>
          <a:blip r:embed="rId5"/>
          <a:stretch>
            <a:fillRect/>
          </a:stretch>
        </p:blipFill>
        <p:spPr>
          <a:xfrm>
            <a:off x="5897354" y="980974"/>
            <a:ext cx="3113523" cy="3104339"/>
          </a:xfrm>
          <a:prstGeom prst="rect">
            <a:avLst/>
          </a:prstGeom>
          <a:ln w="19050">
            <a:solidFill>
              <a:schemeClr val="bg1">
                <a:lumMod val="75000"/>
              </a:schemeClr>
            </a:solidFill>
          </a:ln>
        </p:spPr>
      </p:pic>
      <p:sp>
        <p:nvSpPr>
          <p:cNvPr id="12" name="Right Brace 11">
            <a:extLst>
              <a:ext uri="{FF2B5EF4-FFF2-40B4-BE49-F238E27FC236}">
                <a16:creationId xmlns:a16="http://schemas.microsoft.com/office/drawing/2014/main" id="{7ACA35CD-69B7-CD8E-AECA-B86595CF1990}"/>
              </a:ext>
            </a:extLst>
          </p:cNvPr>
          <p:cNvSpPr/>
          <p:nvPr/>
        </p:nvSpPr>
        <p:spPr>
          <a:xfrm rot="5400000">
            <a:off x="5689371" y="1081766"/>
            <a:ext cx="308775" cy="6334234"/>
          </a:xfrm>
          <a:prstGeom prst="rightBrace">
            <a:avLst/>
          </a:prstGeom>
          <a:noFill/>
          <a:ln w="25400" cap="flat">
            <a:solidFill>
              <a:srgbClr val="318E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TextBox 13">
            <a:extLst>
              <a:ext uri="{FF2B5EF4-FFF2-40B4-BE49-F238E27FC236}">
                <a16:creationId xmlns:a16="http://schemas.microsoft.com/office/drawing/2014/main" id="{BE28F421-0D13-A5EA-17E0-CF59B9B10CF8}"/>
              </a:ext>
            </a:extLst>
          </p:cNvPr>
          <p:cNvSpPr txBox="1"/>
          <p:nvPr/>
        </p:nvSpPr>
        <p:spPr>
          <a:xfrm>
            <a:off x="5248961" y="4300582"/>
            <a:ext cx="1296786"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i="1" u="none" strike="noStrike" cap="none" spc="0" normalizeH="0" baseline="0" dirty="0">
                <a:ln>
                  <a:noFill/>
                </a:ln>
                <a:solidFill>
                  <a:srgbClr val="318EFF"/>
                </a:solidFill>
                <a:effectLst/>
                <a:uFillTx/>
                <a:latin typeface="Calibri" panose="020F0502020204030204" pitchFamily="34" charset="0"/>
                <a:cs typeface="Calibri" panose="020F0502020204030204" pitchFamily="34" charset="0"/>
                <a:sym typeface="Helvetica Light"/>
              </a:rPr>
              <a:t>Limited</a:t>
            </a:r>
          </a:p>
        </p:txBody>
      </p:sp>
    </p:spTree>
    <p:extLst>
      <p:ext uri="{BB962C8B-B14F-4D97-AF65-F5344CB8AC3E}">
        <p14:creationId xmlns:p14="http://schemas.microsoft.com/office/powerpoint/2010/main" val="41457040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32A62BA-B7CB-0F23-21FB-3F495CD4DBB0}"/>
              </a:ext>
            </a:extLst>
          </p:cNvPr>
          <p:cNvSpPr/>
          <p:nvPr/>
        </p:nvSpPr>
        <p:spPr>
          <a:xfrm>
            <a:off x="4572000" y="538990"/>
            <a:ext cx="4495802" cy="4033011"/>
          </a:xfrm>
          <a:prstGeom prst="rect">
            <a:avLst/>
          </a:prstGeom>
          <a:solidFill>
            <a:schemeClr val="accent1">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a:extLst>
              <a:ext uri="{FF2B5EF4-FFF2-40B4-BE49-F238E27FC236}">
                <a16:creationId xmlns:a16="http://schemas.microsoft.com/office/drawing/2014/main" id="{5A198458-8B67-7EC7-FBFB-A841D1AEF850}"/>
              </a:ext>
            </a:extLst>
          </p:cNvPr>
          <p:cNvSpPr/>
          <p:nvPr/>
        </p:nvSpPr>
        <p:spPr>
          <a:xfrm>
            <a:off x="76198" y="518161"/>
            <a:ext cx="4495802" cy="4053840"/>
          </a:xfrm>
          <a:prstGeom prst="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633412"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825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PREDICTING </a:t>
            </a:r>
          </a:p>
          <a:p>
            <a:r>
              <a:rPr lang="en-US" cap="all" dirty="0">
                <a:latin typeface="Calibri" panose="020F0502020204030204" pitchFamily="34" charset="0"/>
                <a:cs typeface="Calibri" panose="020F0502020204030204" pitchFamily="34" charset="0"/>
              </a:rPr>
              <a:t>   Levels       </a:t>
            </a:r>
            <a:r>
              <a:rPr lang="en-US" dirty="0">
                <a:latin typeface="Calibri" panose="020F0502020204030204" pitchFamily="34" charset="0"/>
                <a:cs typeface="Calibri" panose="020F0502020204030204" pitchFamily="34" charset="0"/>
              </a:rPr>
              <a:t> vs.        </a:t>
            </a:r>
            <a:r>
              <a:rPr lang="en-US" cap="all" dirty="0">
                <a:latin typeface="Calibri" panose="020F0502020204030204" pitchFamily="34" charset="0"/>
                <a:cs typeface="Calibri" panose="020F0502020204030204" pitchFamily="34" charset="0"/>
              </a:rPr>
              <a:t>Events</a:t>
            </a:r>
            <a:endParaRPr lang="en-US" sz="2025" dirty="0">
              <a:solidFill>
                <a:schemeClr val="bg2">
                  <a:lumMod val="50000"/>
                </a:schemeClr>
              </a:solidFill>
              <a:latin typeface="Calibri" panose="020F0502020204030204" pitchFamily="34" charset="0"/>
              <a:cs typeface="Calibri" panose="020F0502020204030204" pitchFamily="34" charset="0"/>
            </a:endParaRPr>
          </a:p>
        </p:txBody>
      </p:sp>
      <p:graphicFrame>
        <p:nvGraphicFramePr>
          <p:cNvPr id="10" name="Object 12">
            <a:extLst>
              <a:ext uri="{FF2B5EF4-FFF2-40B4-BE49-F238E27FC236}">
                <a16:creationId xmlns:a16="http://schemas.microsoft.com/office/drawing/2014/main" id="{4C9E59B9-BA6D-4BA5-B204-D54E4E68B1B3}"/>
              </a:ext>
            </a:extLst>
          </p:cNvPr>
          <p:cNvGraphicFramePr>
            <a:graphicFrameLocks noGrp="1" noChangeAspect="1"/>
          </p:cNvGraphicFramePr>
          <p:nvPr>
            <p:ph sz="quarter" idx="1"/>
          </p:nvPr>
        </p:nvGraphicFramePr>
        <p:xfrm>
          <a:off x="400050" y="1053606"/>
          <a:ext cx="4171950" cy="3190875"/>
        </p:xfrm>
        <a:graphic>
          <a:graphicData uri="http://schemas.openxmlformats.org/presentationml/2006/ole">
            <mc:AlternateContent xmlns:mc="http://schemas.openxmlformats.org/markup-compatibility/2006">
              <mc:Choice xmlns:v="urn:schemas-microsoft-com:vml" Requires="v">
                <p:oleObj name="Chart" r:id="rId3" imgW="2876550" imgH="2200275" progId="Excel.Chart.8">
                  <p:embed/>
                </p:oleObj>
              </mc:Choice>
              <mc:Fallback>
                <p:oleObj name="Chart" r:id="rId3" imgW="2876550" imgH="2200275" progId="Excel.Chart.8">
                  <p:embed/>
                  <p:pic>
                    <p:nvPicPr>
                      <p:cNvPr id="10" name="Object 12">
                        <a:extLst>
                          <a:ext uri="{FF2B5EF4-FFF2-40B4-BE49-F238E27FC236}">
                            <a16:creationId xmlns:a16="http://schemas.microsoft.com/office/drawing/2014/main" id="{4C9E59B9-BA6D-4BA5-B204-D54E4E68B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053606"/>
                        <a:ext cx="4171950" cy="3190875"/>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11" name="Picture 9">
            <a:extLst>
              <a:ext uri="{FF2B5EF4-FFF2-40B4-BE49-F238E27FC236}">
                <a16:creationId xmlns:a16="http://schemas.microsoft.com/office/drawing/2014/main" id="{754AC1CF-2AD8-4B6A-9E7E-CCDA1E24E9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4670715" y="1008389"/>
            <a:ext cx="3867150" cy="3176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B1534DD1-1D71-853F-EB8F-49BDEAF023D1}"/>
              </a:ext>
            </a:extLst>
          </p:cNvPr>
          <p:cNvSpPr txBox="1"/>
          <p:nvPr/>
        </p:nvSpPr>
        <p:spPr>
          <a:xfrm>
            <a:off x="5731982" y="4085463"/>
            <a:ext cx="199938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1" u="none" strike="noStrike" cap="none" spc="0" normalizeH="0" baseline="0" dirty="0">
                <a:ln>
                  <a:noFill/>
                </a:ln>
                <a:solidFill>
                  <a:srgbClr val="318EFF"/>
                </a:solidFill>
                <a:effectLst/>
                <a:uFillTx/>
                <a:latin typeface="+mn-lt"/>
                <a:ea typeface="+mn-ea"/>
                <a:cs typeface="+mn-cs"/>
                <a:sym typeface="Helvetica Light"/>
              </a:rPr>
              <a:t>Limited:  Event Yes/No</a:t>
            </a:r>
          </a:p>
        </p:txBody>
      </p:sp>
      <p:sp>
        <p:nvSpPr>
          <p:cNvPr id="4" name="TextBox 3">
            <a:extLst>
              <a:ext uri="{FF2B5EF4-FFF2-40B4-BE49-F238E27FC236}">
                <a16:creationId xmlns:a16="http://schemas.microsoft.com/office/drawing/2014/main" id="{8681F6A6-5FEC-E37A-EEC5-067BB5D11261}"/>
              </a:ext>
            </a:extLst>
          </p:cNvPr>
          <p:cNvSpPr txBox="1"/>
          <p:nvPr/>
        </p:nvSpPr>
        <p:spPr>
          <a:xfrm>
            <a:off x="1444361" y="4184977"/>
            <a:ext cx="237788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1" u="none" strike="noStrike" cap="none" spc="0" normalizeH="0" baseline="0" dirty="0">
                <a:ln>
                  <a:noFill/>
                </a:ln>
                <a:solidFill>
                  <a:schemeClr val="accent2">
                    <a:lumMod val="75000"/>
                  </a:schemeClr>
                </a:solidFill>
                <a:effectLst/>
                <a:uFillTx/>
                <a:latin typeface="+mn-lt"/>
                <a:ea typeface="+mn-ea"/>
                <a:cs typeface="+mn-cs"/>
                <a:sym typeface="Helvetica Light"/>
              </a:rPr>
              <a:t>Level:  Scalar or Continuous</a:t>
            </a:r>
          </a:p>
        </p:txBody>
      </p:sp>
    </p:spTree>
    <p:extLst>
      <p:ext uri="{BB962C8B-B14F-4D97-AF65-F5344CB8AC3E}">
        <p14:creationId xmlns:p14="http://schemas.microsoft.com/office/powerpoint/2010/main" val="32911751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The “Confusion Matrix”</a:t>
            </a:r>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85B7BB5-04D6-3BA5-965A-0D1E2A2B0852}"/>
              </a:ext>
            </a:extLst>
          </p:cNvPr>
          <p:cNvPicPr>
            <a:picLocks noChangeAspect="1"/>
          </p:cNvPicPr>
          <p:nvPr/>
        </p:nvPicPr>
        <p:blipFill rotWithShape="1">
          <a:blip r:embed="rId3"/>
          <a:srcRect l="9364" t="28929" r="66727" b="52162"/>
          <a:stretch/>
        </p:blipFill>
        <p:spPr>
          <a:xfrm>
            <a:off x="1168041" y="954924"/>
            <a:ext cx="6349526" cy="2824695"/>
          </a:xfrm>
          <a:prstGeom prst="rect">
            <a:avLst/>
          </a:prstGeom>
        </p:spPr>
      </p:pic>
    </p:spTree>
    <p:extLst>
      <p:ext uri="{BB962C8B-B14F-4D97-AF65-F5344CB8AC3E}">
        <p14:creationId xmlns:p14="http://schemas.microsoft.com/office/powerpoint/2010/main" val="42124584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DA7F110-976F-CE22-3315-EA6E6923E946}"/>
              </a:ext>
            </a:extLst>
          </p:cNvPr>
          <p:cNvPicPr>
            <a:picLocks noChangeAspect="1"/>
          </p:cNvPicPr>
          <p:nvPr/>
        </p:nvPicPr>
        <p:blipFill rotWithShape="1">
          <a:blip r:embed="rId3"/>
          <a:srcRect l="41066" t="28660" r="21000" b="40807"/>
          <a:stretch/>
        </p:blipFill>
        <p:spPr>
          <a:xfrm>
            <a:off x="922678" y="1166025"/>
            <a:ext cx="7298644" cy="3304472"/>
          </a:xfrm>
          <a:prstGeom prst="rect">
            <a:avLst/>
          </a:prstGeom>
        </p:spPr>
      </p:pic>
      <p:sp>
        <p:nvSpPr>
          <p:cNvPr id="13" name="Title 1">
            <a:extLst>
              <a:ext uri="{FF2B5EF4-FFF2-40B4-BE49-F238E27FC236}">
                <a16:creationId xmlns:a16="http://schemas.microsoft.com/office/drawing/2014/main" id="{E3E638D6-5C9B-4A80-A995-0A2EB0954B14}"/>
              </a:ext>
            </a:extLst>
          </p:cNvPr>
          <p:cNvSpPr txBox="1">
            <a:spLocks/>
          </p:cNvSpPr>
          <p:nvPr/>
        </p:nvSpPr>
        <p:spPr>
          <a:xfrm>
            <a:off x="484856" y="286105"/>
            <a:ext cx="7877175" cy="81661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250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sz="14400" dirty="0">
                <a:latin typeface="Calibri" panose="020F0502020204030204" pitchFamily="34" charset="0"/>
                <a:cs typeface="Calibri" panose="020F0502020204030204" pitchFamily="34" charset="0"/>
              </a:rPr>
              <a:t>Risk vs. Reward</a:t>
            </a:r>
          </a:p>
          <a:p>
            <a:r>
              <a:rPr lang="en-US" sz="9600" dirty="0">
                <a:latin typeface="Calibri" panose="020F0502020204030204" pitchFamily="34" charset="0"/>
                <a:cs typeface="Calibri" panose="020F0502020204030204" pitchFamily="34" charset="0"/>
              </a:rPr>
              <a:t>Cheap E-mail Promotion</a:t>
            </a:r>
          </a:p>
          <a:p>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CDA2B0B-8235-6556-C784-05A6CF8D1605}"/>
              </a:ext>
            </a:extLst>
          </p:cNvPr>
          <p:cNvSpPr txBox="1"/>
          <p:nvPr/>
        </p:nvSpPr>
        <p:spPr>
          <a:xfrm>
            <a:off x="6658495" y="1442315"/>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0C9087FD-6CB5-0013-64F4-FE79D906311A}"/>
              </a:ext>
            </a:extLst>
          </p:cNvPr>
          <p:cNvSpPr txBox="1"/>
          <p:nvPr/>
        </p:nvSpPr>
        <p:spPr>
          <a:xfrm>
            <a:off x="6645740" y="2915522"/>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DB824C21-4076-F341-ABDE-DACC99A91E7D}"/>
              </a:ext>
            </a:extLst>
          </p:cNvPr>
          <p:cNvSpPr txBox="1"/>
          <p:nvPr/>
        </p:nvSpPr>
        <p:spPr>
          <a:xfrm>
            <a:off x="6928372" y="2250573"/>
            <a:ext cx="9858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r>
              <a:rPr kumimoji="0" lang="en-US" sz="3600" b="1"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1" i="0" u="none" strike="noStrike" cap="none" spc="0" normalizeH="0" baseline="0" dirty="0">
              <a:ln>
                <a:noFill/>
              </a:ln>
              <a:solidFill>
                <a:srgbClr val="318EFF"/>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2219D116-6B57-F239-913A-4B6E5687E244}"/>
              </a:ext>
            </a:extLst>
          </p:cNvPr>
          <p:cNvSpPr txBox="1"/>
          <p:nvPr/>
        </p:nvSpPr>
        <p:spPr>
          <a:xfrm>
            <a:off x="7270947" y="3814097"/>
            <a:ext cx="5403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318EFF"/>
                </a:solidFill>
                <a:effectLst/>
                <a:uFillTx/>
                <a:latin typeface="+mn-lt"/>
                <a:ea typeface="+mn-ea"/>
                <a:cs typeface="+mn-cs"/>
                <a:sym typeface="Helvetica Light"/>
              </a:rPr>
              <a:t>X</a:t>
            </a:r>
          </a:p>
        </p:txBody>
      </p:sp>
    </p:spTree>
    <p:extLst>
      <p:ext uri="{BB962C8B-B14F-4D97-AF65-F5344CB8AC3E}">
        <p14:creationId xmlns:p14="http://schemas.microsoft.com/office/powerpoint/2010/main" val="1105388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90359A2-C80E-480C-B27D-B4A735E6AA9A}"/>
              </a:ext>
            </a:extLst>
          </p:cNvPr>
          <p:cNvGraphicFramePr>
            <a:graphicFrameLocks noGrp="1"/>
          </p:cNvGraphicFramePr>
          <p:nvPr>
            <p:extLst>
              <p:ext uri="{D42A27DB-BD31-4B8C-83A1-F6EECF244321}">
                <p14:modId xmlns:p14="http://schemas.microsoft.com/office/powerpoint/2010/main" val="694507991"/>
              </p:ext>
            </p:extLst>
          </p:nvPr>
        </p:nvGraphicFramePr>
        <p:xfrm>
          <a:off x="559670" y="1169670"/>
          <a:ext cx="8053546" cy="2804160"/>
        </p:xfrm>
        <a:graphic>
          <a:graphicData uri="http://schemas.openxmlformats.org/drawingml/2006/table">
            <a:tbl>
              <a:tblPr firstRow="1" bandRow="1">
                <a:tableStyleId>{5C22544A-7EE6-4342-B048-85BDC9FD1C3A}</a:tableStyleId>
              </a:tblPr>
              <a:tblGrid>
                <a:gridCol w="4026773">
                  <a:extLst>
                    <a:ext uri="{9D8B030D-6E8A-4147-A177-3AD203B41FA5}">
                      <a16:colId xmlns:a16="http://schemas.microsoft.com/office/drawing/2014/main" val="1001232967"/>
                    </a:ext>
                  </a:extLst>
                </a:gridCol>
                <a:gridCol w="4026773">
                  <a:extLst>
                    <a:ext uri="{9D8B030D-6E8A-4147-A177-3AD203B41FA5}">
                      <a16:colId xmlns:a16="http://schemas.microsoft.com/office/drawing/2014/main" val="1564394798"/>
                    </a:ext>
                  </a:extLst>
                </a:gridCol>
              </a:tblGrid>
              <a:tr h="145733">
                <a:tc>
                  <a:txBody>
                    <a:bodyPr/>
                    <a:lstStyle/>
                    <a:p>
                      <a:r>
                        <a:rPr lang="en-US" sz="2000" dirty="0">
                          <a:solidFill>
                            <a:srgbClr val="FFFFFF"/>
                          </a:solidFill>
                        </a:rPr>
                        <a:t>Statistics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dirty="0">
                          <a:solidFill>
                            <a:srgbClr val="FFFFFF"/>
                          </a:solidFill>
                        </a:rPr>
                        <a:t>Machine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9170597"/>
                  </a:ext>
                </a:extLst>
              </a:tr>
              <a:tr h="278130">
                <a:tc>
                  <a:txBody>
                    <a:bodyPr/>
                    <a:lstStyle/>
                    <a:p>
                      <a:r>
                        <a:rPr lang="en-US" sz="1600" dirty="0">
                          <a:solidFill>
                            <a:schemeClr val="tx1"/>
                          </a:solidFill>
                        </a:rPr>
                        <a:t>Prediction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Supervised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7226"/>
                  </a:ext>
                </a:extLst>
              </a:tr>
              <a:tr h="278130">
                <a:tc>
                  <a:txBody>
                    <a:bodyPr/>
                    <a:lstStyle/>
                    <a:p>
                      <a:r>
                        <a:rPr lang="en-US" sz="1600" dirty="0">
                          <a:solidFill>
                            <a:schemeClr val="tx1"/>
                          </a:solidFill>
                        </a:rPr>
                        <a:t>Description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Unsupervised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053872"/>
                  </a:ext>
                </a:extLst>
              </a:tr>
              <a:tr h="278130">
                <a:tc>
                  <a:txBody>
                    <a:bodyPr/>
                    <a:lstStyle/>
                    <a:p>
                      <a:r>
                        <a:rPr lang="en-US" sz="1600" dirty="0">
                          <a:solidFill>
                            <a:schemeClr val="tx1"/>
                          </a:solidFill>
                        </a:rPr>
                        <a:t>Independent Variables (x)</a:t>
                      </a:r>
                    </a:p>
                    <a:p>
                      <a:endParaRPr lang="en-US" sz="16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Features, Inputs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501956"/>
                  </a:ext>
                </a:extLst>
              </a:tr>
              <a:tr h="278130">
                <a:tc>
                  <a:txBody>
                    <a:bodyPr/>
                    <a:lstStyle/>
                    <a:p>
                      <a:r>
                        <a:rPr lang="en-US" sz="1600" dirty="0">
                          <a:solidFill>
                            <a:schemeClr val="tx1"/>
                          </a:solidFill>
                        </a:rPr>
                        <a:t>Dependent Variable (y)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Target or Training Value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92646"/>
                  </a:ext>
                </a:extLst>
              </a:tr>
              <a:tr h="278130">
                <a:tc>
                  <a:txBody>
                    <a:bodyPr/>
                    <a:lstStyle/>
                    <a:p>
                      <a:r>
                        <a:rPr lang="en-US" sz="1600" dirty="0">
                          <a:solidFill>
                            <a:schemeClr val="tx1"/>
                          </a:solidFill>
                        </a:rPr>
                        <a:t>Predicted (Fitted) Dependent Variable (</a:t>
                      </a:r>
                      <a:r>
                        <a:rPr lang="cy-GB" sz="1600" b="0" i="0" kern="1200" dirty="0">
                          <a:solidFill>
                            <a:schemeClr val="dk1"/>
                          </a:solidFill>
                          <a:effectLst/>
                          <a:latin typeface="+mn-lt"/>
                          <a:ea typeface="+mn-ea"/>
                          <a:cs typeface="+mn-cs"/>
                        </a:rPr>
                        <a:t>ŷ</a:t>
                      </a:r>
                      <a:r>
                        <a:rPr lang="en-US" sz="1600" dirty="0">
                          <a:solidFill>
                            <a:schemeClr val="tx1"/>
                          </a:solidFill>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Output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2639745"/>
                  </a:ext>
                </a:extLst>
              </a:tr>
              <a:tr h="278130">
                <a:tc>
                  <a:txBody>
                    <a:bodyPr/>
                    <a:lstStyle/>
                    <a:p>
                      <a:r>
                        <a:rPr lang="en-US" sz="1600" dirty="0">
                          <a:solidFill>
                            <a:schemeClr val="tx1"/>
                          </a:solidFill>
                        </a:rPr>
                        <a:t>Constant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Bias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1330996"/>
                  </a:ext>
                </a:extLst>
              </a:tr>
              <a:tr h="278130">
                <a:tc>
                  <a:txBody>
                    <a:bodyPr/>
                    <a:lstStyle/>
                    <a:p>
                      <a:r>
                        <a:rPr lang="en-US" sz="1600" dirty="0">
                          <a:solidFill>
                            <a:schemeClr val="tx1"/>
                          </a:solidFill>
                        </a:rPr>
                        <a:t>Residuals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Errors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1008207"/>
                  </a:ext>
                </a:extLst>
              </a:tr>
            </a:tbl>
          </a:graphicData>
        </a:graphic>
      </p:graphicFrame>
      <p:sp>
        <p:nvSpPr>
          <p:cNvPr id="2" name="TextBox 1">
            <a:extLst>
              <a:ext uri="{FF2B5EF4-FFF2-40B4-BE49-F238E27FC236}">
                <a16:creationId xmlns:a16="http://schemas.microsoft.com/office/drawing/2014/main" id="{EC1C5565-4DB1-4A39-8A0D-001FE7E1CC24}"/>
              </a:ext>
            </a:extLst>
          </p:cNvPr>
          <p:cNvSpPr txBox="1"/>
          <p:nvPr/>
        </p:nvSpPr>
        <p:spPr>
          <a:xfrm>
            <a:off x="713377" y="4194175"/>
            <a:ext cx="7746132" cy="308674"/>
          </a:xfrm>
          <a:prstGeom prst="rect">
            <a:avLst/>
          </a:prstGeom>
          <a:noFill/>
        </p:spPr>
        <p:txBody>
          <a:bodyPr wrap="square" rtlCol="0">
            <a:spAutoFit/>
          </a:bodyPr>
          <a:lstStyle/>
          <a:p>
            <a:pPr algn="ctr"/>
            <a:r>
              <a:rPr lang="en-US" sz="1406" b="1" i="1" dirty="0"/>
              <a:t>Some say that many of machine learning’s techniques are simply “borrowed” from statistics…</a:t>
            </a:r>
          </a:p>
        </p:txBody>
      </p:sp>
      <p:sp>
        <p:nvSpPr>
          <p:cNvPr id="8" name="Title 1">
            <a:extLst>
              <a:ext uri="{FF2B5EF4-FFF2-40B4-BE49-F238E27FC236}">
                <a16:creationId xmlns:a16="http://schemas.microsoft.com/office/drawing/2014/main" id="{0DB7041D-9616-4B4E-A263-DA6020ADB67F}"/>
              </a:ext>
            </a:extLst>
          </p:cNvPr>
          <p:cNvSpPr>
            <a:spLocks noGrp="1"/>
          </p:cNvSpPr>
          <p:nvPr>
            <p:ph type="title"/>
          </p:nvPr>
        </p:nvSpPr>
        <p:spPr>
          <a:xfrm>
            <a:off x="559670" y="151139"/>
            <a:ext cx="7877175" cy="857250"/>
          </a:xfrm>
        </p:spPr>
        <p:txBody>
          <a:bodyPr>
            <a:normAutofit fontScale="90000"/>
          </a:bodyPr>
          <a:lstStyle/>
          <a:p>
            <a:pPr algn="ctr"/>
            <a:r>
              <a:rPr lang="en-US" dirty="0"/>
              <a:t>Quantitative Analysis</a:t>
            </a:r>
            <a:br>
              <a:rPr lang="en-US" dirty="0"/>
            </a:br>
            <a:r>
              <a:rPr lang="en-US" sz="2025" dirty="0">
                <a:solidFill>
                  <a:schemeClr val="bg2">
                    <a:lumMod val="50000"/>
                  </a:schemeClr>
                </a:solidFill>
              </a:rPr>
              <a:t>Vocabulary for Statistics vs. Machine Learning</a:t>
            </a:r>
          </a:p>
        </p:txBody>
      </p:sp>
      <p:sp>
        <p:nvSpPr>
          <p:cNvPr id="3" name="TextBox 2">
            <a:extLst>
              <a:ext uri="{FF2B5EF4-FFF2-40B4-BE49-F238E27FC236}">
                <a16:creationId xmlns:a16="http://schemas.microsoft.com/office/drawing/2014/main" id="{D7086C9B-A73A-3B0F-B90A-A2704E8BE158}"/>
              </a:ext>
            </a:extLst>
          </p:cNvPr>
          <p:cNvSpPr txBox="1"/>
          <p:nvPr/>
        </p:nvSpPr>
        <p:spPr>
          <a:xfrm>
            <a:off x="3762829" y="2399764"/>
            <a:ext cx="1618342" cy="318036"/>
          </a:xfrm>
          <a:prstGeom prst="rect">
            <a:avLst/>
          </a:prstGeom>
          <a:solidFill>
            <a:srgbClr val="FFFFFF">
              <a:alpha val="1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400" i="1" dirty="0">
                <a:solidFill>
                  <a:schemeClr val="tx1"/>
                </a:solidFill>
              </a:rPr>
              <a:t>(predictors)</a:t>
            </a:r>
          </a:p>
        </p:txBody>
      </p:sp>
      <p:sp>
        <p:nvSpPr>
          <p:cNvPr id="5" name="Rectangle 4">
            <a:extLst>
              <a:ext uri="{FF2B5EF4-FFF2-40B4-BE49-F238E27FC236}">
                <a16:creationId xmlns:a16="http://schemas.microsoft.com/office/drawing/2014/main" id="{8BE73368-0539-E728-D111-974180499543}"/>
              </a:ext>
            </a:extLst>
          </p:cNvPr>
          <p:cNvSpPr/>
          <p:nvPr/>
        </p:nvSpPr>
        <p:spPr>
          <a:xfrm>
            <a:off x="559670" y="1564105"/>
            <a:ext cx="8053546" cy="615314"/>
          </a:xfrm>
          <a:prstGeom prst="rect">
            <a:avLst/>
          </a:prstGeom>
          <a:noFill/>
          <a:ln w="28575" cap="flat">
            <a:solidFill>
              <a:srgbClr val="FFFF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0109443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D64FC-D202-46F2-E75F-0A189BAD7854}"/>
              </a:ext>
            </a:extLst>
          </p:cNvPr>
          <p:cNvPicPr>
            <a:picLocks noChangeAspect="1"/>
          </p:cNvPicPr>
          <p:nvPr/>
        </p:nvPicPr>
        <p:blipFill rotWithShape="1">
          <a:blip r:embed="rId3"/>
          <a:srcRect l="41148" t="44216" r="21475" b="16357"/>
          <a:stretch/>
        </p:blipFill>
        <p:spPr>
          <a:xfrm>
            <a:off x="1340759" y="1022847"/>
            <a:ext cx="6462481" cy="3834548"/>
          </a:xfrm>
          <a:prstGeom prst="rect">
            <a:avLst/>
          </a:prstGeom>
        </p:spPr>
      </p:pic>
      <p:sp>
        <p:nvSpPr>
          <p:cNvPr id="13" name="Title 1">
            <a:extLst>
              <a:ext uri="{FF2B5EF4-FFF2-40B4-BE49-F238E27FC236}">
                <a16:creationId xmlns:a16="http://schemas.microsoft.com/office/drawing/2014/main" id="{E3E638D6-5C9B-4A80-A995-0A2EB0954B14}"/>
              </a:ext>
            </a:extLst>
          </p:cNvPr>
          <p:cNvSpPr txBox="1">
            <a:spLocks/>
          </p:cNvSpPr>
          <p:nvPr/>
        </p:nvSpPr>
        <p:spPr>
          <a:xfrm>
            <a:off x="484856" y="286105"/>
            <a:ext cx="7877175" cy="81661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250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sz="14400" dirty="0">
                <a:latin typeface="Calibri" panose="020F0502020204030204" pitchFamily="34" charset="0"/>
                <a:cs typeface="Calibri" panose="020F0502020204030204" pitchFamily="34" charset="0"/>
              </a:rPr>
              <a:t>Risk vs. Reward</a:t>
            </a:r>
          </a:p>
          <a:p>
            <a:r>
              <a:rPr lang="en-US" sz="9600" dirty="0">
                <a:latin typeface="Calibri" panose="020F0502020204030204" pitchFamily="34" charset="0"/>
                <a:cs typeface="Calibri" panose="020F0502020204030204" pitchFamily="34" charset="0"/>
              </a:rPr>
              <a:t>Expensive luxury gift promotion</a:t>
            </a:r>
          </a:p>
          <a:p>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CDA2B0B-8235-6556-C784-05A6CF8D1605}"/>
              </a:ext>
            </a:extLst>
          </p:cNvPr>
          <p:cNvSpPr txBox="1"/>
          <p:nvPr/>
        </p:nvSpPr>
        <p:spPr>
          <a:xfrm>
            <a:off x="6318359" y="1557009"/>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0C9087FD-6CB5-0013-64F4-FE79D906311A}"/>
              </a:ext>
            </a:extLst>
          </p:cNvPr>
          <p:cNvSpPr txBox="1"/>
          <p:nvPr/>
        </p:nvSpPr>
        <p:spPr>
          <a:xfrm>
            <a:off x="6495379" y="3012783"/>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DB824C21-4076-F341-ABDE-DACC99A91E7D}"/>
              </a:ext>
            </a:extLst>
          </p:cNvPr>
          <p:cNvSpPr txBox="1"/>
          <p:nvPr/>
        </p:nvSpPr>
        <p:spPr>
          <a:xfrm>
            <a:off x="6603829" y="3821243"/>
            <a:ext cx="9858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r>
              <a:rPr kumimoji="0" lang="en-US" sz="3600" b="1"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1" i="0" u="none" strike="noStrike" cap="none" spc="0" normalizeH="0" baseline="0" dirty="0">
              <a:ln>
                <a:noFill/>
              </a:ln>
              <a:solidFill>
                <a:srgbClr val="318EFF"/>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2219D116-6B57-F239-913A-4B6E5687E244}"/>
              </a:ext>
            </a:extLst>
          </p:cNvPr>
          <p:cNvSpPr txBox="1"/>
          <p:nvPr/>
        </p:nvSpPr>
        <p:spPr>
          <a:xfrm>
            <a:off x="6778011" y="2365469"/>
            <a:ext cx="5403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318EFF"/>
                </a:solidFill>
                <a:effectLst/>
                <a:uFillTx/>
                <a:latin typeface="+mn-lt"/>
                <a:ea typeface="+mn-ea"/>
                <a:cs typeface="+mn-cs"/>
                <a:sym typeface="Helvetica Light"/>
              </a:rPr>
              <a:t>X</a:t>
            </a:r>
          </a:p>
        </p:txBody>
      </p:sp>
    </p:spTree>
    <p:extLst>
      <p:ext uri="{BB962C8B-B14F-4D97-AF65-F5344CB8AC3E}">
        <p14:creationId xmlns:p14="http://schemas.microsoft.com/office/powerpoint/2010/main" val="19938452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450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sz="8000" dirty="0">
                <a:latin typeface="Calibri" panose="020F0502020204030204" pitchFamily="34" charset="0"/>
                <a:cs typeface="Calibri" panose="020F0502020204030204" pitchFamily="34" charset="0"/>
              </a:rPr>
              <a:t>The “Confusion Matrix”</a:t>
            </a:r>
          </a:p>
          <a:p>
            <a:r>
              <a:rPr lang="en-US" dirty="0">
                <a:latin typeface="Calibri" panose="020F0502020204030204" pitchFamily="34" charset="0"/>
                <a:cs typeface="Calibri" panose="020F0502020204030204" pitchFamily="34" charset="0"/>
              </a:rPr>
              <a:t>Supports business strategy</a:t>
            </a:r>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85B7BB5-04D6-3BA5-965A-0D1E2A2B0852}"/>
              </a:ext>
            </a:extLst>
          </p:cNvPr>
          <p:cNvPicPr>
            <a:picLocks noChangeAspect="1"/>
          </p:cNvPicPr>
          <p:nvPr/>
        </p:nvPicPr>
        <p:blipFill rotWithShape="1">
          <a:blip r:embed="rId3"/>
          <a:srcRect l="9364" t="28929" r="66727" b="52162"/>
          <a:stretch/>
        </p:blipFill>
        <p:spPr>
          <a:xfrm>
            <a:off x="559670" y="1223722"/>
            <a:ext cx="4873060" cy="2167864"/>
          </a:xfrm>
          <a:prstGeom prst="rect">
            <a:avLst/>
          </a:prstGeom>
        </p:spPr>
      </p:pic>
      <p:cxnSp>
        <p:nvCxnSpPr>
          <p:cNvPr id="3" name="Straight Arrow Connector 2">
            <a:extLst>
              <a:ext uri="{FF2B5EF4-FFF2-40B4-BE49-F238E27FC236}">
                <a16:creationId xmlns:a16="http://schemas.microsoft.com/office/drawing/2014/main" id="{A35DF736-8904-C56B-6822-6EC7E6DD7499}"/>
              </a:ext>
            </a:extLst>
          </p:cNvPr>
          <p:cNvCxnSpPr>
            <a:cxnSpLocks/>
          </p:cNvCxnSpPr>
          <p:nvPr/>
        </p:nvCxnSpPr>
        <p:spPr>
          <a:xfrm flipH="1">
            <a:off x="4999871" y="1678898"/>
            <a:ext cx="606450" cy="628756"/>
          </a:xfrm>
          <a:prstGeom prst="straightConnector1">
            <a:avLst/>
          </a:prstGeom>
          <a:noFill/>
          <a:ln w="25400" cap="flat">
            <a:solidFill>
              <a:schemeClr val="accent1">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4BDC92B6-6F0B-01F2-6864-363E3B59C3BA}"/>
              </a:ext>
            </a:extLst>
          </p:cNvPr>
          <p:cNvSpPr txBox="1"/>
          <p:nvPr/>
        </p:nvSpPr>
        <p:spPr>
          <a:xfrm>
            <a:off x="662940" y="3555773"/>
            <a:ext cx="3553543"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500" i="1"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rPr>
              <a:t>Risk this if:</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cs typeface="Calibri" panose="020F0502020204030204" pitchFamily="34" charset="0"/>
              </a:rPr>
              <a:t>Cost of failing is low (“e-mail is cheap”)</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500" i="1"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rPr>
              <a:t>Cost of missed opportunity is high</a:t>
            </a:r>
          </a:p>
        </p:txBody>
      </p:sp>
      <p:sp>
        <p:nvSpPr>
          <p:cNvPr id="9" name="TextBox 8">
            <a:extLst>
              <a:ext uri="{FF2B5EF4-FFF2-40B4-BE49-F238E27FC236}">
                <a16:creationId xmlns:a16="http://schemas.microsoft.com/office/drawing/2014/main" id="{1ECC95D2-F9CB-20FA-6522-53936D7C2302}"/>
              </a:ext>
            </a:extLst>
          </p:cNvPr>
          <p:cNvSpPr txBox="1"/>
          <p:nvPr/>
        </p:nvSpPr>
        <p:spPr>
          <a:xfrm>
            <a:off x="5611331" y="1102454"/>
            <a:ext cx="29729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500" i="1"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rPr>
              <a:t>Risk this if:</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cs typeface="Calibri" panose="020F0502020204030204" pitchFamily="34" charset="0"/>
              </a:rPr>
              <a:t>Cost of failing is high (“it costs a lot to try for those customers”)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500" i="1"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rPr>
              <a:t>Cost of missed opportunity is low </a:t>
            </a:r>
          </a:p>
        </p:txBody>
      </p:sp>
      <p:cxnSp>
        <p:nvCxnSpPr>
          <p:cNvPr id="11" name="Straight Arrow Connector 10">
            <a:extLst>
              <a:ext uri="{FF2B5EF4-FFF2-40B4-BE49-F238E27FC236}">
                <a16:creationId xmlns:a16="http://schemas.microsoft.com/office/drawing/2014/main" id="{8EEA14ED-802A-9A49-0D2E-F8FE29EC10F2}"/>
              </a:ext>
            </a:extLst>
          </p:cNvPr>
          <p:cNvCxnSpPr>
            <a:cxnSpLocks/>
          </p:cNvCxnSpPr>
          <p:nvPr/>
        </p:nvCxnSpPr>
        <p:spPr>
          <a:xfrm flipV="1">
            <a:off x="2812942" y="3161654"/>
            <a:ext cx="744469" cy="697424"/>
          </a:xfrm>
          <a:prstGeom prst="straightConnector1">
            <a:avLst/>
          </a:prstGeom>
          <a:noFill/>
          <a:ln w="25400" cap="flat">
            <a:solidFill>
              <a:schemeClr val="accent1">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040113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450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sz="8000" dirty="0">
                <a:latin typeface="Calibri" panose="020F0502020204030204" pitchFamily="34" charset="0"/>
                <a:cs typeface="Calibri" panose="020F0502020204030204" pitchFamily="34" charset="0"/>
              </a:rPr>
              <a:t>WHICH STRATEGY IS EMBRACED?</a:t>
            </a:r>
          </a:p>
          <a:p>
            <a:r>
              <a:rPr lang="en-US" dirty="0">
                <a:latin typeface="Calibri" panose="020F0502020204030204" pitchFamily="34" charset="0"/>
                <a:cs typeface="Calibri" panose="020F0502020204030204" pitchFamily="34" charset="0"/>
              </a:rPr>
              <a:t>By the lottery ticket buyer</a:t>
            </a:r>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85B7BB5-04D6-3BA5-965A-0D1E2A2B0852}"/>
              </a:ext>
            </a:extLst>
          </p:cNvPr>
          <p:cNvPicPr>
            <a:picLocks noChangeAspect="1"/>
          </p:cNvPicPr>
          <p:nvPr/>
        </p:nvPicPr>
        <p:blipFill rotWithShape="1">
          <a:blip r:embed="rId3"/>
          <a:srcRect l="9364" t="28929" r="66727" b="52162"/>
          <a:stretch/>
        </p:blipFill>
        <p:spPr>
          <a:xfrm>
            <a:off x="357303" y="931414"/>
            <a:ext cx="4873060" cy="2167864"/>
          </a:xfrm>
          <a:prstGeom prst="rect">
            <a:avLst/>
          </a:prstGeom>
        </p:spPr>
      </p:pic>
      <p:pic>
        <p:nvPicPr>
          <p:cNvPr id="4" name="Picture 3">
            <a:extLst>
              <a:ext uri="{FF2B5EF4-FFF2-40B4-BE49-F238E27FC236}">
                <a16:creationId xmlns:a16="http://schemas.microsoft.com/office/drawing/2014/main" id="{803FDE8A-BD67-2E69-19E1-6367ECEEB66F}"/>
              </a:ext>
            </a:extLst>
          </p:cNvPr>
          <p:cNvPicPr>
            <a:picLocks noChangeAspect="1"/>
          </p:cNvPicPr>
          <p:nvPr/>
        </p:nvPicPr>
        <p:blipFill rotWithShape="1">
          <a:blip r:embed="rId4"/>
          <a:srcRect l="50000" t="23792" r="14754" b="39405"/>
          <a:stretch/>
        </p:blipFill>
        <p:spPr>
          <a:xfrm>
            <a:off x="5563811" y="2349269"/>
            <a:ext cx="3222886" cy="1892947"/>
          </a:xfrm>
          <a:prstGeom prst="rect">
            <a:avLst/>
          </a:prstGeom>
        </p:spPr>
      </p:pic>
      <p:sp>
        <p:nvSpPr>
          <p:cNvPr id="6" name="TextBox 5">
            <a:extLst>
              <a:ext uri="{FF2B5EF4-FFF2-40B4-BE49-F238E27FC236}">
                <a16:creationId xmlns:a16="http://schemas.microsoft.com/office/drawing/2014/main" id="{329A9836-6D12-9E6D-F85F-21A18C343DEA}"/>
              </a:ext>
            </a:extLst>
          </p:cNvPr>
          <p:cNvSpPr txBox="1"/>
          <p:nvPr/>
        </p:nvSpPr>
        <p:spPr>
          <a:xfrm>
            <a:off x="6190938" y="4327000"/>
            <a:ext cx="2121108"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000000"/>
                </a:solidFill>
                <a:effectLst/>
                <a:uFillTx/>
                <a:latin typeface="+mn-lt"/>
                <a:ea typeface="+mn-ea"/>
                <a:cs typeface="+mn-cs"/>
                <a:sym typeface="Helvetica Light"/>
              </a:rPr>
              <a:t>Source:  AP Photo/Charlie Neibergall</a:t>
            </a:r>
          </a:p>
        </p:txBody>
      </p:sp>
      <p:sp>
        <p:nvSpPr>
          <p:cNvPr id="7" name="TextBox 6">
            <a:extLst>
              <a:ext uri="{FF2B5EF4-FFF2-40B4-BE49-F238E27FC236}">
                <a16:creationId xmlns:a16="http://schemas.microsoft.com/office/drawing/2014/main" id="{42CBDD62-37B0-AFE5-E939-6743650E1984}"/>
              </a:ext>
            </a:extLst>
          </p:cNvPr>
          <p:cNvSpPr txBox="1"/>
          <p:nvPr/>
        </p:nvSpPr>
        <p:spPr>
          <a:xfrm>
            <a:off x="5563811" y="1017668"/>
            <a:ext cx="2972999"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rPr>
              <a:t>Is the cost of failing high?</a:t>
            </a:r>
          </a:p>
        </p:txBody>
      </p:sp>
      <p:sp>
        <p:nvSpPr>
          <p:cNvPr id="8" name="TextBox 7">
            <a:extLst>
              <a:ext uri="{FF2B5EF4-FFF2-40B4-BE49-F238E27FC236}">
                <a16:creationId xmlns:a16="http://schemas.microsoft.com/office/drawing/2014/main" id="{21F99DA8-8FF3-0B8D-CBC2-3D7327692E65}"/>
              </a:ext>
            </a:extLst>
          </p:cNvPr>
          <p:cNvSpPr txBox="1"/>
          <p:nvPr/>
        </p:nvSpPr>
        <p:spPr>
          <a:xfrm>
            <a:off x="5563812" y="1290487"/>
            <a:ext cx="2972999"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rPr>
              <a:t>Is the cost of a missed opportunity low?</a:t>
            </a:r>
          </a:p>
        </p:txBody>
      </p:sp>
      <p:sp>
        <p:nvSpPr>
          <p:cNvPr id="10" name="TextBox 9">
            <a:extLst>
              <a:ext uri="{FF2B5EF4-FFF2-40B4-BE49-F238E27FC236}">
                <a16:creationId xmlns:a16="http://schemas.microsoft.com/office/drawing/2014/main" id="{95B7AAE0-0DE5-D5B9-9549-68D68645F99C}"/>
              </a:ext>
            </a:extLst>
          </p:cNvPr>
          <p:cNvSpPr txBox="1"/>
          <p:nvPr/>
        </p:nvSpPr>
        <p:spPr>
          <a:xfrm>
            <a:off x="1211667" y="3001865"/>
            <a:ext cx="2972999"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rPr>
              <a:t>Is the cost of failing low?</a:t>
            </a:r>
          </a:p>
        </p:txBody>
      </p:sp>
      <p:sp>
        <p:nvSpPr>
          <p:cNvPr id="14" name="TextBox 13">
            <a:extLst>
              <a:ext uri="{FF2B5EF4-FFF2-40B4-BE49-F238E27FC236}">
                <a16:creationId xmlns:a16="http://schemas.microsoft.com/office/drawing/2014/main" id="{BA6C0E3B-91CA-4467-1FED-B615A20B777F}"/>
              </a:ext>
            </a:extLst>
          </p:cNvPr>
          <p:cNvSpPr txBox="1"/>
          <p:nvPr/>
        </p:nvSpPr>
        <p:spPr>
          <a:xfrm>
            <a:off x="1211667" y="3310269"/>
            <a:ext cx="2972999"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500" i="1" dirty="0">
                <a:solidFill>
                  <a:schemeClr val="accent1">
                    <a:lumMod val="75000"/>
                  </a:schemeClr>
                </a:solidFill>
                <a:latin typeface="Calibri" panose="020F0502020204030204" pitchFamily="34" charset="0"/>
              </a:rPr>
              <a:t>Is the cost of a missed opportunity high?</a:t>
            </a:r>
          </a:p>
        </p:txBody>
      </p:sp>
      <p:cxnSp>
        <p:nvCxnSpPr>
          <p:cNvPr id="16" name="Straight Arrow Connector 15">
            <a:extLst>
              <a:ext uri="{FF2B5EF4-FFF2-40B4-BE49-F238E27FC236}">
                <a16:creationId xmlns:a16="http://schemas.microsoft.com/office/drawing/2014/main" id="{B4A8B80E-A8BF-A726-0D17-7A230FE62959}"/>
              </a:ext>
            </a:extLst>
          </p:cNvPr>
          <p:cNvCxnSpPr>
            <a:stCxn id="4" idx="1"/>
          </p:cNvCxnSpPr>
          <p:nvPr/>
        </p:nvCxnSpPr>
        <p:spPr>
          <a:xfrm flipH="1" flipV="1">
            <a:off x="3702568" y="2814795"/>
            <a:ext cx="1861243" cy="480948"/>
          </a:xfrm>
          <a:prstGeom prst="straightConnector1">
            <a:avLst/>
          </a:prstGeom>
          <a:noFill/>
          <a:ln w="25400" cap="flat">
            <a:solidFill>
              <a:schemeClr val="accent1">
                <a:lumMod val="75000"/>
              </a:schemeClr>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4ACF9C5C-36CE-9D03-A0BB-4F1C5337D48C}"/>
              </a:ext>
            </a:extLst>
          </p:cNvPr>
          <p:cNvCxnSpPr>
            <a:cxnSpLocks/>
            <a:stCxn id="4" idx="1"/>
          </p:cNvCxnSpPr>
          <p:nvPr/>
        </p:nvCxnSpPr>
        <p:spPr>
          <a:xfrm flipH="1" flipV="1">
            <a:off x="4766870" y="2038782"/>
            <a:ext cx="796941" cy="1256961"/>
          </a:xfrm>
          <a:prstGeom prst="straightConnector1">
            <a:avLst/>
          </a:prstGeom>
          <a:noFill/>
          <a:ln w="25400" cap="flat">
            <a:solidFill>
              <a:schemeClr val="accent1">
                <a:lumMod val="75000"/>
              </a:schemeClr>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4B12099B-418F-ECFB-7E1E-AD85F4106BC9}"/>
              </a:ext>
            </a:extLst>
          </p:cNvPr>
          <p:cNvSpPr txBox="1"/>
          <p:nvPr/>
        </p:nvSpPr>
        <p:spPr>
          <a:xfrm>
            <a:off x="4572000" y="2450101"/>
            <a:ext cx="11321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1">
                    <a:lumMod val="75000"/>
                  </a:schemeClr>
                </a:solidFill>
                <a:effectLst/>
                <a:uFillTx/>
                <a:latin typeface="+mn-lt"/>
                <a:ea typeface="+mn-ea"/>
                <a:cs typeface="+mn-cs"/>
                <a:sym typeface="Helvetica Light"/>
              </a:rPr>
              <a:t>Which to risk</a:t>
            </a:r>
          </a:p>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accent1">
                    <a:lumMod val="75000"/>
                  </a:schemeClr>
                </a:solidFill>
                <a:effectLst/>
                <a:uFillTx/>
                <a:latin typeface="+mn-lt"/>
                <a:ea typeface="+mn-ea"/>
                <a:cs typeface="+mn-cs"/>
                <a:sym typeface="Helvetica Light"/>
              </a:rPr>
              <a:t>?</a:t>
            </a:r>
          </a:p>
        </p:txBody>
      </p:sp>
    </p:spTree>
    <p:extLst>
      <p:ext uri="{BB962C8B-B14F-4D97-AF65-F5344CB8AC3E}">
        <p14:creationId xmlns:p14="http://schemas.microsoft.com/office/powerpoint/2010/main" val="13309990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4"/>
                </a:solidFill>
              </a:rPr>
              <a:t>Logistic Regression Analysis</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42575747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26072-5229-62AE-75D9-E4039F97A6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881BDA-BA7C-C553-620F-B3EC562F56EC}"/>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How do I predict a yes/no result?</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BD0DCC9-8297-2160-0D5E-E1257F0EAEB4}"/>
              </a:ext>
            </a:extLst>
          </p:cNvPr>
          <p:cNvSpPr>
            <a:spLocks noGrp="1"/>
          </p:cNvSpPr>
          <p:nvPr>
            <p:ph type="body" sz="quarter" idx="1"/>
          </p:nvPr>
        </p:nvSpPr>
        <p:spPr>
          <a:xfrm>
            <a:off x="513296" y="1019127"/>
            <a:ext cx="8112543" cy="924647"/>
          </a:xfrm>
        </p:spPr>
        <p:txBody>
          <a:bodyPr>
            <a:normAutofit fontScale="62500" lnSpcReduction="20000"/>
          </a:bodyPr>
          <a:lstStyle/>
          <a:p>
            <a:r>
              <a:rPr lang="en-US" sz="1900" i="1" dirty="0">
                <a:solidFill>
                  <a:schemeClr val="bg2">
                    <a:lumMod val="50000"/>
                  </a:schemeClr>
                </a:solidFill>
                <a:latin typeface="Calibri" panose="020F0502020204030204" pitchFamily="34" charset="0"/>
                <a:cs typeface="Calibri" panose="020F0502020204030204" pitchFamily="34" charset="0"/>
              </a:rPr>
              <a:t>Examples</a:t>
            </a:r>
          </a:p>
          <a:p>
            <a:endParaRPr lang="en-US" sz="1900" dirty="0">
              <a:latin typeface="Calibri" panose="020F0502020204030204" pitchFamily="34" charset="0"/>
              <a:cs typeface="Calibri" panose="020F0502020204030204" pitchFamily="34" charset="0"/>
            </a:endParaRPr>
          </a:p>
          <a:p>
            <a:r>
              <a:rPr lang="en-US" sz="2900" dirty="0">
                <a:solidFill>
                  <a:schemeClr val="accent1"/>
                </a:solidFill>
                <a:latin typeface="Calibri" panose="020F0502020204030204" pitchFamily="34" charset="0"/>
                <a:cs typeface="Calibri" panose="020F0502020204030204" pitchFamily="34" charset="0"/>
              </a:rPr>
              <a:t>Statistics:  Logistic Regression Analysis</a:t>
            </a:r>
          </a:p>
          <a:p>
            <a:r>
              <a:rPr lang="en-US" sz="2900" dirty="0">
                <a:solidFill>
                  <a:schemeClr val="accent2"/>
                </a:solidFill>
                <a:latin typeface="Calibri" panose="020F0502020204030204" pitchFamily="34" charset="0"/>
                <a:cs typeface="Calibri" panose="020F0502020204030204" pitchFamily="34" charset="0"/>
              </a:rPr>
              <a:t>Machine Learning:  Neural Network, CHAID(Decision Tree), Support Vector Machine</a:t>
            </a:r>
          </a:p>
        </p:txBody>
      </p:sp>
      <p:pic>
        <p:nvPicPr>
          <p:cNvPr id="11" name="Picture 9">
            <a:extLst>
              <a:ext uri="{FF2B5EF4-FFF2-40B4-BE49-F238E27FC236}">
                <a16:creationId xmlns:a16="http://schemas.microsoft.com/office/drawing/2014/main" id="{3ECF99F2-9EC3-2268-EC9E-B26CEA2128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838573" y="2004080"/>
            <a:ext cx="2861187" cy="2350261"/>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a:extLst>
              <a:ext uri="{FF2B5EF4-FFF2-40B4-BE49-F238E27FC236}">
                <a16:creationId xmlns:a16="http://schemas.microsoft.com/office/drawing/2014/main" id="{57EEDE83-903C-C561-0321-687798C1AFEF}"/>
              </a:ext>
            </a:extLst>
          </p:cNvPr>
          <p:cNvGrpSpPr/>
          <p:nvPr/>
        </p:nvGrpSpPr>
        <p:grpSpPr>
          <a:xfrm>
            <a:off x="4436153" y="2004079"/>
            <a:ext cx="4572000" cy="2612913"/>
            <a:chOff x="4436153" y="2004079"/>
            <a:chExt cx="4572000" cy="2612913"/>
          </a:xfrm>
        </p:grpSpPr>
        <p:grpSp>
          <p:nvGrpSpPr>
            <p:cNvPr id="9" name="Group 8">
              <a:extLst>
                <a:ext uri="{FF2B5EF4-FFF2-40B4-BE49-F238E27FC236}">
                  <a16:creationId xmlns:a16="http://schemas.microsoft.com/office/drawing/2014/main" id="{53FA6F0D-D003-91C8-1A1F-13A2FC07ED58}"/>
                </a:ext>
              </a:extLst>
            </p:cNvPr>
            <p:cNvGrpSpPr/>
            <p:nvPr/>
          </p:nvGrpSpPr>
          <p:grpSpPr>
            <a:xfrm>
              <a:off x="4735295" y="2004079"/>
              <a:ext cx="3973716" cy="2350261"/>
              <a:chOff x="4735295" y="2004079"/>
              <a:chExt cx="3973716" cy="2350261"/>
            </a:xfrm>
          </p:grpSpPr>
          <p:pic>
            <p:nvPicPr>
              <p:cNvPr id="13" name="Picture 8" descr="Easy Way to Understand Decision Trees">
                <a:extLst>
                  <a:ext uri="{FF2B5EF4-FFF2-40B4-BE49-F238E27FC236}">
                    <a16:creationId xmlns:a16="http://schemas.microsoft.com/office/drawing/2014/main" id="{E26EE573-7DE7-356A-103A-35D4303E16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5295" y="2004079"/>
                <a:ext cx="3973716" cy="2350261"/>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D2151AE-05EF-E864-C48A-266BA98AE872}"/>
                  </a:ext>
                </a:extLst>
              </p:cNvPr>
              <p:cNvSpPr txBox="1"/>
              <p:nvPr/>
            </p:nvSpPr>
            <p:spPr>
              <a:xfrm>
                <a:off x="6900366" y="2928623"/>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5" name="TextBox 14">
                <a:extLst>
                  <a:ext uri="{FF2B5EF4-FFF2-40B4-BE49-F238E27FC236}">
                    <a16:creationId xmlns:a16="http://schemas.microsoft.com/office/drawing/2014/main" id="{D900D7E7-4E88-0C37-E752-163BFD48DDA3}"/>
                  </a:ext>
                </a:extLst>
              </p:cNvPr>
              <p:cNvSpPr txBox="1"/>
              <p:nvPr/>
            </p:nvSpPr>
            <p:spPr>
              <a:xfrm>
                <a:off x="7866597" y="369341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6" name="TextBox 15">
                <a:extLst>
                  <a:ext uri="{FF2B5EF4-FFF2-40B4-BE49-F238E27FC236}">
                    <a16:creationId xmlns:a16="http://schemas.microsoft.com/office/drawing/2014/main" id="{61677762-DE9F-024A-D990-3CF40E0B2239}"/>
                  </a:ext>
                </a:extLst>
              </p:cNvPr>
              <p:cNvSpPr txBox="1"/>
              <p:nvPr/>
            </p:nvSpPr>
            <p:spPr>
              <a:xfrm>
                <a:off x="6165030" y="3604430"/>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7" name="TextBox 16">
                <a:extLst>
                  <a:ext uri="{FF2B5EF4-FFF2-40B4-BE49-F238E27FC236}">
                    <a16:creationId xmlns:a16="http://schemas.microsoft.com/office/drawing/2014/main" id="{FA356173-6566-51AA-D66C-EAAAD79614DA}"/>
                  </a:ext>
                </a:extLst>
              </p:cNvPr>
              <p:cNvSpPr txBox="1"/>
              <p:nvPr/>
            </p:nvSpPr>
            <p:spPr>
              <a:xfrm>
                <a:off x="5132031" y="2839634"/>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8" name="TextBox 17">
                <a:extLst>
                  <a:ext uri="{FF2B5EF4-FFF2-40B4-BE49-F238E27FC236}">
                    <a16:creationId xmlns:a16="http://schemas.microsoft.com/office/drawing/2014/main" id="{D1AEF51A-8826-C774-4F20-5699F58EEC6C}"/>
                  </a:ext>
                </a:extLst>
              </p:cNvPr>
              <p:cNvSpPr txBox="1"/>
              <p:nvPr/>
            </p:nvSpPr>
            <p:spPr>
              <a:xfrm>
                <a:off x="7409397" y="335358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&gt; 320</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9" name="TextBox 18">
                <a:extLst>
                  <a:ext uri="{FF2B5EF4-FFF2-40B4-BE49-F238E27FC236}">
                    <a16:creationId xmlns:a16="http://schemas.microsoft.com/office/drawing/2014/main" id="{67DB0A40-C631-BAF0-9E67-14A2157A71EB}"/>
                  </a:ext>
                </a:extLst>
              </p:cNvPr>
              <p:cNvSpPr txBox="1"/>
              <p:nvPr/>
            </p:nvSpPr>
            <p:spPr>
              <a:xfrm>
                <a:off x="7003387" y="2139696"/>
                <a:ext cx="457200"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b="1" dirty="0">
                    <a:latin typeface="Calibri" panose="020F0502020204030204" pitchFamily="34" charset="0"/>
                    <a:cs typeface="Calibri" panose="020F0502020204030204" pitchFamily="34" charset="0"/>
                  </a:rPr>
                  <a:t>(MPG)</a:t>
                </a:r>
                <a:endParaRPr kumimoji="0" lang="en-US" sz="900" b="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sp>
          <p:nvSpPr>
            <p:cNvPr id="10" name="TextBox 9">
              <a:extLst>
                <a:ext uri="{FF2B5EF4-FFF2-40B4-BE49-F238E27FC236}">
                  <a16:creationId xmlns:a16="http://schemas.microsoft.com/office/drawing/2014/main" id="{FD79549B-894B-2A6A-85B6-FB0FCACA9EAE}"/>
                </a:ext>
              </a:extLst>
            </p:cNvPr>
            <p:cNvSpPr txBox="1"/>
            <p:nvPr/>
          </p:nvSpPr>
          <p:spPr>
            <a:xfrm>
              <a:off x="4436153" y="4401548"/>
              <a:ext cx="4572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i="1" dirty="0"/>
                <a:t>Modified from within </a:t>
              </a:r>
              <a:r>
                <a:rPr lang="en-US" sz="800" i="1" dirty="0">
                  <a:hlinkClick r:id="rId4"/>
                </a:rPr>
                <a:t>https://www.youtube.com/watch?v=NYigVROC-qs</a:t>
              </a:r>
              <a:r>
                <a:rPr lang="en-US" sz="800" i="1" dirty="0"/>
                <a:t> </a:t>
              </a:r>
            </a:p>
          </p:txBody>
        </p:sp>
      </p:grpSp>
    </p:spTree>
    <p:extLst>
      <p:ext uri="{BB962C8B-B14F-4D97-AF65-F5344CB8AC3E}">
        <p14:creationId xmlns:p14="http://schemas.microsoft.com/office/powerpoint/2010/main" val="1479719257"/>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Logistic Regression Analysis</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598973" y="943020"/>
            <a:ext cx="7877175" cy="3666455"/>
          </a:xfrm>
        </p:spPr>
        <p:txBody>
          <a:bodyPr>
            <a:noAutofit/>
          </a:bodyPr>
          <a:lstStyle/>
          <a:p>
            <a:pPr>
              <a:spcBef>
                <a:spcPts val="0"/>
              </a:spcBef>
              <a:spcAft>
                <a:spcPts val="300"/>
              </a:spcAft>
            </a:pPr>
            <a:r>
              <a:rPr lang="en-US" sz="1600" dirty="0">
                <a:solidFill>
                  <a:schemeClr val="accent1"/>
                </a:solidFill>
              </a:rPr>
              <a:t>What it is/how it works</a:t>
            </a:r>
          </a:p>
          <a:p>
            <a:pPr lvl="1">
              <a:spcBef>
                <a:spcPts val="0"/>
              </a:spcBef>
              <a:spcAft>
                <a:spcPts val="300"/>
              </a:spcAft>
            </a:pPr>
            <a:r>
              <a:rPr lang="en-US" sz="1600" dirty="0"/>
              <a:t>Predictive technique that articulates an S curve based on predictors (independent variables) and a yes/no outcome through its log-of-odds (which can be transformed to probability) </a:t>
            </a:r>
          </a:p>
          <a:p>
            <a:pPr lvl="1">
              <a:spcBef>
                <a:spcPts val="0"/>
              </a:spcBef>
              <a:spcAft>
                <a:spcPts val="600"/>
              </a:spcAft>
            </a:pPr>
            <a:r>
              <a:rPr lang="en-US" sz="1600" dirty="0">
                <a:solidFill>
                  <a:schemeClr val="accent1"/>
                </a:solidFill>
              </a:rPr>
              <a:t>Statistics</a:t>
            </a:r>
            <a:r>
              <a:rPr lang="en-US" sz="1600" dirty="0">
                <a:solidFill>
                  <a:srgbClr val="0070C0"/>
                </a:solidFill>
              </a:rPr>
              <a:t> </a:t>
            </a:r>
            <a:r>
              <a:rPr lang="en-US" sz="1600" dirty="0">
                <a:solidFill>
                  <a:schemeClr val="tx1"/>
                </a:solidFill>
              </a:rPr>
              <a:t>vs. </a:t>
            </a:r>
            <a:r>
              <a:rPr lang="en-US" sz="1600" dirty="0">
                <a:solidFill>
                  <a:schemeClr val="accent2"/>
                </a:solidFill>
              </a:rPr>
              <a:t>Machine Learning</a:t>
            </a:r>
            <a:r>
              <a:rPr lang="en-US" sz="1600" dirty="0"/>
              <a:t>—variable selection algorithms, optimization algorithms</a:t>
            </a:r>
          </a:p>
          <a:p>
            <a:pPr marL="0" indent="0">
              <a:spcBef>
                <a:spcPts val="0"/>
              </a:spcBef>
              <a:spcAft>
                <a:spcPts val="300"/>
              </a:spcAft>
              <a:buNone/>
            </a:pPr>
            <a:endParaRPr lang="en-US" sz="400" dirty="0">
              <a:solidFill>
                <a:schemeClr val="accent3"/>
              </a:solidFill>
            </a:endParaRPr>
          </a:p>
          <a:p>
            <a:pPr>
              <a:spcBef>
                <a:spcPts val="0"/>
              </a:spcBef>
              <a:spcAft>
                <a:spcPts val="300"/>
              </a:spcAft>
            </a:pPr>
            <a:r>
              <a:rPr lang="en-US" sz="1600" dirty="0">
                <a:solidFill>
                  <a:schemeClr val="accent3"/>
                </a:solidFill>
              </a:rPr>
              <a:t>How to evaluate your results</a:t>
            </a:r>
          </a:p>
          <a:p>
            <a:pPr lvl="1">
              <a:spcBef>
                <a:spcPts val="0"/>
              </a:spcBef>
              <a:spcAft>
                <a:spcPts val="300"/>
              </a:spcAft>
            </a:pPr>
            <a:r>
              <a:rPr lang="en-US" sz="1600" dirty="0"/>
              <a:t>roughly similar to linear regression</a:t>
            </a:r>
          </a:p>
          <a:p>
            <a:pPr marL="178594" lvl="1" indent="0">
              <a:spcBef>
                <a:spcPts val="0"/>
              </a:spcBef>
              <a:spcAft>
                <a:spcPts val="300"/>
              </a:spcAft>
              <a:buNone/>
            </a:pPr>
            <a:endParaRPr lang="en-US" sz="400" dirty="0"/>
          </a:p>
          <a:p>
            <a:pPr>
              <a:spcBef>
                <a:spcPts val="0"/>
              </a:spcBef>
              <a:spcAft>
                <a:spcPts val="300"/>
              </a:spcAft>
            </a:pPr>
            <a:r>
              <a:rPr lang="en-US" sz="1600" dirty="0">
                <a:solidFill>
                  <a:schemeClr val="accent4"/>
                </a:solidFill>
              </a:rPr>
              <a:t>How to apply your results</a:t>
            </a:r>
          </a:p>
          <a:p>
            <a:pPr lvl="1">
              <a:spcBef>
                <a:spcPts val="0"/>
              </a:spcBef>
              <a:spcAft>
                <a:spcPts val="300"/>
              </a:spcAft>
            </a:pPr>
            <a:r>
              <a:rPr lang="en-US" sz="1600" dirty="0"/>
              <a:t>Extrapolate with equation and/or apply fraction of  yes/no’s to add-factor forecast</a:t>
            </a:r>
          </a:p>
          <a:p>
            <a:pPr marL="178594" lvl="1" indent="0">
              <a:spcBef>
                <a:spcPts val="0"/>
              </a:spcBef>
              <a:spcAft>
                <a:spcPts val="300"/>
              </a:spcAft>
              <a:buNone/>
            </a:pPr>
            <a:endParaRPr lang="en-US" sz="400" dirty="0"/>
          </a:p>
          <a:p>
            <a:pPr>
              <a:spcBef>
                <a:spcPts val="0"/>
              </a:spcBef>
              <a:spcAft>
                <a:spcPts val="300"/>
              </a:spcAft>
            </a:pPr>
            <a:r>
              <a:rPr lang="en-US" sz="1600" dirty="0">
                <a:solidFill>
                  <a:schemeClr val="accent5"/>
                </a:solidFill>
              </a:rPr>
              <a:t>Example</a:t>
            </a:r>
          </a:p>
          <a:p>
            <a:pPr lvl="1">
              <a:spcBef>
                <a:spcPts val="0"/>
              </a:spcBef>
              <a:spcAft>
                <a:spcPts val="300"/>
              </a:spcAft>
            </a:pPr>
            <a:r>
              <a:rPr lang="en-US" sz="1600" dirty="0"/>
              <a:t>R (today), Excel</a:t>
            </a: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276005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Logistic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Compare with Linear Regression…</a:t>
            </a:r>
          </a:p>
        </p:txBody>
      </p:sp>
      <p:graphicFrame>
        <p:nvGraphicFramePr>
          <p:cNvPr id="10" name="Object 12">
            <a:extLst>
              <a:ext uri="{FF2B5EF4-FFF2-40B4-BE49-F238E27FC236}">
                <a16:creationId xmlns:a16="http://schemas.microsoft.com/office/drawing/2014/main" id="{4C9E59B9-BA6D-4BA5-B204-D54E4E68B1B3}"/>
              </a:ext>
            </a:extLst>
          </p:cNvPr>
          <p:cNvGraphicFramePr>
            <a:graphicFrameLocks noGrp="1" noChangeAspect="1"/>
          </p:cNvGraphicFramePr>
          <p:nvPr>
            <p:ph sz="quarter" idx="1"/>
          </p:nvPr>
        </p:nvGraphicFramePr>
        <p:xfrm>
          <a:off x="400050" y="1053606"/>
          <a:ext cx="4171950" cy="3190875"/>
        </p:xfrm>
        <a:graphic>
          <a:graphicData uri="http://schemas.openxmlformats.org/presentationml/2006/ole">
            <mc:AlternateContent xmlns:mc="http://schemas.openxmlformats.org/markup-compatibility/2006">
              <mc:Choice xmlns:v="urn:schemas-microsoft-com:vml" Requires="v">
                <p:oleObj name="Chart" r:id="rId3" imgW="2876550" imgH="2200275" progId="Excel.Chart.8">
                  <p:embed/>
                </p:oleObj>
              </mc:Choice>
              <mc:Fallback>
                <p:oleObj name="Chart" r:id="rId3" imgW="2876550" imgH="2200275" progId="Excel.Chart.8">
                  <p:embed/>
                  <p:pic>
                    <p:nvPicPr>
                      <p:cNvPr id="10" name="Object 12">
                        <a:extLst>
                          <a:ext uri="{FF2B5EF4-FFF2-40B4-BE49-F238E27FC236}">
                            <a16:creationId xmlns:a16="http://schemas.microsoft.com/office/drawing/2014/main" id="{4C9E59B9-BA6D-4BA5-B204-D54E4E68B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053606"/>
                        <a:ext cx="4171950" cy="3190875"/>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11" name="Picture 9">
            <a:extLst>
              <a:ext uri="{FF2B5EF4-FFF2-40B4-BE49-F238E27FC236}">
                <a16:creationId xmlns:a16="http://schemas.microsoft.com/office/drawing/2014/main" id="{754AC1CF-2AD8-4B6A-9E7E-CCDA1E24E9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4670715" y="1008389"/>
            <a:ext cx="3867150" cy="3176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6942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Logistic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Odds and Probabilities</a:t>
            </a:r>
          </a:p>
        </p:txBody>
      </p:sp>
      <p:sp>
        <p:nvSpPr>
          <p:cNvPr id="12" name="Content Placeholder 2">
            <a:extLst>
              <a:ext uri="{FF2B5EF4-FFF2-40B4-BE49-F238E27FC236}">
                <a16:creationId xmlns:a16="http://schemas.microsoft.com/office/drawing/2014/main" id="{C08B1105-E3FB-42AB-96FB-08BFB7219E9E}"/>
              </a:ext>
            </a:extLst>
          </p:cNvPr>
          <p:cNvSpPr>
            <a:spLocks noGrp="1"/>
          </p:cNvSpPr>
          <p:nvPr>
            <p:ph idx="1"/>
          </p:nvPr>
        </p:nvSpPr>
        <p:spPr>
          <a:xfrm>
            <a:off x="628650" y="1148040"/>
            <a:ext cx="7886700" cy="3340070"/>
          </a:xfrm>
        </p:spPr>
        <p:txBody>
          <a:bodyPr>
            <a:normAutofit/>
          </a:bodyPr>
          <a:lstStyle/>
          <a:p>
            <a:pPr>
              <a:lnSpc>
                <a:spcPct val="107000"/>
              </a:lnSpc>
            </a:pPr>
            <a:r>
              <a:rPr lang="en-US" sz="2000" b="1" dirty="0">
                <a:ea typeface="Calibri" panose="020F0502020204030204" pitchFamily="34" charset="0"/>
              </a:rPr>
              <a:t>Odds</a:t>
            </a:r>
            <a:r>
              <a:rPr lang="en-US" sz="2000" dirty="0">
                <a:ea typeface="Calibri" panose="020F0502020204030204" pitchFamily="34" charset="0"/>
              </a:rPr>
              <a:t>:  as in horse racing (“odds of winning”)</a:t>
            </a:r>
          </a:p>
          <a:p>
            <a:pPr>
              <a:lnSpc>
                <a:spcPct val="107000"/>
              </a:lnSpc>
            </a:pPr>
            <a:r>
              <a:rPr lang="en-US" sz="2000" b="1" dirty="0">
                <a:ea typeface="Calibri" panose="020F0502020204030204" pitchFamily="34" charset="0"/>
              </a:rPr>
              <a:t>Odds and odds ratios</a:t>
            </a:r>
          </a:p>
          <a:p>
            <a:pPr>
              <a:lnSpc>
                <a:spcPct val="107000"/>
              </a:lnSpc>
            </a:pPr>
            <a:r>
              <a:rPr lang="en-US" sz="2000" b="1" dirty="0">
                <a:ea typeface="Calibri" panose="020F0502020204030204" pitchFamily="34" charset="0"/>
              </a:rPr>
              <a:t>Relationship of Odds to Probability</a:t>
            </a:r>
          </a:p>
          <a:p>
            <a:pPr lvl="1">
              <a:lnSpc>
                <a:spcPct val="107000"/>
              </a:lnSpc>
            </a:pPr>
            <a:r>
              <a:rPr lang="en-US" sz="2000" dirty="0">
                <a:ea typeface="Calibri" panose="020F0502020204030204" pitchFamily="34" charset="0"/>
              </a:rPr>
              <a:t>Odds = P/Q = P/(1-P)</a:t>
            </a:r>
          </a:p>
          <a:p>
            <a:pPr lvl="1">
              <a:lnSpc>
                <a:spcPct val="107000"/>
              </a:lnSpc>
            </a:pPr>
            <a:r>
              <a:rPr lang="en-US" sz="2000" dirty="0">
                <a:ea typeface="Calibri" panose="020F0502020204030204" pitchFamily="34" charset="0"/>
              </a:rPr>
              <a:t>P = Odds/(1 + Odds)</a:t>
            </a:r>
          </a:p>
        </p:txBody>
      </p:sp>
    </p:spTree>
    <p:extLst>
      <p:ext uri="{BB962C8B-B14F-4D97-AF65-F5344CB8AC3E}">
        <p14:creationId xmlns:p14="http://schemas.microsoft.com/office/powerpoint/2010/main" val="27930797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9BC9A-C1D0-9DA7-CA3B-01BEA2EA02CE}"/>
              </a:ext>
            </a:extLst>
          </p:cNvPr>
          <p:cNvPicPr>
            <a:picLocks noChangeAspect="1"/>
          </p:cNvPicPr>
          <p:nvPr/>
        </p:nvPicPr>
        <p:blipFill>
          <a:blip r:embed="rId2"/>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3D1532C-C46D-CBD7-2EDA-99C91EC592BC}"/>
              </a:ext>
            </a:extLst>
          </p:cNvPr>
          <p:cNvPicPr>
            <a:picLocks noChangeAspect="1"/>
          </p:cNvPicPr>
          <p:nvPr/>
        </p:nvPicPr>
        <p:blipFill>
          <a:blip r:embed="rId3"/>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65FE12BD-1F38-885A-7C00-A663E64A4F92}"/>
              </a:ext>
            </a:extLst>
          </p:cNvPr>
          <p:cNvPicPr>
            <a:picLocks noChangeAspect="1"/>
          </p:cNvPicPr>
          <p:nvPr/>
        </p:nvPicPr>
        <p:blipFill>
          <a:blip r:embed="rId4"/>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AE250303-D6DD-42BC-4A5D-1C504A231F8E}"/>
              </a:ext>
            </a:extLst>
          </p:cNvPr>
          <p:cNvPicPr>
            <a:picLocks noChangeAspect="1"/>
          </p:cNvPicPr>
          <p:nvPr/>
        </p:nvPicPr>
        <p:blipFill>
          <a:blip r:embed="rId5"/>
          <a:stretch>
            <a:fillRect/>
          </a:stretch>
        </p:blipFill>
        <p:spPr>
          <a:xfrm>
            <a:off x="0" y="0"/>
            <a:ext cx="9144000" cy="5143500"/>
          </a:xfrm>
          <a:prstGeom prst="rect">
            <a:avLst/>
          </a:prstGeom>
        </p:spPr>
      </p:pic>
      <p:sp>
        <p:nvSpPr>
          <p:cNvPr id="12" name="Oval 11">
            <a:extLst>
              <a:ext uri="{FF2B5EF4-FFF2-40B4-BE49-F238E27FC236}">
                <a16:creationId xmlns:a16="http://schemas.microsoft.com/office/drawing/2014/main" id="{7AF3BD89-6311-A5E5-4E54-EEA00DA47F7D}"/>
              </a:ext>
            </a:extLst>
          </p:cNvPr>
          <p:cNvSpPr/>
          <p:nvPr/>
        </p:nvSpPr>
        <p:spPr>
          <a:xfrm>
            <a:off x="4099301" y="2007031"/>
            <a:ext cx="365760" cy="365760"/>
          </a:xfrm>
          <a:prstGeom prst="ellipse">
            <a:avLst/>
          </a:prstGeom>
          <a:noFill/>
          <a:ln w="12700" cap="flat">
            <a:solidFill>
              <a:schemeClr val="accent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Oval 12">
            <a:extLst>
              <a:ext uri="{FF2B5EF4-FFF2-40B4-BE49-F238E27FC236}">
                <a16:creationId xmlns:a16="http://schemas.microsoft.com/office/drawing/2014/main" id="{9C55BBB8-483C-B9FF-D7F9-8DEFC5982062}"/>
              </a:ext>
            </a:extLst>
          </p:cNvPr>
          <p:cNvSpPr/>
          <p:nvPr/>
        </p:nvSpPr>
        <p:spPr>
          <a:xfrm>
            <a:off x="4434581" y="3748007"/>
            <a:ext cx="284653" cy="365760"/>
          </a:xfrm>
          <a:prstGeom prst="ellipse">
            <a:avLst/>
          </a:prstGeom>
          <a:noFill/>
          <a:ln w="12700" cap="flat">
            <a:solidFill>
              <a:schemeClr val="accent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Arc 14">
            <a:extLst>
              <a:ext uri="{FF2B5EF4-FFF2-40B4-BE49-F238E27FC236}">
                <a16:creationId xmlns:a16="http://schemas.microsoft.com/office/drawing/2014/main" id="{20986FFB-B720-B1BD-4712-547FA6AD0DE5}"/>
              </a:ext>
            </a:extLst>
          </p:cNvPr>
          <p:cNvSpPr/>
          <p:nvPr/>
        </p:nvSpPr>
        <p:spPr>
          <a:xfrm>
            <a:off x="1784887" y="2022530"/>
            <a:ext cx="5299388" cy="972712"/>
          </a:xfrm>
          <a:prstGeom prst="arc">
            <a:avLst/>
          </a:prstGeom>
          <a:noFill/>
          <a:ln w="12700" cap="flat">
            <a:solidFill>
              <a:schemeClr val="accent2"/>
            </a:solidFill>
            <a:prstDash val="sysDot"/>
            <a:miter lim="400000"/>
            <a:headEnd type="arrow"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7" name="Arc 16">
            <a:extLst>
              <a:ext uri="{FF2B5EF4-FFF2-40B4-BE49-F238E27FC236}">
                <a16:creationId xmlns:a16="http://schemas.microsoft.com/office/drawing/2014/main" id="{65DCE318-D01E-EC5F-DE5A-084ABECEB1BC}"/>
              </a:ext>
            </a:extLst>
          </p:cNvPr>
          <p:cNvSpPr/>
          <p:nvPr/>
        </p:nvSpPr>
        <p:spPr>
          <a:xfrm flipV="1">
            <a:off x="2069540" y="1883044"/>
            <a:ext cx="5014735" cy="1974937"/>
          </a:xfrm>
          <a:prstGeom prst="arc">
            <a:avLst/>
          </a:prstGeom>
          <a:noFill/>
          <a:ln w="12700" cap="flat">
            <a:solidFill>
              <a:schemeClr val="accent2"/>
            </a:solidFill>
            <a:prstDash val="sysDot"/>
            <a:miter lim="400000"/>
            <a:headEnd type="arrow"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8" name="TextBox 17">
            <a:extLst>
              <a:ext uri="{FF2B5EF4-FFF2-40B4-BE49-F238E27FC236}">
                <a16:creationId xmlns:a16="http://schemas.microsoft.com/office/drawing/2014/main" id="{11FC2EDE-D29C-66DE-613A-10FE43F24F10}"/>
              </a:ext>
            </a:extLst>
          </p:cNvPr>
          <p:cNvSpPr txBox="1"/>
          <p:nvPr/>
        </p:nvSpPr>
        <p:spPr>
          <a:xfrm>
            <a:off x="6687519" y="2352757"/>
            <a:ext cx="186754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1" u="none" strike="noStrike" cap="none" spc="0" normalizeH="0" baseline="0" dirty="0">
                <a:ln>
                  <a:noFill/>
                </a:ln>
                <a:solidFill>
                  <a:schemeClr val="accent2"/>
                </a:solidFill>
                <a:effectLst/>
                <a:uFillTx/>
                <a:latin typeface="+mn-lt"/>
                <a:ea typeface="+mn-ea"/>
                <a:cs typeface="+mn-cs"/>
                <a:sym typeface="Helvetica Light"/>
              </a:rPr>
              <a:t>Maybe you can add a predictor that explains these points!</a:t>
            </a:r>
          </a:p>
        </p:txBody>
      </p:sp>
    </p:spTree>
    <p:extLst>
      <p:ext uri="{BB962C8B-B14F-4D97-AF65-F5344CB8AC3E}">
        <p14:creationId xmlns:p14="http://schemas.microsoft.com/office/powerpoint/2010/main" val="672009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im.unmc.edu/dxtests/roccomp.jpg">
            <a:extLst>
              <a:ext uri="{FF2B5EF4-FFF2-40B4-BE49-F238E27FC236}">
                <a16:creationId xmlns:a16="http://schemas.microsoft.com/office/drawing/2014/main" id="{25311378-A5C4-4ED4-A1F5-00D282B7EA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19" y="937809"/>
            <a:ext cx="3525172" cy="35251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AA6FAD-13F6-446D-AD8C-30E248B25FDB}"/>
              </a:ext>
            </a:extLst>
          </p:cNvPr>
          <p:cNvSpPr/>
          <p:nvPr/>
        </p:nvSpPr>
        <p:spPr>
          <a:xfrm>
            <a:off x="1286840" y="4339870"/>
            <a:ext cx="2353529" cy="246221"/>
          </a:xfrm>
          <a:prstGeom prst="rect">
            <a:avLst/>
          </a:prstGeom>
        </p:spPr>
        <p:txBody>
          <a:bodyPr wrap="none">
            <a:spAutoFit/>
          </a:bodyPr>
          <a:lstStyle/>
          <a:p>
            <a:r>
              <a:rPr lang="en-US" sz="1000" dirty="0"/>
              <a:t>http://gim.unmc.edu/dxtests/RoC3.htm</a:t>
            </a:r>
          </a:p>
        </p:txBody>
      </p:sp>
      <p:sp>
        <p:nvSpPr>
          <p:cNvPr id="6" name="Rectangle 5">
            <a:extLst>
              <a:ext uri="{FF2B5EF4-FFF2-40B4-BE49-F238E27FC236}">
                <a16:creationId xmlns:a16="http://schemas.microsoft.com/office/drawing/2014/main" id="{06CC9AE4-5FD1-4A0F-95A5-FC1233D6ED21}"/>
              </a:ext>
            </a:extLst>
          </p:cNvPr>
          <p:cNvSpPr/>
          <p:nvPr/>
        </p:nvSpPr>
        <p:spPr>
          <a:xfrm>
            <a:off x="1881365" y="937808"/>
            <a:ext cx="3269476" cy="3055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6"/>
          </a:p>
        </p:txBody>
      </p:sp>
      <p:sp>
        <p:nvSpPr>
          <p:cNvPr id="9" name="Title 1">
            <a:extLst>
              <a:ext uri="{FF2B5EF4-FFF2-40B4-BE49-F238E27FC236}">
                <a16:creationId xmlns:a16="http://schemas.microsoft.com/office/drawing/2014/main" id="{42A9E189-5B5E-4721-9566-D44579EA15EA}"/>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Logistic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ROC Curve</a:t>
            </a:r>
          </a:p>
        </p:txBody>
      </p:sp>
      <p:sp>
        <p:nvSpPr>
          <p:cNvPr id="5" name="TextBox 4">
            <a:extLst>
              <a:ext uri="{FF2B5EF4-FFF2-40B4-BE49-F238E27FC236}">
                <a16:creationId xmlns:a16="http://schemas.microsoft.com/office/drawing/2014/main" id="{74C9862F-A841-4C22-A4BB-D470278E2E54}"/>
              </a:ext>
            </a:extLst>
          </p:cNvPr>
          <p:cNvSpPr txBox="1"/>
          <p:nvPr/>
        </p:nvSpPr>
        <p:spPr>
          <a:xfrm>
            <a:off x="4861518" y="1372260"/>
            <a:ext cx="3864651"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chemeClr val="accent4"/>
                </a:solidFill>
                <a:effectLst/>
                <a:uFillTx/>
                <a:latin typeface="Calibri" panose="020F0502020204030204" pitchFamily="34" charset="0"/>
                <a:cs typeface="Calibri" panose="020F0502020204030204" pitchFamily="34" charset="0"/>
                <a:sym typeface="Helvetica Light"/>
              </a:rPr>
              <a:t>AUC</a:t>
            </a:r>
            <a:r>
              <a:rPr kumimoji="0" lang="en-US" sz="20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(Area Under Curve):  higher curve is better</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i="0" u="none" strike="noStrike" cap="none" spc="0" normalizeH="0" baseline="0" dirty="0">
                <a:ln>
                  <a:noFill/>
                </a:ln>
                <a:solidFill>
                  <a:schemeClr val="accent4"/>
                </a:solidFill>
                <a:effectLst/>
                <a:uFillTx/>
                <a:latin typeface="Calibri" panose="020F0502020204030204" pitchFamily="34" charset="0"/>
                <a:cs typeface="Calibri" panose="020F0502020204030204" pitchFamily="34" charset="0"/>
                <a:sym typeface="Helvetica Light"/>
              </a:rPr>
              <a:t>Choice between False Positives and False Negatives </a:t>
            </a:r>
            <a:r>
              <a:rPr lang="en-US" sz="2000" dirty="0">
                <a:latin typeface="Calibri" panose="020F0502020204030204" pitchFamily="34" charset="0"/>
                <a:cs typeface="Calibri" panose="020F0502020204030204" pitchFamily="34" charset="0"/>
              </a:rPr>
              <a:t>can be trade-off between relative risks</a:t>
            </a:r>
          </a:p>
          <a:p>
            <a:pPr marL="342900" lvl="7" indent="-342900" algn="l" defTabSz="825500">
              <a:buFont typeface="Arial" panose="020B0604020202020204" pitchFamily="34" charset="0"/>
              <a:buChar char="•"/>
            </a:pPr>
            <a:r>
              <a:rPr lang="en-US" sz="2000" dirty="0">
                <a:latin typeface="Calibri" panose="020F0502020204030204" pitchFamily="34" charset="0"/>
                <a:cs typeface="Calibri" panose="020F0502020204030204" pitchFamily="34" charset="0"/>
              </a:rPr>
              <a:t>TPR=TP/(TP+FN)</a:t>
            </a:r>
          </a:p>
          <a:p>
            <a:pPr marL="342900" lvl="5" indent="-342900" algn="l" defTabSz="825500">
              <a:buFont typeface="Arial" panose="020B0604020202020204" pitchFamily="34" charset="0"/>
              <a:buChar char="•"/>
            </a:pPr>
            <a:r>
              <a:rPr lang="en-US" sz="2000" dirty="0">
                <a:latin typeface="Calibri" panose="020F0502020204030204" pitchFamily="34" charset="0"/>
                <a:cs typeface="Calibri" panose="020F0502020204030204" pitchFamily="34" charset="0"/>
              </a:rPr>
              <a:t>FPR=FP/(FP+TN)</a:t>
            </a:r>
          </a:p>
        </p:txBody>
      </p:sp>
      <p:sp>
        <p:nvSpPr>
          <p:cNvPr id="11" name="Rectangle 10">
            <a:extLst>
              <a:ext uri="{FF2B5EF4-FFF2-40B4-BE49-F238E27FC236}">
                <a16:creationId xmlns:a16="http://schemas.microsoft.com/office/drawing/2014/main" id="{E19923E6-99C3-4FFA-9E1A-9A332EA985BC}"/>
              </a:ext>
            </a:extLst>
          </p:cNvPr>
          <p:cNvSpPr/>
          <p:nvPr/>
        </p:nvSpPr>
        <p:spPr>
          <a:xfrm>
            <a:off x="6858000" y="-12934"/>
            <a:ext cx="2286001"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Evaluate Results</a:t>
            </a:r>
          </a:p>
        </p:txBody>
      </p:sp>
      <p:cxnSp>
        <p:nvCxnSpPr>
          <p:cNvPr id="4" name="Straight Connector 3">
            <a:extLst>
              <a:ext uri="{FF2B5EF4-FFF2-40B4-BE49-F238E27FC236}">
                <a16:creationId xmlns:a16="http://schemas.microsoft.com/office/drawing/2014/main" id="{926C585F-069E-9449-3FE1-A223DBF19BC1}"/>
              </a:ext>
            </a:extLst>
          </p:cNvPr>
          <p:cNvCxnSpPr/>
          <p:nvPr/>
        </p:nvCxnSpPr>
        <p:spPr>
          <a:xfrm flipV="1">
            <a:off x="1425844" y="1433593"/>
            <a:ext cx="0" cy="2355743"/>
          </a:xfrm>
          <a:prstGeom prst="lin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BE4D98A7-63BC-D9DA-5676-F949330CD816}"/>
              </a:ext>
            </a:extLst>
          </p:cNvPr>
          <p:cNvCxnSpPr>
            <a:cxnSpLocks/>
          </p:cNvCxnSpPr>
          <p:nvPr/>
        </p:nvCxnSpPr>
        <p:spPr>
          <a:xfrm flipH="1">
            <a:off x="1425844" y="1433593"/>
            <a:ext cx="2456481" cy="0"/>
          </a:xfrm>
          <a:prstGeom prst="lin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B786A852-2617-C6FD-87CF-51F755DB49C3}"/>
              </a:ext>
            </a:extLst>
          </p:cNvPr>
          <p:cNvSpPr txBox="1"/>
          <p:nvPr/>
        </p:nvSpPr>
        <p:spPr>
          <a:xfrm>
            <a:off x="1286840" y="2700395"/>
            <a:ext cx="3864651"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1" i="1" u="none" strike="noStrike" cap="none" spc="0" normalizeH="0" baseline="0" dirty="0">
                <a:ln>
                  <a:noFill/>
                </a:ln>
                <a:solidFill>
                  <a:srgbClr val="FF0000"/>
                </a:solidFill>
                <a:effectLst/>
                <a:uFillTx/>
                <a:latin typeface="+mn-lt"/>
                <a:ea typeface="+mn-ea"/>
                <a:cs typeface="+mn-cs"/>
                <a:sym typeface="Helvetica Light"/>
              </a:rPr>
              <a:t> ---</a:t>
            </a:r>
            <a:r>
              <a:rPr kumimoji="0" lang="en-US" sz="1000" b="1" i="1" u="none" strike="noStrike" cap="none" spc="0" normalizeH="0" dirty="0">
                <a:ln>
                  <a:noFill/>
                </a:ln>
                <a:solidFill>
                  <a:srgbClr val="FF0000"/>
                </a:solidFill>
                <a:effectLst/>
                <a:uFillTx/>
                <a:latin typeface="+mn-lt"/>
                <a:ea typeface="+mn-ea"/>
                <a:cs typeface="+mn-cs"/>
                <a:sym typeface="Helvetica Light"/>
              </a:rPr>
              <a:t> </a:t>
            </a:r>
            <a:r>
              <a:rPr kumimoji="0" lang="en-US" sz="1000" b="1" i="1" u="none" strike="noStrike" cap="none" spc="0" normalizeH="0" baseline="0" dirty="0">
                <a:ln>
                  <a:noFill/>
                </a:ln>
                <a:solidFill>
                  <a:srgbClr val="FF0000"/>
                </a:solidFill>
                <a:effectLst/>
                <a:uFillTx/>
                <a:latin typeface="+mn-lt"/>
                <a:ea typeface="+mn-ea"/>
                <a:cs typeface="+mn-cs"/>
                <a:sym typeface="Helvetica Light"/>
              </a:rPr>
              <a:t>Perfect (in theory)</a:t>
            </a:r>
          </a:p>
        </p:txBody>
      </p:sp>
    </p:spTree>
    <p:extLst>
      <p:ext uri="{BB962C8B-B14F-4D97-AF65-F5344CB8AC3E}">
        <p14:creationId xmlns:p14="http://schemas.microsoft.com/office/powerpoint/2010/main" val="10379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CA1F-4939-B5E8-657D-E7E07623F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6C7AA-B18F-EEDF-C841-551AFC7B173B}"/>
              </a:ext>
            </a:extLst>
          </p:cNvPr>
          <p:cNvSpPr>
            <a:spLocks noGrp="1"/>
          </p:cNvSpPr>
          <p:nvPr>
            <p:ph type="title"/>
          </p:nvPr>
        </p:nvSpPr>
        <p:spPr>
          <a:xfrm>
            <a:off x="914400" y="172638"/>
            <a:ext cx="7157255" cy="724810"/>
          </a:xfrm>
        </p:spPr>
        <p:txBody>
          <a:bodyPr>
            <a:normAutofit fontScale="90000"/>
          </a:bodyPr>
          <a:lstStyle/>
          <a:p>
            <a:pPr algn="ctr"/>
            <a:r>
              <a:rPr lang="en-US" dirty="0"/>
              <a:t>4 key types of analytics</a:t>
            </a:r>
            <a:br>
              <a:rPr lang="en-US" dirty="0"/>
            </a:br>
            <a:r>
              <a:rPr lang="en-US" sz="2025" dirty="0">
                <a:solidFill>
                  <a:schemeClr val="bg2">
                    <a:lumMod val="50000"/>
                  </a:schemeClr>
                </a:solidFill>
              </a:rPr>
              <a:t>per </a:t>
            </a:r>
            <a:r>
              <a:rPr lang="en-US" sz="2025" i="1" dirty="0">
                <a:solidFill>
                  <a:schemeClr val="bg2">
                    <a:lumMod val="50000"/>
                  </a:schemeClr>
                </a:solidFill>
                <a:hlinkClick r:id="rId3"/>
              </a:rPr>
              <a:t>https://online.hbs.edu/blog/post/types-of-data-analysis</a:t>
            </a:r>
            <a:r>
              <a:rPr lang="en-US" sz="2025" i="1" dirty="0">
                <a:solidFill>
                  <a:schemeClr val="bg2">
                    <a:lumMod val="50000"/>
                  </a:schemeClr>
                </a:solidFill>
              </a:rPr>
              <a:t>  </a:t>
            </a:r>
          </a:p>
        </p:txBody>
      </p:sp>
      <p:sp>
        <p:nvSpPr>
          <p:cNvPr id="17" name="TextBox 16">
            <a:extLst>
              <a:ext uri="{FF2B5EF4-FFF2-40B4-BE49-F238E27FC236}">
                <a16:creationId xmlns:a16="http://schemas.microsoft.com/office/drawing/2014/main" id="{271428B1-2270-96D2-AFDA-10E6F59CAAD7}"/>
              </a:ext>
            </a:extLst>
          </p:cNvPr>
          <p:cNvSpPr txBox="1"/>
          <p:nvPr/>
        </p:nvSpPr>
        <p:spPr>
          <a:xfrm>
            <a:off x="149630" y="1193648"/>
            <a:ext cx="294270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1" i="0" u="none" strike="noStrike" cap="none" spc="0" normalizeH="0" baseline="0" dirty="0">
                <a:ln>
                  <a:noFill/>
                </a:ln>
                <a:solidFill>
                  <a:srgbClr val="000000"/>
                </a:solidFill>
                <a:effectLst/>
                <a:uFillTx/>
                <a:latin typeface="+mn-lt"/>
                <a:ea typeface="+mn-ea"/>
                <a:cs typeface="+mn-cs"/>
                <a:sym typeface="Helvetica Light"/>
              </a:rPr>
              <a:t>Descriptive</a:t>
            </a:r>
          </a:p>
          <a:p>
            <a:pPr marR="0" algn="l" defTabSz="825500" rtl="0" fontAlgn="auto" latinLnBrk="0" hangingPunct="0">
              <a:lnSpc>
                <a:spcPct val="100000"/>
              </a:lnSpc>
              <a:spcBef>
                <a:spcPts val="0"/>
              </a:spcBef>
              <a:spcAft>
                <a:spcPts val="0"/>
              </a:spcAft>
              <a:buClrTx/>
              <a:buSzTx/>
              <a:tabLst/>
            </a:pPr>
            <a:endParaRPr kumimoji="0" lang="en-US" sz="2000" b="1" i="0" u="none" strike="noStrike" cap="none" spc="0" normalizeH="0" baseline="0" dirty="0">
              <a:ln>
                <a:noFill/>
              </a:ln>
              <a:solidFill>
                <a:srgbClr val="000000"/>
              </a:solidFill>
              <a:effectLst/>
              <a:uFillTx/>
              <a:latin typeface="+mn-lt"/>
              <a:ea typeface="+mn-ea"/>
              <a:cs typeface="+mn-cs"/>
              <a:sym typeface="Helvetica Light"/>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000" b="1" dirty="0"/>
              <a:t>Diagnostic</a:t>
            </a:r>
          </a:p>
          <a:p>
            <a:pPr algn="l" defTabSz="825500"/>
            <a:r>
              <a:rPr kumimoji="0" lang="en-US" sz="2000" b="1" i="0" u="none" strike="noStrike" cap="none" spc="0" normalizeH="0" baseline="0" dirty="0">
                <a:ln>
                  <a:noFill/>
                </a:ln>
                <a:solidFill>
                  <a:srgbClr val="000000"/>
                </a:solidFill>
                <a:effectLst/>
                <a:uFillTx/>
                <a:latin typeface="+mn-lt"/>
                <a:ea typeface="+mn-ea"/>
                <a:cs typeface="+mn-cs"/>
                <a:sym typeface="Helvetica Light"/>
              </a:rPr>
              <a:t>	</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000" b="1" dirty="0"/>
              <a:t>Predictive</a:t>
            </a:r>
          </a:p>
          <a:p>
            <a:pPr marR="0" algn="l" defTabSz="825500" rtl="0" fontAlgn="auto" latinLnBrk="0" hangingPunct="0">
              <a:lnSpc>
                <a:spcPct val="100000"/>
              </a:lnSpc>
              <a:spcBef>
                <a:spcPts val="0"/>
              </a:spcBef>
              <a:spcAft>
                <a:spcPts val="0"/>
              </a:spcAft>
              <a:buClrTx/>
              <a:buSzTx/>
              <a:tabLst/>
            </a:pPr>
            <a:r>
              <a:rPr lang="en-US" sz="2000" b="1" dirty="0"/>
              <a:t>	</a:t>
            </a:r>
          </a:p>
          <a:p>
            <a:pPr marR="0" algn="l" defTabSz="825500" rtl="0" fontAlgn="auto" latinLnBrk="0" hangingPunct="0">
              <a:lnSpc>
                <a:spcPct val="100000"/>
              </a:lnSpc>
              <a:spcBef>
                <a:spcPts val="0"/>
              </a:spcBef>
              <a:spcAft>
                <a:spcPts val="0"/>
              </a:spcAft>
              <a:buClrTx/>
              <a:buSzTx/>
              <a:tabLst/>
            </a:pPr>
            <a:endParaRPr lang="en-US" sz="1200" b="1" dirty="0"/>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000" b="1" dirty="0"/>
              <a:t>Prescriptive</a:t>
            </a:r>
          </a:p>
          <a:p>
            <a:pPr lvl="1" indent="0" algn="l" defTabSz="825500"/>
            <a:endParaRPr lang="en-US" sz="1400" b="1" i="1" dirty="0"/>
          </a:p>
          <a:p>
            <a:pPr marL="285750" marR="0" indent="-285750" algn="ctr"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4" name="TextBox 13">
            <a:extLst>
              <a:ext uri="{FF2B5EF4-FFF2-40B4-BE49-F238E27FC236}">
                <a16:creationId xmlns:a16="http://schemas.microsoft.com/office/drawing/2014/main" id="{B1CFCA3D-0BDD-75C2-F084-046B92A12867}"/>
              </a:ext>
            </a:extLst>
          </p:cNvPr>
          <p:cNvSpPr txBox="1"/>
          <p:nvPr/>
        </p:nvSpPr>
        <p:spPr>
          <a:xfrm>
            <a:off x="628993" y="3572434"/>
            <a:ext cx="18121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1400" b="1" i="1" dirty="0"/>
              <a:t>What should we do next</a:t>
            </a:r>
            <a:endParaRPr kumimoji="0" lang="en-US" sz="14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5545BF86-2899-5705-4DE0-B3668CBCB5CE}"/>
              </a:ext>
            </a:extLst>
          </p:cNvPr>
          <p:cNvSpPr txBox="1"/>
          <p:nvPr/>
        </p:nvSpPr>
        <p:spPr>
          <a:xfrm>
            <a:off x="628994" y="1486120"/>
            <a:ext cx="181217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1400" b="1" i="1" dirty="0"/>
              <a:t>What happened</a:t>
            </a:r>
            <a:endParaRPr kumimoji="0" lang="en-US" sz="14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63BB2DAB-C1DA-8329-1674-FDAEBA39CDA9}"/>
              </a:ext>
            </a:extLst>
          </p:cNvPr>
          <p:cNvSpPr txBox="1"/>
          <p:nvPr/>
        </p:nvSpPr>
        <p:spPr>
          <a:xfrm>
            <a:off x="628995" y="2675064"/>
            <a:ext cx="18121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1400" b="1" i="1" dirty="0"/>
              <a:t>What might happen in the future</a:t>
            </a:r>
            <a:endParaRPr kumimoji="0" lang="en-US" sz="1400" b="1" i="1" u="none" strike="noStrike" cap="none" spc="0" normalizeH="0" baseline="0" dirty="0">
              <a:ln>
                <a:noFill/>
              </a:ln>
              <a:solidFill>
                <a:srgbClr val="000000"/>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EB298C37-76F0-72AB-C6FA-4B58410212FD}"/>
              </a:ext>
            </a:extLst>
          </p:cNvPr>
          <p:cNvSpPr txBox="1"/>
          <p:nvPr/>
        </p:nvSpPr>
        <p:spPr>
          <a:xfrm>
            <a:off x="628993" y="2057413"/>
            <a:ext cx="150737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lang="en-US" sz="1400" b="1" i="1" dirty="0"/>
              <a:t>Why did it happen</a:t>
            </a:r>
            <a:endParaRPr kumimoji="0" lang="en-US" sz="1400" b="1" i="1" u="none" strike="noStrike" cap="none" spc="0" normalizeH="0" baseline="0" dirty="0">
              <a:ln>
                <a:noFill/>
              </a:ln>
              <a:solidFill>
                <a:srgbClr val="000000"/>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C6F0993E-99F9-8202-416C-3E89D03A6F6A}"/>
              </a:ext>
            </a:extLst>
          </p:cNvPr>
          <p:cNvPicPr>
            <a:picLocks noChangeAspect="1"/>
          </p:cNvPicPr>
          <p:nvPr/>
        </p:nvPicPr>
        <p:blipFill>
          <a:blip r:embed="rId4"/>
          <a:stretch>
            <a:fillRect/>
          </a:stretch>
        </p:blipFill>
        <p:spPr>
          <a:xfrm>
            <a:off x="2615731" y="1026702"/>
            <a:ext cx="6218343" cy="3497818"/>
          </a:xfrm>
          <a:prstGeom prst="rect">
            <a:avLst/>
          </a:prstGeom>
        </p:spPr>
      </p:pic>
    </p:spTree>
    <p:extLst>
      <p:ext uri="{BB962C8B-B14F-4D97-AF65-F5344CB8AC3E}">
        <p14:creationId xmlns:p14="http://schemas.microsoft.com/office/powerpoint/2010/main" val="42133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apply it</a:t>
            </a:r>
          </a:p>
        </p:txBody>
      </p:sp>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Logistic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Applications in Forecasting</a:t>
            </a:r>
          </a:p>
        </p:txBody>
      </p:sp>
      <p:graphicFrame>
        <p:nvGraphicFramePr>
          <p:cNvPr id="9" name="Table 8">
            <a:extLst>
              <a:ext uri="{FF2B5EF4-FFF2-40B4-BE49-F238E27FC236}">
                <a16:creationId xmlns:a16="http://schemas.microsoft.com/office/drawing/2014/main" id="{04482333-5395-4004-B587-61FBE9E8E975}"/>
              </a:ext>
            </a:extLst>
          </p:cNvPr>
          <p:cNvGraphicFramePr>
            <a:graphicFrameLocks noGrp="1"/>
          </p:cNvGraphicFramePr>
          <p:nvPr>
            <p:extLst>
              <p:ext uri="{D42A27DB-BD31-4B8C-83A1-F6EECF244321}">
                <p14:modId xmlns:p14="http://schemas.microsoft.com/office/powerpoint/2010/main" val="453578822"/>
              </p:ext>
            </p:extLst>
          </p:nvPr>
        </p:nvGraphicFramePr>
        <p:xfrm>
          <a:off x="559669" y="1172462"/>
          <a:ext cx="8164606" cy="3479800"/>
        </p:xfrm>
        <a:graphic>
          <a:graphicData uri="http://schemas.openxmlformats.org/drawingml/2006/table">
            <a:tbl>
              <a:tblPr firstRow="1" bandRow="1">
                <a:tableStyleId>{5940675A-B579-460E-94D1-54222C63F5DA}</a:tableStyleId>
              </a:tblPr>
              <a:tblGrid>
                <a:gridCol w="2573275">
                  <a:extLst>
                    <a:ext uri="{9D8B030D-6E8A-4147-A177-3AD203B41FA5}">
                      <a16:colId xmlns:a16="http://schemas.microsoft.com/office/drawing/2014/main" val="3138147579"/>
                    </a:ext>
                  </a:extLst>
                </a:gridCol>
                <a:gridCol w="5591331">
                  <a:extLst>
                    <a:ext uri="{9D8B030D-6E8A-4147-A177-3AD203B41FA5}">
                      <a16:colId xmlns:a16="http://schemas.microsoft.com/office/drawing/2014/main" val="2230204498"/>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Goal</a:t>
                      </a:r>
                    </a:p>
                  </a:txBody>
                  <a:tcPr>
                    <a:solidFill>
                      <a:schemeClr val="accent4"/>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Process</a:t>
                      </a:r>
                    </a:p>
                  </a:txBody>
                  <a:tcPr>
                    <a:solidFill>
                      <a:schemeClr val="accent5"/>
                    </a:solidFill>
                  </a:tcPr>
                </a:tc>
                <a:extLst>
                  <a:ext uri="{0D108BD9-81ED-4DB2-BD59-A6C34878D82A}">
                    <a16:rowId xmlns:a16="http://schemas.microsoft.com/office/drawing/2014/main" val="3082649739"/>
                  </a:ext>
                </a:extLst>
              </a:tr>
              <a:tr h="370840">
                <a:tc>
                  <a:txBody>
                    <a:bodyPr/>
                    <a:lstStyle/>
                    <a:p>
                      <a:r>
                        <a:rPr lang="en-US" sz="1600" dirty="0">
                          <a:latin typeface="Calibri" panose="020F0502020204030204" pitchFamily="34" charset="0"/>
                          <a:cs typeface="Calibri" panose="020F0502020204030204" pitchFamily="34" charset="0"/>
                        </a:rPr>
                        <a:t>To forecast event</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Estimate logit (log-odds) model</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Use the logit (log-odds) equation to “score” out-of-sample records</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Convert log-odds predicted value to probability of event</a:t>
                      </a:r>
                    </a:p>
                  </a:txBody>
                  <a:tcPr/>
                </a:tc>
                <a:extLst>
                  <a:ext uri="{0D108BD9-81ED-4DB2-BD59-A6C34878D82A}">
                    <a16:rowId xmlns:a16="http://schemas.microsoft.com/office/drawing/2014/main" val="2299494278"/>
                  </a:ext>
                </a:extLst>
              </a:tr>
              <a:tr h="370840">
                <a:tc>
                  <a:txBody>
                    <a:bodyPr/>
                    <a:lstStyle/>
                    <a:p>
                      <a:r>
                        <a:rPr lang="en-US" sz="1600" dirty="0">
                          <a:latin typeface="Calibri" panose="020F0502020204030204" pitchFamily="34" charset="0"/>
                          <a:cs typeface="Calibri" panose="020F0502020204030204" pitchFamily="34" charset="0"/>
                        </a:rPr>
                        <a:t>To apply probability of event as forecast driver</a:t>
                      </a:r>
                    </a:p>
                  </a:txBody>
                  <a:tcPr/>
                </a:tc>
                <a:tc>
                  <a:txBody>
                    <a:bodyPr/>
                    <a:lstStyle/>
                    <a:p>
                      <a:pPr marL="0" indent="0" algn="l">
                        <a:buFont typeface="Arial" panose="020B0604020202020204" pitchFamily="34" charset="0"/>
                        <a:buNone/>
                      </a:pPr>
                      <a:r>
                        <a:rPr lang="en-US" sz="1600" dirty="0">
                          <a:latin typeface="Calibri" panose="020F0502020204030204" pitchFamily="34" charset="0"/>
                          <a:cs typeface="Calibri" panose="020F0502020204030204" pitchFamily="34" charset="0"/>
                        </a:rPr>
                        <a:t>e.g., for customer attrition model:</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Aggregate customers in class to get average probability of event</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Apply aggregate:</a:t>
                      </a:r>
                    </a:p>
                    <a:p>
                      <a:pPr marL="0" lvl="3" indent="0" algn="l">
                        <a:buFont typeface="Arial" panose="020B0604020202020204" pitchFamily="34" charset="0"/>
                        <a:buNone/>
                      </a:pPr>
                      <a:r>
                        <a:rPr lang="en-US" sz="1600" dirty="0">
                          <a:latin typeface="Calibri" panose="020F0502020204030204" pitchFamily="34" charset="0"/>
                          <a:cs typeface="Calibri" panose="020F0502020204030204" pitchFamily="34" charset="0"/>
                        </a:rPr>
                        <a:t>--If assembled or scored over history, as a class-level explanatory variable in cause/effect forecasts</a:t>
                      </a:r>
                    </a:p>
                    <a:p>
                      <a:pPr marL="0" lvl="5" indent="0" algn="l">
                        <a:buFont typeface="Arial" panose="020B0604020202020204" pitchFamily="34" charset="0"/>
                        <a:buNone/>
                      </a:pPr>
                      <a:r>
                        <a:rPr lang="en-US" sz="1600" dirty="0">
                          <a:latin typeface="Calibri" panose="020F0502020204030204" pitchFamily="34" charset="0"/>
                          <a:cs typeface="Calibri" panose="020F0502020204030204" pitchFamily="34" charset="0"/>
                        </a:rPr>
                        <a:t>--If static analysis suggests departure from a trend, as a class-level adjustment to forecast values</a:t>
                      </a:r>
                    </a:p>
                  </a:txBody>
                  <a:tcPr/>
                </a:tc>
                <a:extLst>
                  <a:ext uri="{0D108BD9-81ED-4DB2-BD59-A6C34878D82A}">
                    <a16:rowId xmlns:a16="http://schemas.microsoft.com/office/drawing/2014/main" val="3317971010"/>
                  </a:ext>
                </a:extLst>
              </a:tr>
            </a:tbl>
          </a:graphicData>
        </a:graphic>
      </p:graphicFrame>
    </p:spTree>
    <p:extLst>
      <p:ext uri="{BB962C8B-B14F-4D97-AF65-F5344CB8AC3E}">
        <p14:creationId xmlns:p14="http://schemas.microsoft.com/office/powerpoint/2010/main" val="42547610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p:txBody>
          <a:bodyPr>
            <a:normAutofit fontScale="90000"/>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Logistic Regression</a:t>
            </a:r>
            <a:br>
              <a:rPr lang="en-US" dirty="0">
                <a:solidFill>
                  <a:schemeClr val="accent2">
                    <a:lumMod val="20000"/>
                    <a:lumOff val="80000"/>
                  </a:schemeClr>
                </a:solidFill>
                <a:latin typeface="Calibri" panose="020F0502020204030204" pitchFamily="34"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a:t>
            </a:r>
            <a:r>
              <a:rPr lang="en-US" sz="1600" i="1">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com/R_for_IBF_NextLevel/</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ibf_logistic.r</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Web app:  </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https://sbthesis.com/shiny_IBF</a:t>
            </a:r>
            <a:br>
              <a:rPr lang="en-US" sz="1600" i="1" dirty="0">
                <a:solidFill>
                  <a:schemeClr val="accent2">
                    <a:lumMod val="20000"/>
                    <a:lumOff val="80000"/>
                  </a:schemeClr>
                </a:solidFill>
                <a:latin typeface="Calibri" panose="020F0502020204030204" pitchFamily="34" charset="0"/>
                <a:cs typeface="Calibri" panose="020F0502020204030204" pitchFamily="34" charset="0"/>
              </a:rPr>
            </a:br>
            <a:endParaRPr lang="en-US" sz="16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023744A-C507-4C81-AA69-F6836510F851}"/>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Tree>
    <p:extLst>
      <p:ext uri="{BB962C8B-B14F-4D97-AF65-F5344CB8AC3E}">
        <p14:creationId xmlns:p14="http://schemas.microsoft.com/office/powerpoint/2010/main" val="763065149"/>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90D8E-1105-4731-B171-1B5815C33AB3}"/>
              </a:ext>
            </a:extLst>
          </p:cNvPr>
          <p:cNvPicPr>
            <a:picLocks noChangeAspect="1"/>
          </p:cNvPicPr>
          <p:nvPr/>
        </p:nvPicPr>
        <p:blipFill>
          <a:blip r:embed="rId2"/>
          <a:stretch>
            <a:fillRect/>
          </a:stretch>
        </p:blipFill>
        <p:spPr>
          <a:xfrm>
            <a:off x="552450" y="482794"/>
            <a:ext cx="8039100" cy="3904407"/>
          </a:xfrm>
          <a:prstGeom prst="rect">
            <a:avLst/>
          </a:prstGeom>
        </p:spPr>
      </p:pic>
      <p:sp>
        <p:nvSpPr>
          <p:cNvPr id="3" name="Rectangle 2">
            <a:extLst>
              <a:ext uri="{FF2B5EF4-FFF2-40B4-BE49-F238E27FC236}">
                <a16:creationId xmlns:a16="http://schemas.microsoft.com/office/drawing/2014/main" id="{5D2F021D-CDBB-49EC-BF8F-5327B5284E63}"/>
              </a:ext>
            </a:extLst>
          </p:cNvPr>
          <p:cNvSpPr/>
          <p:nvPr/>
        </p:nvSpPr>
        <p:spPr>
          <a:xfrm>
            <a:off x="6872991" y="24"/>
            <a:ext cx="2271010" cy="4827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Challenger </a:t>
            </a:r>
          </a:p>
          <a:p>
            <a:pPr algn="ctr"/>
            <a:r>
              <a:rPr lang="en-US" sz="1500" dirty="0">
                <a:solidFill>
                  <a:srgbClr val="FFFFFF"/>
                </a:solidFill>
                <a:latin typeface="Calibri" panose="020F0502020204030204" pitchFamily="34" charset="0"/>
              </a:rPr>
              <a:t>count of O-ring failures</a:t>
            </a:r>
          </a:p>
        </p:txBody>
      </p:sp>
    </p:spTree>
    <p:extLst>
      <p:ext uri="{BB962C8B-B14F-4D97-AF65-F5344CB8AC3E}">
        <p14:creationId xmlns:p14="http://schemas.microsoft.com/office/powerpoint/2010/main" val="1071626958"/>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77E31-9C56-4421-9F43-01F7DAD3F4C5}"/>
              </a:ext>
            </a:extLst>
          </p:cNvPr>
          <p:cNvPicPr>
            <a:picLocks noChangeAspect="1"/>
          </p:cNvPicPr>
          <p:nvPr/>
        </p:nvPicPr>
        <p:blipFill>
          <a:blip r:embed="rId2"/>
          <a:stretch>
            <a:fillRect/>
          </a:stretch>
        </p:blipFill>
        <p:spPr>
          <a:xfrm>
            <a:off x="371976" y="577180"/>
            <a:ext cx="8400048" cy="4079711"/>
          </a:xfrm>
          <a:prstGeom prst="rect">
            <a:avLst/>
          </a:prstGeom>
        </p:spPr>
      </p:pic>
      <p:sp>
        <p:nvSpPr>
          <p:cNvPr id="3" name="Rectangle 2">
            <a:extLst>
              <a:ext uri="{FF2B5EF4-FFF2-40B4-BE49-F238E27FC236}">
                <a16:creationId xmlns:a16="http://schemas.microsoft.com/office/drawing/2014/main" id="{07C11871-9C4F-4772-A3C3-ADA41D050108}"/>
              </a:ext>
            </a:extLst>
          </p:cNvPr>
          <p:cNvSpPr/>
          <p:nvPr/>
        </p:nvSpPr>
        <p:spPr>
          <a:xfrm>
            <a:off x="6880611" y="24"/>
            <a:ext cx="2271010" cy="4865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Challenger </a:t>
            </a:r>
          </a:p>
          <a:p>
            <a:pPr algn="ctr"/>
            <a:r>
              <a:rPr lang="en-US" sz="1500" dirty="0">
                <a:solidFill>
                  <a:srgbClr val="FFFFFF"/>
                </a:solidFill>
                <a:latin typeface="Calibri" panose="020F0502020204030204" pitchFamily="34" charset="0"/>
              </a:rPr>
              <a:t>Change count to binary</a:t>
            </a:r>
          </a:p>
        </p:txBody>
      </p:sp>
    </p:spTree>
    <p:extLst>
      <p:ext uri="{BB962C8B-B14F-4D97-AF65-F5344CB8AC3E}">
        <p14:creationId xmlns:p14="http://schemas.microsoft.com/office/powerpoint/2010/main" val="211346174"/>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024C1-4D3F-4FC0-951B-C33B79D45A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2"/>
          <a:stretch/>
        </p:blipFill>
        <p:spPr>
          <a:xfrm>
            <a:off x="1664368" y="527384"/>
            <a:ext cx="5815263" cy="3947785"/>
          </a:xfrm>
          <a:prstGeom prst="rect">
            <a:avLst/>
          </a:prstGeom>
        </p:spPr>
      </p:pic>
      <p:sp>
        <p:nvSpPr>
          <p:cNvPr id="3" name="Rectangle 2">
            <a:extLst>
              <a:ext uri="{FF2B5EF4-FFF2-40B4-BE49-F238E27FC236}">
                <a16:creationId xmlns:a16="http://schemas.microsoft.com/office/drawing/2014/main" id="{53288AD6-9140-4522-BB60-94EF3F596882}"/>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Logistic regression fit</a:t>
            </a:r>
          </a:p>
        </p:txBody>
      </p:sp>
      <p:sp>
        <p:nvSpPr>
          <p:cNvPr id="4" name="Rectangle 3">
            <a:extLst>
              <a:ext uri="{FF2B5EF4-FFF2-40B4-BE49-F238E27FC236}">
                <a16:creationId xmlns:a16="http://schemas.microsoft.com/office/drawing/2014/main" id="{2B87BE9F-9F16-4ED3-9884-64AB350FE5C0}"/>
              </a:ext>
            </a:extLst>
          </p:cNvPr>
          <p:cNvSpPr/>
          <p:nvPr/>
        </p:nvSpPr>
        <p:spPr>
          <a:xfrm>
            <a:off x="2582779" y="1876926"/>
            <a:ext cx="2851484" cy="441158"/>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06158F41-BD36-415E-9A72-B6B9EC8CE399}"/>
              </a:ext>
            </a:extLst>
          </p:cNvPr>
          <p:cNvSpPr/>
          <p:nvPr/>
        </p:nvSpPr>
        <p:spPr>
          <a:xfrm>
            <a:off x="4395537" y="4034011"/>
            <a:ext cx="886326" cy="441158"/>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566314831"/>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7C008-1DA1-4D27-AE01-F1516BF968B4}"/>
              </a:ext>
            </a:extLst>
          </p:cNvPr>
          <p:cNvPicPr>
            <a:picLocks noChangeAspect="1"/>
          </p:cNvPicPr>
          <p:nvPr/>
        </p:nvPicPr>
        <p:blipFill>
          <a:blip r:embed="rId2"/>
          <a:stretch>
            <a:fillRect/>
          </a:stretch>
        </p:blipFill>
        <p:spPr>
          <a:xfrm>
            <a:off x="0" y="351234"/>
            <a:ext cx="9144000" cy="4441031"/>
          </a:xfrm>
          <a:prstGeom prst="rect">
            <a:avLst/>
          </a:prstGeom>
        </p:spPr>
      </p:pic>
      <p:sp>
        <p:nvSpPr>
          <p:cNvPr id="3" name="Rectangle 2">
            <a:extLst>
              <a:ext uri="{FF2B5EF4-FFF2-40B4-BE49-F238E27FC236}">
                <a16:creationId xmlns:a16="http://schemas.microsoft.com/office/drawing/2014/main" id="{59833E99-151A-4165-A3EB-B0360A39DCB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does fit look like?</a:t>
            </a:r>
          </a:p>
        </p:txBody>
      </p:sp>
    </p:spTree>
    <p:extLst>
      <p:ext uri="{BB962C8B-B14F-4D97-AF65-F5344CB8AC3E}">
        <p14:creationId xmlns:p14="http://schemas.microsoft.com/office/powerpoint/2010/main" val="94890467"/>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7C008-1DA1-4D27-AE01-F1516BF968B4}"/>
              </a:ext>
            </a:extLst>
          </p:cNvPr>
          <p:cNvPicPr>
            <a:picLocks noChangeAspect="1"/>
          </p:cNvPicPr>
          <p:nvPr/>
        </p:nvPicPr>
        <p:blipFill>
          <a:blip r:embed="rId2"/>
          <a:stretch>
            <a:fillRect/>
          </a:stretch>
        </p:blipFill>
        <p:spPr>
          <a:xfrm>
            <a:off x="104290" y="351234"/>
            <a:ext cx="9144000" cy="4441031"/>
          </a:xfrm>
          <a:prstGeom prst="rect">
            <a:avLst/>
          </a:prstGeom>
        </p:spPr>
      </p:pic>
      <p:sp>
        <p:nvSpPr>
          <p:cNvPr id="3" name="Rectangle 2">
            <a:extLst>
              <a:ext uri="{FF2B5EF4-FFF2-40B4-BE49-F238E27FC236}">
                <a16:creationId xmlns:a16="http://schemas.microsoft.com/office/drawing/2014/main" id="{59833E99-151A-4165-A3EB-B0360A39DCB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does fit look like?</a:t>
            </a:r>
          </a:p>
        </p:txBody>
      </p:sp>
      <p:sp>
        <p:nvSpPr>
          <p:cNvPr id="13" name="TextBox 12">
            <a:extLst>
              <a:ext uri="{FF2B5EF4-FFF2-40B4-BE49-F238E27FC236}">
                <a16:creationId xmlns:a16="http://schemas.microsoft.com/office/drawing/2014/main" id="{6987A0D7-7FCA-A712-9284-5F77CC8D4CDD}"/>
              </a:ext>
            </a:extLst>
          </p:cNvPr>
          <p:cNvSpPr txBox="1"/>
          <p:nvPr/>
        </p:nvSpPr>
        <p:spPr>
          <a:xfrm>
            <a:off x="5853659" y="3090100"/>
            <a:ext cx="291558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5" name="Straight Connector 14">
            <a:extLst>
              <a:ext uri="{FF2B5EF4-FFF2-40B4-BE49-F238E27FC236}">
                <a16:creationId xmlns:a16="http://schemas.microsoft.com/office/drawing/2014/main" id="{C0FA2129-2B3E-A042-785A-B8158A398D16}"/>
              </a:ext>
            </a:extLst>
          </p:cNvPr>
          <p:cNvCxnSpPr/>
          <p:nvPr/>
        </p:nvCxnSpPr>
        <p:spPr>
          <a:xfrm>
            <a:off x="564627" y="3935164"/>
            <a:ext cx="8454452" cy="67456"/>
          </a:xfrm>
          <a:prstGeom prst="line">
            <a:avLst/>
          </a:prstGeom>
          <a:noFill/>
          <a:ln w="25400" cap="flat">
            <a:solidFill>
              <a:schemeClr val="accent1">
                <a:lumMod val="75000"/>
              </a:schemeClr>
            </a:solidFill>
            <a:prstDash val="dash"/>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174F69B9-63A8-912C-AD2A-078956A22EE8}"/>
              </a:ext>
            </a:extLst>
          </p:cNvPr>
          <p:cNvCxnSpPr>
            <a:cxnSpLocks/>
          </p:cNvCxnSpPr>
          <p:nvPr/>
        </p:nvCxnSpPr>
        <p:spPr>
          <a:xfrm flipH="1" flipV="1">
            <a:off x="7011703" y="915337"/>
            <a:ext cx="112427" cy="3312826"/>
          </a:xfrm>
          <a:prstGeom prst="line">
            <a:avLst/>
          </a:prstGeom>
          <a:noFill/>
          <a:ln w="25400" cap="flat">
            <a:solidFill>
              <a:schemeClr val="accent1">
                <a:lumMod val="75000"/>
              </a:schemeClr>
            </a:solidFill>
            <a:prstDash val="dash"/>
            <a:miter lim="400000"/>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a16="http://schemas.microsoft.com/office/drawing/2014/main" id="{19276AF6-0B7F-9D38-5AA0-61C1136BADC1}"/>
              </a:ext>
            </a:extLst>
          </p:cNvPr>
          <p:cNvSpPr/>
          <p:nvPr/>
        </p:nvSpPr>
        <p:spPr>
          <a:xfrm>
            <a:off x="4976604" y="2372489"/>
            <a:ext cx="389875" cy="564257"/>
          </a:xfrm>
          <a:prstGeom prst="rect">
            <a:avLst/>
          </a:prstGeom>
          <a:solidFill>
            <a:srgbClr val="00B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kumimoji="0" lang="en-US" sz="15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TP</a:t>
            </a:r>
          </a:p>
          <a:p>
            <a:pPr marL="0" marR="0" indent="0" algn="ctr"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6</a:t>
            </a:r>
          </a:p>
        </p:txBody>
      </p:sp>
      <p:sp>
        <p:nvSpPr>
          <p:cNvPr id="20" name="Rectangle 19">
            <a:extLst>
              <a:ext uri="{FF2B5EF4-FFF2-40B4-BE49-F238E27FC236}">
                <a16:creationId xmlns:a16="http://schemas.microsoft.com/office/drawing/2014/main" id="{29191C1C-F987-B7B6-5F75-64FAE36248EF}"/>
              </a:ext>
            </a:extLst>
          </p:cNvPr>
          <p:cNvSpPr/>
          <p:nvPr/>
        </p:nvSpPr>
        <p:spPr>
          <a:xfrm>
            <a:off x="7490747" y="4174862"/>
            <a:ext cx="414691" cy="564257"/>
          </a:xfrm>
          <a:prstGeom prst="rect">
            <a:avLst/>
          </a:prstGeom>
          <a:solidFill>
            <a:srgbClr val="FF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FFFFFF"/>
                </a:solidFill>
                <a:effectLst/>
                <a:uFillTx/>
                <a:latin typeface="Calibri" panose="020F0502020204030204" pitchFamily="34" charset="0"/>
                <a:ea typeface="+mn-ea"/>
                <a:cs typeface="+mn-cs"/>
                <a:sym typeface="Helvetica Light"/>
              </a:rPr>
              <a:t>TN</a:t>
            </a:r>
          </a:p>
          <a:p>
            <a:pPr marL="0" marR="0" indent="0" algn="ctr" defTabSz="825500" rtl="0" fontAlgn="auto" latinLnBrk="0" hangingPunct="0">
              <a:lnSpc>
                <a:spcPct val="100000"/>
              </a:lnSpc>
              <a:spcBef>
                <a:spcPts val="0"/>
              </a:spcBef>
              <a:spcAft>
                <a:spcPts val="0"/>
              </a:spcAft>
              <a:buClrTx/>
              <a:buSzTx/>
              <a:buFontTx/>
              <a:buNone/>
              <a:tabLst/>
            </a:pPr>
            <a:r>
              <a:rPr lang="en-US" sz="1500" b="1" dirty="0">
                <a:solidFill>
                  <a:srgbClr val="FFFFFF"/>
                </a:solidFill>
                <a:latin typeface="Calibri" panose="020F0502020204030204" pitchFamily="34" charset="0"/>
              </a:rPr>
              <a:t>5</a:t>
            </a:r>
            <a:endParaRPr kumimoji="0" lang="en-US" sz="1500" b="1" i="0" u="none" strike="noStrike" cap="none" spc="0" normalizeH="0" baseline="0" dirty="0">
              <a:ln>
                <a:noFill/>
              </a:ln>
              <a:solidFill>
                <a:srgbClr val="FFFFFF"/>
              </a:solidFill>
              <a:effectLst/>
              <a:uFillTx/>
              <a:latin typeface="Calibri" panose="020F0502020204030204" pitchFamily="34" charset="0"/>
              <a:ea typeface="+mn-ea"/>
              <a:cs typeface="+mn-cs"/>
              <a:sym typeface="Helvetica Light"/>
            </a:endParaRPr>
          </a:p>
        </p:txBody>
      </p:sp>
      <p:sp>
        <p:nvSpPr>
          <p:cNvPr id="21" name="Rectangle 20">
            <a:extLst>
              <a:ext uri="{FF2B5EF4-FFF2-40B4-BE49-F238E27FC236}">
                <a16:creationId xmlns:a16="http://schemas.microsoft.com/office/drawing/2014/main" id="{98BE0957-F74D-D747-8C12-3BE54D1601AC}"/>
              </a:ext>
            </a:extLst>
          </p:cNvPr>
          <p:cNvSpPr/>
          <p:nvPr/>
        </p:nvSpPr>
        <p:spPr>
          <a:xfrm>
            <a:off x="5059183" y="4188856"/>
            <a:ext cx="414691" cy="564257"/>
          </a:xfrm>
          <a:prstGeom prst="rect">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B050"/>
                </a:solidFill>
                <a:effectLst/>
                <a:uFillTx/>
                <a:latin typeface="Calibri" panose="020F0502020204030204" pitchFamily="34" charset="0"/>
                <a:ea typeface="+mn-ea"/>
                <a:cs typeface="+mn-cs"/>
                <a:sym typeface="Helvetica Light"/>
              </a:rPr>
              <a:t>FP</a:t>
            </a:r>
          </a:p>
          <a:p>
            <a:pPr marL="0" marR="0" indent="0" algn="ctr"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B050"/>
                </a:solidFill>
                <a:effectLst/>
                <a:uFillTx/>
                <a:latin typeface="Calibri" panose="020F0502020204030204" pitchFamily="34" charset="0"/>
                <a:ea typeface="+mn-ea"/>
                <a:cs typeface="+mn-cs"/>
                <a:sym typeface="Helvetica Light"/>
              </a:rPr>
              <a:t>12</a:t>
            </a:r>
          </a:p>
        </p:txBody>
      </p:sp>
      <p:sp>
        <p:nvSpPr>
          <p:cNvPr id="22" name="Rectangle 21">
            <a:extLst>
              <a:ext uri="{FF2B5EF4-FFF2-40B4-BE49-F238E27FC236}">
                <a16:creationId xmlns:a16="http://schemas.microsoft.com/office/drawing/2014/main" id="{A6BBB617-6BCB-E452-0FE7-54A464201219}"/>
              </a:ext>
            </a:extLst>
          </p:cNvPr>
          <p:cNvSpPr/>
          <p:nvPr/>
        </p:nvSpPr>
        <p:spPr>
          <a:xfrm>
            <a:off x="7386405" y="2388649"/>
            <a:ext cx="414691" cy="564257"/>
          </a:xfrm>
          <a:prstGeom prst="rect">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FN</a:t>
            </a:r>
          </a:p>
          <a:p>
            <a:pPr marL="0" marR="0" indent="0" algn="ctr" defTabSz="825500" rtl="0" fontAlgn="auto" latinLnBrk="0" hangingPunct="0">
              <a:lnSpc>
                <a:spcPct val="100000"/>
              </a:lnSpc>
              <a:spcBef>
                <a:spcPts val="0"/>
              </a:spcBef>
              <a:spcAft>
                <a:spcPts val="0"/>
              </a:spcAft>
              <a:buClrTx/>
              <a:buSzTx/>
              <a:buFontTx/>
              <a:buNone/>
              <a:tabLst/>
            </a:pPr>
            <a:r>
              <a:rPr lang="en-US" sz="1500" b="1" dirty="0">
                <a:solidFill>
                  <a:srgbClr val="FF0000"/>
                </a:solidFill>
                <a:latin typeface="Calibri" panose="020F0502020204030204" pitchFamily="34" charset="0"/>
                <a:cs typeface="Calibri" panose="020F0502020204030204" pitchFamily="34" charset="0"/>
              </a:rPr>
              <a:t>0</a:t>
            </a:r>
            <a:endParaRPr kumimoji="0" lang="en-US" sz="15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endParaRPr>
          </a:p>
        </p:txBody>
      </p:sp>
      <p:sp>
        <p:nvSpPr>
          <p:cNvPr id="23" name="Oval 22">
            <a:extLst>
              <a:ext uri="{FF2B5EF4-FFF2-40B4-BE49-F238E27FC236}">
                <a16:creationId xmlns:a16="http://schemas.microsoft.com/office/drawing/2014/main" id="{0FAF8CB1-4EBE-0AF4-7D03-FE715DF5B2DB}"/>
              </a:ext>
            </a:extLst>
          </p:cNvPr>
          <p:cNvSpPr/>
          <p:nvPr/>
        </p:nvSpPr>
        <p:spPr>
          <a:xfrm>
            <a:off x="830453" y="856392"/>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0" name="Group 29">
            <a:extLst>
              <a:ext uri="{FF2B5EF4-FFF2-40B4-BE49-F238E27FC236}">
                <a16:creationId xmlns:a16="http://schemas.microsoft.com/office/drawing/2014/main" id="{D69B63FD-370D-B97D-EDAF-05BD08B0542A}"/>
              </a:ext>
            </a:extLst>
          </p:cNvPr>
          <p:cNvGrpSpPr/>
          <p:nvPr/>
        </p:nvGrpSpPr>
        <p:grpSpPr>
          <a:xfrm>
            <a:off x="4683175" y="3970212"/>
            <a:ext cx="217357" cy="214413"/>
            <a:chOff x="4683175" y="3970212"/>
            <a:chExt cx="217357" cy="214413"/>
          </a:xfrm>
        </p:grpSpPr>
        <p:sp>
          <p:nvSpPr>
            <p:cNvPr id="24" name="Oval 23">
              <a:extLst>
                <a:ext uri="{FF2B5EF4-FFF2-40B4-BE49-F238E27FC236}">
                  <a16:creationId xmlns:a16="http://schemas.microsoft.com/office/drawing/2014/main" id="{B88642CC-4D94-8EEF-3F2B-E31C4D06F65F}"/>
                </a:ext>
              </a:extLst>
            </p:cNvPr>
            <p:cNvSpPr/>
            <p:nvPr/>
          </p:nvSpPr>
          <p:spPr>
            <a:xfrm>
              <a:off x="4683175" y="3970212"/>
              <a:ext cx="217357" cy="214413"/>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Oval 24">
              <a:extLst>
                <a:ext uri="{FF2B5EF4-FFF2-40B4-BE49-F238E27FC236}">
                  <a16:creationId xmlns:a16="http://schemas.microsoft.com/office/drawing/2014/main" id="{D2953459-8250-3230-522B-17375C9FF5F9}"/>
                </a:ext>
              </a:extLst>
            </p:cNvPr>
            <p:cNvSpPr/>
            <p:nvPr/>
          </p:nvSpPr>
          <p:spPr>
            <a:xfrm>
              <a:off x="4723273" y="4008838"/>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7" name="Oval 26">
            <a:extLst>
              <a:ext uri="{FF2B5EF4-FFF2-40B4-BE49-F238E27FC236}">
                <a16:creationId xmlns:a16="http://schemas.microsoft.com/office/drawing/2014/main" id="{6D72ADF5-1F88-3C56-CF0C-EFB5AC7E9503}"/>
              </a:ext>
            </a:extLst>
          </p:cNvPr>
          <p:cNvSpPr/>
          <p:nvPr/>
        </p:nvSpPr>
        <p:spPr>
          <a:xfrm>
            <a:off x="5562304" y="3995755"/>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Oval 39">
            <a:extLst>
              <a:ext uri="{FF2B5EF4-FFF2-40B4-BE49-F238E27FC236}">
                <a16:creationId xmlns:a16="http://schemas.microsoft.com/office/drawing/2014/main" id="{915ED82F-35F9-C671-D916-9510E0BE2C9F}"/>
              </a:ext>
            </a:extLst>
          </p:cNvPr>
          <p:cNvSpPr/>
          <p:nvPr/>
        </p:nvSpPr>
        <p:spPr>
          <a:xfrm>
            <a:off x="7233589" y="4006866"/>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Oval 40">
            <a:extLst>
              <a:ext uri="{FF2B5EF4-FFF2-40B4-BE49-F238E27FC236}">
                <a16:creationId xmlns:a16="http://schemas.microsoft.com/office/drawing/2014/main" id="{613030CF-5C77-8BE6-FA74-CAA6EAE167BC}"/>
              </a:ext>
            </a:extLst>
          </p:cNvPr>
          <p:cNvSpPr/>
          <p:nvPr/>
        </p:nvSpPr>
        <p:spPr>
          <a:xfrm>
            <a:off x="6943123" y="4000024"/>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Oval 41">
            <a:extLst>
              <a:ext uri="{FF2B5EF4-FFF2-40B4-BE49-F238E27FC236}">
                <a16:creationId xmlns:a16="http://schemas.microsoft.com/office/drawing/2014/main" id="{4DB4729B-5B01-E9A7-6DD8-F0CA75D54BFA}"/>
              </a:ext>
            </a:extLst>
          </p:cNvPr>
          <p:cNvSpPr/>
          <p:nvPr/>
        </p:nvSpPr>
        <p:spPr>
          <a:xfrm>
            <a:off x="5546983" y="871972"/>
            <a:ext cx="137160" cy="137160"/>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598777479"/>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33E99-151A-4165-A3EB-B0360A39DCB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ROC Curve</a:t>
            </a:r>
          </a:p>
        </p:txBody>
      </p:sp>
      <p:pic>
        <p:nvPicPr>
          <p:cNvPr id="6" name="Picture 5">
            <a:extLst>
              <a:ext uri="{FF2B5EF4-FFF2-40B4-BE49-F238E27FC236}">
                <a16:creationId xmlns:a16="http://schemas.microsoft.com/office/drawing/2014/main" id="{D20FE5B3-3ED3-48D5-9661-D75D38D32C94}"/>
              </a:ext>
            </a:extLst>
          </p:cNvPr>
          <p:cNvPicPr>
            <a:picLocks noChangeAspect="1"/>
          </p:cNvPicPr>
          <p:nvPr/>
        </p:nvPicPr>
        <p:blipFill>
          <a:blip r:embed="rId2"/>
          <a:stretch>
            <a:fillRect/>
          </a:stretch>
        </p:blipFill>
        <p:spPr>
          <a:xfrm>
            <a:off x="415089" y="497759"/>
            <a:ext cx="8313821" cy="4037832"/>
          </a:xfrm>
          <a:prstGeom prst="rect">
            <a:avLst/>
          </a:prstGeom>
        </p:spPr>
      </p:pic>
    </p:spTree>
    <p:extLst>
      <p:ext uri="{BB962C8B-B14F-4D97-AF65-F5344CB8AC3E}">
        <p14:creationId xmlns:p14="http://schemas.microsoft.com/office/powerpoint/2010/main" val="57208709"/>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apply it</a:t>
            </a:r>
          </a:p>
        </p:txBody>
      </p:sp>
      <p:pic>
        <p:nvPicPr>
          <p:cNvPr id="5" name="Picture 4">
            <a:extLst>
              <a:ext uri="{FF2B5EF4-FFF2-40B4-BE49-F238E27FC236}">
                <a16:creationId xmlns:a16="http://schemas.microsoft.com/office/drawing/2014/main" id="{FB152480-E70A-4919-A26A-6A0D87E18DE3}"/>
              </a:ext>
            </a:extLst>
          </p:cNvPr>
          <p:cNvPicPr>
            <a:picLocks noChangeAspect="1"/>
          </p:cNvPicPr>
          <p:nvPr/>
        </p:nvPicPr>
        <p:blipFill rotWithShape="1">
          <a:blip r:embed="rId3"/>
          <a:srcRect t="3205" r="50000" b="13297"/>
          <a:stretch/>
        </p:blipFill>
        <p:spPr>
          <a:xfrm>
            <a:off x="0" y="23"/>
            <a:ext cx="5010822" cy="4706887"/>
          </a:xfrm>
          <a:prstGeom prst="rect">
            <a:avLst/>
          </a:prstGeom>
        </p:spPr>
      </p:pic>
      <p:sp>
        <p:nvSpPr>
          <p:cNvPr id="6" name="Title 1">
            <a:extLst>
              <a:ext uri="{FF2B5EF4-FFF2-40B4-BE49-F238E27FC236}">
                <a16:creationId xmlns:a16="http://schemas.microsoft.com/office/drawing/2014/main" id="{9384F979-2B24-ABF9-9320-7FF38498FB86}"/>
              </a:ext>
            </a:extLst>
          </p:cNvPr>
          <p:cNvSpPr txBox="1">
            <a:spLocks/>
          </p:cNvSpPr>
          <p:nvPr/>
        </p:nvSpPr>
        <p:spPr>
          <a:xfrm>
            <a:off x="5336499" y="1718740"/>
            <a:ext cx="3265238"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675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solidFill>
                  <a:srgbClr val="318EFF"/>
                </a:solidFill>
                <a:latin typeface="Calibri" panose="020F0502020204030204" pitchFamily="34" charset="0"/>
                <a:cs typeface="Calibri" panose="020F0502020204030204" pitchFamily="34" charset="0"/>
              </a:rPr>
              <a:t>JUST IN CASE </a:t>
            </a:r>
          </a:p>
          <a:p>
            <a:r>
              <a:rPr lang="en-US" dirty="0">
                <a:solidFill>
                  <a:srgbClr val="318EFF"/>
                </a:solidFill>
                <a:latin typeface="Calibri" panose="020F0502020204030204" pitchFamily="34" charset="0"/>
                <a:cs typeface="Calibri" panose="020F0502020204030204" pitchFamily="34" charset="0"/>
              </a:rPr>
              <a:t>YOU NEED THE MATH…</a:t>
            </a:r>
            <a:endParaRPr lang="en-US" sz="2025" dirty="0">
              <a:solidFill>
                <a:srgbClr val="318EFF"/>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9B94DF26-10F7-C9EA-FDA2-F32B15AEC5C9}"/>
              </a:ext>
            </a:extLst>
          </p:cNvPr>
          <p:cNvSpPr/>
          <p:nvPr/>
        </p:nvSpPr>
        <p:spPr>
          <a:xfrm>
            <a:off x="1611443" y="869430"/>
            <a:ext cx="539646" cy="262327"/>
          </a:xfrm>
          <a:prstGeom prst="ellipse">
            <a:avLst/>
          </a:prstGeom>
          <a:noFill/>
          <a:ln w="28575" cap="flat">
            <a:solidFill>
              <a:srgbClr val="318E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7559523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D9F6-C65B-2797-D9A0-A0F798D54F57}"/>
              </a:ext>
            </a:extLst>
          </p:cNvPr>
          <p:cNvPicPr>
            <a:picLocks noChangeAspect="1"/>
          </p:cNvPicPr>
          <p:nvPr/>
        </p:nvPicPr>
        <p:blipFill>
          <a:blip r:embed="rId2"/>
          <a:srcRect b="5653"/>
          <a:stretch/>
        </p:blipFill>
        <p:spPr>
          <a:xfrm>
            <a:off x="381000" y="128723"/>
            <a:ext cx="8382000" cy="4448342"/>
          </a:xfrm>
          <a:prstGeom prst="rect">
            <a:avLst/>
          </a:prstGeom>
        </p:spPr>
      </p:pic>
      <p:sp>
        <p:nvSpPr>
          <p:cNvPr id="2" name="Explosion: 8 Points 1">
            <a:extLst>
              <a:ext uri="{FF2B5EF4-FFF2-40B4-BE49-F238E27FC236}">
                <a16:creationId xmlns:a16="http://schemas.microsoft.com/office/drawing/2014/main" id="{1708CA6C-C59B-0106-F43B-819D51F5937C}"/>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7174466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EC4996-9870-9DA3-FCE2-CF59206CDBBB}"/>
              </a:ext>
            </a:extLst>
          </p:cNvPr>
          <p:cNvPicPr>
            <a:picLocks noChangeAspect="1"/>
          </p:cNvPicPr>
          <p:nvPr/>
        </p:nvPicPr>
        <p:blipFill>
          <a:blip r:embed="rId3"/>
          <a:stretch>
            <a:fillRect/>
          </a:stretch>
        </p:blipFill>
        <p:spPr>
          <a:xfrm>
            <a:off x="461046" y="353304"/>
            <a:ext cx="6696511" cy="3766787"/>
          </a:xfrm>
          <a:prstGeom prst="rect">
            <a:avLst/>
          </a:prstGeom>
        </p:spPr>
      </p:pic>
      <p:pic>
        <p:nvPicPr>
          <p:cNvPr id="15" name="Picture 14">
            <a:extLst>
              <a:ext uri="{FF2B5EF4-FFF2-40B4-BE49-F238E27FC236}">
                <a16:creationId xmlns:a16="http://schemas.microsoft.com/office/drawing/2014/main" id="{F649E377-1412-57C0-D654-A88F19C3846E}"/>
              </a:ext>
            </a:extLst>
          </p:cNvPr>
          <p:cNvPicPr>
            <a:picLocks noChangeAspect="1"/>
          </p:cNvPicPr>
          <p:nvPr/>
        </p:nvPicPr>
        <p:blipFill>
          <a:blip r:embed="rId4"/>
          <a:stretch>
            <a:fillRect/>
          </a:stretch>
        </p:blipFill>
        <p:spPr>
          <a:xfrm>
            <a:off x="709395" y="581364"/>
            <a:ext cx="7180278" cy="4038906"/>
          </a:xfrm>
          <a:prstGeom prst="rect">
            <a:avLst/>
          </a:prstGeom>
        </p:spPr>
      </p:pic>
      <p:pic>
        <p:nvPicPr>
          <p:cNvPr id="21" name="Picture 20">
            <a:extLst>
              <a:ext uri="{FF2B5EF4-FFF2-40B4-BE49-F238E27FC236}">
                <a16:creationId xmlns:a16="http://schemas.microsoft.com/office/drawing/2014/main" id="{669A5935-8E32-10A9-E007-07609749BB39}"/>
              </a:ext>
            </a:extLst>
          </p:cNvPr>
          <p:cNvPicPr>
            <a:picLocks noChangeAspect="1"/>
          </p:cNvPicPr>
          <p:nvPr/>
        </p:nvPicPr>
        <p:blipFill>
          <a:blip r:embed="rId5"/>
          <a:stretch>
            <a:fillRect/>
          </a:stretch>
        </p:blipFill>
        <p:spPr>
          <a:xfrm>
            <a:off x="1325461" y="908016"/>
            <a:ext cx="7180278" cy="4038906"/>
          </a:xfrm>
          <a:prstGeom prst="rect">
            <a:avLst/>
          </a:prstGeom>
        </p:spPr>
      </p:pic>
      <p:sp>
        <p:nvSpPr>
          <p:cNvPr id="13" name="TextBox 12">
            <a:extLst>
              <a:ext uri="{FF2B5EF4-FFF2-40B4-BE49-F238E27FC236}">
                <a16:creationId xmlns:a16="http://schemas.microsoft.com/office/drawing/2014/main" id="{29CD6473-5C34-7684-20AC-DD0FD80FBDEA}"/>
              </a:ext>
            </a:extLst>
          </p:cNvPr>
          <p:cNvSpPr txBox="1"/>
          <p:nvPr/>
        </p:nvSpPr>
        <p:spPr>
          <a:xfrm>
            <a:off x="35567" y="400387"/>
            <a:ext cx="9144000" cy="969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How do these 4 key types of analytics relate to AI?</a:t>
            </a:r>
            <a:endParaRPr lang="en-US" sz="3200" i="1" dirty="0">
              <a:latin typeface="Calibri" panose="020F0502020204030204" pitchFamily="34" charset="0"/>
              <a:ea typeface="Calibri" panose="020F0502020204030204" pitchFamily="34" charset="0"/>
              <a:cs typeface="Calibri" panose="020F0502020204030204" pitchFamily="34" charset="0"/>
              <a:hlinkClick r:id="rId6"/>
            </a:endParaRPr>
          </a:p>
          <a:p>
            <a:r>
              <a:rPr lang="en-US" sz="1400" i="1" dirty="0">
                <a:latin typeface="Calibri" panose="020F0502020204030204" pitchFamily="34" charset="0"/>
                <a:cs typeface="Calibri" panose="020F0502020204030204" pitchFamily="34" charset="0"/>
                <a:hlinkClick r:id="rId6"/>
              </a:rPr>
              <a:t>https://www.edx.org/cs50</a:t>
            </a:r>
            <a:endParaRPr lang="en-US" sz="1400" i="1" dirty="0">
              <a:latin typeface="Calibri" panose="020F0502020204030204" pitchFamily="34" charset="0"/>
              <a:cs typeface="Calibri" panose="020F0502020204030204" pitchFamily="34" charset="0"/>
            </a:endParaRPr>
          </a:p>
          <a:p>
            <a:r>
              <a:rPr lang="en-US" sz="1100" i="1" dirty="0">
                <a:solidFill>
                  <a:srgbClr val="0070C0"/>
                </a:solidFill>
                <a:latin typeface="Calibri" panose="020F0502020204030204" pitchFamily="34" charset="0"/>
                <a:cs typeface="Calibri" panose="020F0502020204030204" pitchFamily="34" charset="0"/>
              </a:rPr>
              <a:t>(then CS50 AI / Audit course / Register / Create account / Access this course) </a:t>
            </a:r>
          </a:p>
        </p:txBody>
      </p:sp>
      <p:sp>
        <p:nvSpPr>
          <p:cNvPr id="23" name="Rectangle 22">
            <a:extLst>
              <a:ext uri="{FF2B5EF4-FFF2-40B4-BE49-F238E27FC236}">
                <a16:creationId xmlns:a16="http://schemas.microsoft.com/office/drawing/2014/main" id="{65345F64-1868-D3F7-23EF-26B5F907E387}"/>
              </a:ext>
            </a:extLst>
          </p:cNvPr>
          <p:cNvSpPr/>
          <p:nvPr/>
        </p:nvSpPr>
        <p:spPr>
          <a:xfrm>
            <a:off x="1786507" y="2368929"/>
            <a:ext cx="1107346" cy="1250107"/>
          </a:xfrm>
          <a:prstGeom prst="rect">
            <a:avLst/>
          </a:prstGeom>
          <a:noFill/>
          <a:ln w="28575" cap="flat">
            <a:solidFill>
              <a:schemeClr val="accent1">
                <a:lumMod val="7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26" name="Straight Arrow Connector 25">
            <a:extLst>
              <a:ext uri="{FF2B5EF4-FFF2-40B4-BE49-F238E27FC236}">
                <a16:creationId xmlns:a16="http://schemas.microsoft.com/office/drawing/2014/main" id="{DAF0EB02-AC00-A1E9-CFD6-48F8F2AF6725}"/>
              </a:ext>
            </a:extLst>
          </p:cNvPr>
          <p:cNvCxnSpPr>
            <a:cxnSpLocks/>
          </p:cNvCxnSpPr>
          <p:nvPr/>
        </p:nvCxnSpPr>
        <p:spPr>
          <a:xfrm flipH="1">
            <a:off x="2505862" y="2037686"/>
            <a:ext cx="1749105" cy="692117"/>
          </a:xfrm>
          <a:prstGeom prst="straightConnector1">
            <a:avLst/>
          </a:prstGeom>
          <a:noFill/>
          <a:ln w="254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7" name="TextBox 26">
            <a:extLst>
              <a:ext uri="{FF2B5EF4-FFF2-40B4-BE49-F238E27FC236}">
                <a16:creationId xmlns:a16="http://schemas.microsoft.com/office/drawing/2014/main" id="{9EB1DED0-A7FD-C1A5-075C-8640395732FF}"/>
              </a:ext>
            </a:extLst>
          </p:cNvPr>
          <p:cNvSpPr txBox="1"/>
          <p:nvPr/>
        </p:nvSpPr>
        <p:spPr>
          <a:xfrm>
            <a:off x="4129132" y="1829578"/>
            <a:ext cx="3693430"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500" i="1" u="none" strike="noStrike" cap="none" spc="0" normalizeH="0" baseline="0" dirty="0">
                <a:ln>
                  <a:noFill/>
                </a:ln>
                <a:solidFill>
                  <a:schemeClr val="accent4"/>
                </a:solidFill>
                <a:effectLst/>
                <a:highlight>
                  <a:srgbClr val="FFFFFF"/>
                </a:highlight>
                <a:uFillTx/>
                <a:latin typeface="Calibri" panose="020F0502020204030204" pitchFamily="34" charset="0"/>
                <a:cs typeface="Calibri" panose="020F0502020204030204" pitchFamily="34" charset="0"/>
                <a:sym typeface="Helvetica Light"/>
              </a:rPr>
              <a:t>Prescriptive analytics</a:t>
            </a:r>
          </a:p>
        </p:txBody>
      </p:sp>
      <p:sp>
        <p:nvSpPr>
          <p:cNvPr id="29" name="TextBox 28">
            <a:extLst>
              <a:ext uri="{FF2B5EF4-FFF2-40B4-BE49-F238E27FC236}">
                <a16:creationId xmlns:a16="http://schemas.microsoft.com/office/drawing/2014/main" id="{8855DDB9-2FD9-9708-B036-CD5E413A09DC}"/>
              </a:ext>
            </a:extLst>
          </p:cNvPr>
          <p:cNvSpPr txBox="1"/>
          <p:nvPr/>
        </p:nvSpPr>
        <p:spPr>
          <a:xfrm>
            <a:off x="4168631" y="1398706"/>
            <a:ext cx="1921079"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i="1" u="none" strike="noStrike" cap="none" spc="0" normalizeH="0" baseline="0" dirty="0">
                <a:ln>
                  <a:noFill/>
                </a:ln>
                <a:solidFill>
                  <a:srgbClr val="00B0F0"/>
                </a:solidFill>
                <a:effectLst/>
                <a:uFillTx/>
                <a:latin typeface="Calibri" panose="020F0502020204030204" pitchFamily="34" charset="0"/>
                <a:cs typeface="Calibri" panose="020F0502020204030204" pitchFamily="34" charset="0"/>
                <a:sym typeface="Helvetica Light"/>
              </a:rPr>
              <a:t>Descriptive analytics</a:t>
            </a:r>
          </a:p>
        </p:txBody>
      </p:sp>
      <p:cxnSp>
        <p:nvCxnSpPr>
          <p:cNvPr id="30" name="Straight Arrow Connector 29">
            <a:extLst>
              <a:ext uri="{FF2B5EF4-FFF2-40B4-BE49-F238E27FC236}">
                <a16:creationId xmlns:a16="http://schemas.microsoft.com/office/drawing/2014/main" id="{D8B9C02F-7EA0-C7AA-D322-EEA45B9C905F}"/>
              </a:ext>
            </a:extLst>
          </p:cNvPr>
          <p:cNvCxnSpPr>
            <a:cxnSpLocks/>
          </p:cNvCxnSpPr>
          <p:nvPr/>
        </p:nvCxnSpPr>
        <p:spPr>
          <a:xfrm flipH="1">
            <a:off x="2340180" y="1596242"/>
            <a:ext cx="1943101" cy="1094193"/>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8D6408EC-97E6-2D17-0B3C-F300977C2E65}"/>
              </a:ext>
            </a:extLst>
          </p:cNvPr>
          <p:cNvCxnSpPr>
            <a:cxnSpLocks/>
          </p:cNvCxnSpPr>
          <p:nvPr/>
        </p:nvCxnSpPr>
        <p:spPr>
          <a:xfrm flipH="1">
            <a:off x="2243530" y="1556874"/>
            <a:ext cx="2126785" cy="1600612"/>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3E526AE4-E4A4-1556-A9E7-4D4B2B1B613D}"/>
              </a:ext>
            </a:extLst>
          </p:cNvPr>
          <p:cNvSpPr txBox="1"/>
          <p:nvPr/>
        </p:nvSpPr>
        <p:spPr>
          <a:xfrm>
            <a:off x="4089022" y="3494728"/>
            <a:ext cx="3800651"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500" i="1" dirty="0">
                <a:solidFill>
                  <a:schemeClr val="accent1"/>
                </a:solidFill>
                <a:latin typeface="Calibri" panose="020F0502020204030204" pitchFamily="34" charset="0"/>
                <a:cs typeface="Calibri" panose="020F0502020204030204" pitchFamily="34" charset="0"/>
              </a:rPr>
              <a:t>Predictive</a:t>
            </a:r>
            <a:r>
              <a:rPr kumimoji="0" lang="en-US" sz="1500" i="1" u="none" strike="noStrike" cap="none" spc="0" normalizeH="0" baseline="0" dirty="0">
                <a:ln>
                  <a:noFill/>
                </a:ln>
                <a:solidFill>
                  <a:schemeClr val="accent1"/>
                </a:solidFill>
                <a:effectLst/>
                <a:uFillTx/>
                <a:latin typeface="Calibri" panose="020F0502020204030204" pitchFamily="34" charset="0"/>
                <a:cs typeface="Calibri" panose="020F0502020204030204" pitchFamily="34" charset="0"/>
                <a:sym typeface="Helvetica Light"/>
              </a:rPr>
              <a:t> analytics</a:t>
            </a:r>
            <a:r>
              <a:rPr lang="en-US" sz="1500" i="1" dirty="0">
                <a:solidFill>
                  <a:schemeClr val="accent4"/>
                </a:solidFill>
                <a:highlight>
                  <a:srgbClr val="FFFFFF"/>
                </a:highlight>
                <a:latin typeface="Calibri" panose="020F0502020204030204" pitchFamily="34" charset="0"/>
                <a:cs typeface="Calibri" panose="020F0502020204030204" pitchFamily="34" charset="0"/>
              </a:rPr>
              <a:t> </a:t>
            </a:r>
            <a:r>
              <a:rPr lang="en-US" sz="1500" i="1" dirty="0">
                <a:solidFill>
                  <a:schemeClr val="accent1"/>
                </a:solidFill>
                <a:highlight>
                  <a:srgbClr val="FFFFFF"/>
                </a:highlight>
                <a:latin typeface="Calibri" panose="020F0502020204030204" pitchFamily="34" charset="0"/>
                <a:cs typeface="Calibri" panose="020F0502020204030204" pitchFamily="34" charset="0"/>
              </a:rPr>
              <a:t>-&gt; Diagnostic analytics</a:t>
            </a:r>
            <a:endParaRPr kumimoji="0" lang="en-US" sz="1500" i="1" u="none" strike="noStrike" cap="none" spc="0" normalizeH="0" baseline="0" dirty="0">
              <a:ln>
                <a:noFill/>
              </a:ln>
              <a:solidFill>
                <a:schemeClr val="accent1"/>
              </a:solidFill>
              <a:effectLst/>
              <a:uFillTx/>
              <a:latin typeface="Calibri" panose="020F0502020204030204" pitchFamily="34" charset="0"/>
              <a:cs typeface="Calibri" panose="020F0502020204030204" pitchFamily="34" charset="0"/>
              <a:sym typeface="Helvetica Light"/>
            </a:endParaRPr>
          </a:p>
        </p:txBody>
      </p:sp>
      <p:cxnSp>
        <p:nvCxnSpPr>
          <p:cNvPr id="38" name="Straight Arrow Connector 37">
            <a:extLst>
              <a:ext uri="{FF2B5EF4-FFF2-40B4-BE49-F238E27FC236}">
                <a16:creationId xmlns:a16="http://schemas.microsoft.com/office/drawing/2014/main" id="{9EDAB6C8-08C1-6962-5848-0727351AC7A2}"/>
              </a:ext>
            </a:extLst>
          </p:cNvPr>
          <p:cNvCxnSpPr>
            <a:cxnSpLocks/>
          </p:cNvCxnSpPr>
          <p:nvPr/>
        </p:nvCxnSpPr>
        <p:spPr>
          <a:xfrm flipH="1" flipV="1">
            <a:off x="2373736" y="2784180"/>
            <a:ext cx="1841035" cy="874879"/>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Straight Arrow Connector 40">
            <a:extLst>
              <a:ext uri="{FF2B5EF4-FFF2-40B4-BE49-F238E27FC236}">
                <a16:creationId xmlns:a16="http://schemas.microsoft.com/office/drawing/2014/main" id="{CDDB29DC-F91D-F2C2-9412-4089BF06319B}"/>
              </a:ext>
            </a:extLst>
          </p:cNvPr>
          <p:cNvCxnSpPr>
            <a:cxnSpLocks/>
          </p:cNvCxnSpPr>
          <p:nvPr/>
        </p:nvCxnSpPr>
        <p:spPr>
          <a:xfrm flipH="1" flipV="1">
            <a:off x="2373736" y="2868450"/>
            <a:ext cx="1841035" cy="790609"/>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CDB38E01-0A83-DBF1-63BB-21211016CA9F}"/>
              </a:ext>
            </a:extLst>
          </p:cNvPr>
          <p:cNvCxnSpPr>
            <a:cxnSpLocks/>
          </p:cNvCxnSpPr>
          <p:nvPr/>
        </p:nvCxnSpPr>
        <p:spPr>
          <a:xfrm flipH="1" flipV="1">
            <a:off x="2288097" y="3107117"/>
            <a:ext cx="1966870" cy="563145"/>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5" name="Straight Arrow Connector 44">
            <a:extLst>
              <a:ext uri="{FF2B5EF4-FFF2-40B4-BE49-F238E27FC236}">
                <a16:creationId xmlns:a16="http://schemas.microsoft.com/office/drawing/2014/main" id="{C9F4C281-416B-98C9-FD4D-5CDF07AD50F8}"/>
              </a:ext>
            </a:extLst>
          </p:cNvPr>
          <p:cNvCxnSpPr>
            <a:cxnSpLocks/>
          </p:cNvCxnSpPr>
          <p:nvPr/>
        </p:nvCxnSpPr>
        <p:spPr>
          <a:xfrm flipH="1" flipV="1">
            <a:off x="2500269" y="3283188"/>
            <a:ext cx="1754698" cy="387074"/>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7" name="Straight Arrow Connector 46">
            <a:extLst>
              <a:ext uri="{FF2B5EF4-FFF2-40B4-BE49-F238E27FC236}">
                <a16:creationId xmlns:a16="http://schemas.microsoft.com/office/drawing/2014/main" id="{B3673134-790F-E169-FD7A-B7C6DC217672}"/>
              </a:ext>
            </a:extLst>
          </p:cNvPr>
          <p:cNvCxnSpPr>
            <a:cxnSpLocks/>
          </p:cNvCxnSpPr>
          <p:nvPr/>
        </p:nvCxnSpPr>
        <p:spPr>
          <a:xfrm flipH="1" flipV="1">
            <a:off x="2316237" y="3436840"/>
            <a:ext cx="1983297" cy="613291"/>
          </a:xfrm>
          <a:prstGeom prst="straightConnector1">
            <a:avLst/>
          </a:prstGeom>
          <a:noFill/>
          <a:ln w="254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1" name="Cloud 50">
            <a:extLst>
              <a:ext uri="{FF2B5EF4-FFF2-40B4-BE49-F238E27FC236}">
                <a16:creationId xmlns:a16="http://schemas.microsoft.com/office/drawing/2014/main" id="{C1E45877-29DC-3DD0-DCE3-5315F6068EB5}"/>
              </a:ext>
            </a:extLst>
          </p:cNvPr>
          <p:cNvSpPr/>
          <p:nvPr/>
        </p:nvSpPr>
        <p:spPr>
          <a:xfrm>
            <a:off x="4299534" y="3860100"/>
            <a:ext cx="616066" cy="530979"/>
          </a:xfrm>
          <a:prstGeom prst="cloud">
            <a:avLst/>
          </a:prstGeom>
          <a:solidFill>
            <a:schemeClr val="accent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a:t>
            </a:r>
          </a:p>
        </p:txBody>
      </p:sp>
      <p:sp>
        <p:nvSpPr>
          <p:cNvPr id="52" name="Rectangle 51">
            <a:extLst>
              <a:ext uri="{FF2B5EF4-FFF2-40B4-BE49-F238E27FC236}">
                <a16:creationId xmlns:a16="http://schemas.microsoft.com/office/drawing/2014/main" id="{20D7BD5F-9138-E468-A046-C4C522D2E6D3}"/>
              </a:ext>
            </a:extLst>
          </p:cNvPr>
          <p:cNvSpPr/>
          <p:nvPr/>
        </p:nvSpPr>
        <p:spPr>
          <a:xfrm>
            <a:off x="1903631" y="2518347"/>
            <a:ext cx="520584" cy="573463"/>
          </a:xfrm>
          <a:prstGeom prst="rect">
            <a:avLst/>
          </a:prstGeom>
          <a:noFill/>
          <a:ln w="28575" cap="flat">
            <a:solidFill>
              <a:schemeClr val="accent4"/>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244722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9" grpId="0"/>
      <p:bldP spid="37" grpId="0"/>
      <p:bldP spid="51" grpId="0" animBg="1"/>
      <p:bldP spid="5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normAutofit/>
          </a:bodyPr>
          <a:lstStyle/>
          <a:p>
            <a:r>
              <a:rPr lang="en-US" dirty="0">
                <a:solidFill>
                  <a:schemeClr val="accent4"/>
                </a:solidFill>
              </a:rPr>
              <a:t>Machine Learning Alternative</a:t>
            </a:r>
            <a:br>
              <a:rPr lang="en-US" dirty="0">
                <a:solidFill>
                  <a:schemeClr val="accent4"/>
                </a:solidFill>
              </a:rPr>
            </a:br>
            <a:r>
              <a:rPr lang="en-US" dirty="0">
                <a:solidFill>
                  <a:schemeClr val="accent4"/>
                </a:solidFill>
              </a:rPr>
              <a:t>Decision Trees (CHAID)</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4</a:t>
              </a:r>
              <a:endParaRPr sz="900" dirty="0"/>
            </a:p>
          </p:txBody>
        </p:sp>
      </p:grpSp>
    </p:spTree>
    <p:extLst>
      <p:ext uri="{BB962C8B-B14F-4D97-AF65-F5344CB8AC3E}">
        <p14:creationId xmlns:p14="http://schemas.microsoft.com/office/powerpoint/2010/main" val="28771227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C3CFA-D526-EC18-A67B-3345A09326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032DB3-751A-9103-21E9-8D7ED71D7737}"/>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How do I predict a yes/no result?</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A19BA5D-1357-2EDE-30F4-A2BF3A3929BE}"/>
              </a:ext>
            </a:extLst>
          </p:cNvPr>
          <p:cNvSpPr>
            <a:spLocks noGrp="1"/>
          </p:cNvSpPr>
          <p:nvPr>
            <p:ph type="body" sz="quarter" idx="1"/>
          </p:nvPr>
        </p:nvSpPr>
        <p:spPr>
          <a:xfrm>
            <a:off x="513296" y="941131"/>
            <a:ext cx="8432583" cy="924647"/>
          </a:xfrm>
        </p:spPr>
        <p:txBody>
          <a:bodyPr>
            <a:noAutofit/>
          </a:bodyPr>
          <a:lstStyle/>
          <a:p>
            <a:r>
              <a:rPr lang="en-US" sz="1200" i="1" dirty="0">
                <a:solidFill>
                  <a:schemeClr val="bg2">
                    <a:lumMod val="50000"/>
                  </a:schemeClr>
                </a:solidFill>
                <a:latin typeface="Calibri" panose="020F0502020204030204" pitchFamily="34" charset="0"/>
                <a:cs typeface="Calibri" panose="020F0502020204030204" pitchFamily="34" charset="0"/>
              </a:rPr>
              <a:t>Examples</a:t>
            </a:r>
          </a:p>
          <a:p>
            <a:endParaRPr lang="en-US" sz="1200" dirty="0">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Statistics:  Logistic Regression Analysis</a:t>
            </a:r>
          </a:p>
          <a:p>
            <a:r>
              <a:rPr lang="en-US" sz="1800" dirty="0">
                <a:solidFill>
                  <a:schemeClr val="accent2"/>
                </a:solidFill>
                <a:latin typeface="Calibri" panose="020F0502020204030204" pitchFamily="34" charset="0"/>
                <a:cs typeface="Calibri" panose="020F0502020204030204" pitchFamily="34" charset="0"/>
              </a:rPr>
              <a:t>Machine Learning:  Neural Network, CHAID(Decision Tree), Support Vector Machine</a:t>
            </a:r>
          </a:p>
        </p:txBody>
      </p:sp>
      <p:sp>
        <p:nvSpPr>
          <p:cNvPr id="8" name="TextBox 7">
            <a:extLst>
              <a:ext uri="{FF2B5EF4-FFF2-40B4-BE49-F238E27FC236}">
                <a16:creationId xmlns:a16="http://schemas.microsoft.com/office/drawing/2014/main" id="{762A1827-DE17-4AA0-10A6-2C9D62B1954C}"/>
              </a:ext>
            </a:extLst>
          </p:cNvPr>
          <p:cNvSpPr txBox="1"/>
          <p:nvPr/>
        </p:nvSpPr>
        <p:spPr>
          <a:xfrm>
            <a:off x="4702803" y="4462113"/>
            <a:ext cx="25630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800" dirty="0"/>
              <a:t>https://www.crondose.com/2016/07/easy-way-understand-decision-trees/</a:t>
            </a:r>
          </a:p>
        </p:txBody>
      </p:sp>
      <p:pic>
        <p:nvPicPr>
          <p:cNvPr id="11" name="Picture 9">
            <a:extLst>
              <a:ext uri="{FF2B5EF4-FFF2-40B4-BE49-F238E27FC236}">
                <a16:creationId xmlns:a16="http://schemas.microsoft.com/office/drawing/2014/main" id="{AE728406-309C-978C-543C-80B96265C1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838573" y="2004080"/>
            <a:ext cx="2861187" cy="2350261"/>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a:extLst>
              <a:ext uri="{FF2B5EF4-FFF2-40B4-BE49-F238E27FC236}">
                <a16:creationId xmlns:a16="http://schemas.microsoft.com/office/drawing/2014/main" id="{F2071DA2-E2E7-1E61-48DD-0767F51A010D}"/>
              </a:ext>
            </a:extLst>
          </p:cNvPr>
          <p:cNvGrpSpPr/>
          <p:nvPr/>
        </p:nvGrpSpPr>
        <p:grpSpPr>
          <a:xfrm>
            <a:off x="4436153" y="2004079"/>
            <a:ext cx="4572000" cy="2612913"/>
            <a:chOff x="4436153" y="2004079"/>
            <a:chExt cx="4572000" cy="2612913"/>
          </a:xfrm>
        </p:grpSpPr>
        <p:grpSp>
          <p:nvGrpSpPr>
            <p:cNvPr id="9" name="Group 8">
              <a:extLst>
                <a:ext uri="{FF2B5EF4-FFF2-40B4-BE49-F238E27FC236}">
                  <a16:creationId xmlns:a16="http://schemas.microsoft.com/office/drawing/2014/main" id="{00FF9350-44E4-B853-E7EF-0FFB59B918F9}"/>
                </a:ext>
              </a:extLst>
            </p:cNvPr>
            <p:cNvGrpSpPr/>
            <p:nvPr/>
          </p:nvGrpSpPr>
          <p:grpSpPr>
            <a:xfrm>
              <a:off x="4735295" y="2004079"/>
              <a:ext cx="3973716" cy="2350261"/>
              <a:chOff x="4735295" y="2004079"/>
              <a:chExt cx="3973716" cy="2350261"/>
            </a:xfrm>
          </p:grpSpPr>
          <p:pic>
            <p:nvPicPr>
              <p:cNvPr id="13" name="Picture 8" descr="Easy Way to Understand Decision Trees">
                <a:extLst>
                  <a:ext uri="{FF2B5EF4-FFF2-40B4-BE49-F238E27FC236}">
                    <a16:creationId xmlns:a16="http://schemas.microsoft.com/office/drawing/2014/main" id="{27D6FE5E-9837-C97E-F178-3287DFB685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35295" y="2004079"/>
                <a:ext cx="3973716" cy="2350261"/>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F71652E-3899-4CAC-16E3-376379D70B7C}"/>
                  </a:ext>
                </a:extLst>
              </p:cNvPr>
              <p:cNvSpPr txBox="1"/>
              <p:nvPr/>
            </p:nvSpPr>
            <p:spPr>
              <a:xfrm>
                <a:off x="6900366" y="2928623"/>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5" name="TextBox 14">
                <a:extLst>
                  <a:ext uri="{FF2B5EF4-FFF2-40B4-BE49-F238E27FC236}">
                    <a16:creationId xmlns:a16="http://schemas.microsoft.com/office/drawing/2014/main" id="{C3C5FB7D-357C-73BF-B514-22C8601FF1D5}"/>
                  </a:ext>
                </a:extLst>
              </p:cNvPr>
              <p:cNvSpPr txBox="1"/>
              <p:nvPr/>
            </p:nvSpPr>
            <p:spPr>
              <a:xfrm>
                <a:off x="7866597" y="369341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Yes</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6" name="TextBox 15">
                <a:extLst>
                  <a:ext uri="{FF2B5EF4-FFF2-40B4-BE49-F238E27FC236}">
                    <a16:creationId xmlns:a16="http://schemas.microsoft.com/office/drawing/2014/main" id="{60F4FAA6-C950-32F0-F7B2-6AF3EA25187B}"/>
                  </a:ext>
                </a:extLst>
              </p:cNvPr>
              <p:cNvSpPr txBox="1"/>
              <p:nvPr/>
            </p:nvSpPr>
            <p:spPr>
              <a:xfrm>
                <a:off x="6165030" y="3604430"/>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7" name="TextBox 16">
                <a:extLst>
                  <a:ext uri="{FF2B5EF4-FFF2-40B4-BE49-F238E27FC236}">
                    <a16:creationId xmlns:a16="http://schemas.microsoft.com/office/drawing/2014/main" id="{DB068B9F-074B-2443-6EB5-26C6F944C70C}"/>
                  </a:ext>
                </a:extLst>
              </p:cNvPr>
              <p:cNvSpPr txBox="1"/>
              <p:nvPr/>
            </p:nvSpPr>
            <p:spPr>
              <a:xfrm>
                <a:off x="5132031" y="2839634"/>
                <a:ext cx="457200" cy="2718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No</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8" name="TextBox 17">
                <a:extLst>
                  <a:ext uri="{FF2B5EF4-FFF2-40B4-BE49-F238E27FC236}">
                    <a16:creationId xmlns:a16="http://schemas.microsoft.com/office/drawing/2014/main" id="{783FE4E5-D0A1-CDB5-B741-0B49EEAB891E}"/>
                  </a:ext>
                </a:extLst>
              </p:cNvPr>
              <p:cNvSpPr txBox="1"/>
              <p:nvPr/>
            </p:nvSpPr>
            <p:spPr>
              <a:xfrm>
                <a:off x="7409397" y="3353589"/>
                <a:ext cx="457200" cy="1828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100" b="1" i="1" dirty="0">
                    <a:latin typeface="Arial" panose="020B0604020202020204" pitchFamily="34" charset="0"/>
                    <a:cs typeface="Arial" panose="020B0604020202020204" pitchFamily="34" charset="0"/>
                  </a:rPr>
                  <a:t>&gt; 320</a:t>
                </a:r>
                <a:endParaRPr kumimoji="0" lang="en-US" sz="11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sp>
            <p:nvSpPr>
              <p:cNvPr id="19" name="TextBox 18">
                <a:extLst>
                  <a:ext uri="{FF2B5EF4-FFF2-40B4-BE49-F238E27FC236}">
                    <a16:creationId xmlns:a16="http://schemas.microsoft.com/office/drawing/2014/main" id="{3C2B614D-14AE-B3CC-416A-E9B14EF5E280}"/>
                  </a:ext>
                </a:extLst>
              </p:cNvPr>
              <p:cNvSpPr txBox="1"/>
              <p:nvPr/>
            </p:nvSpPr>
            <p:spPr>
              <a:xfrm>
                <a:off x="7003387" y="2139696"/>
                <a:ext cx="457200"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b="1" dirty="0">
                    <a:latin typeface="Calibri" panose="020F0502020204030204" pitchFamily="34" charset="0"/>
                    <a:cs typeface="Calibri" panose="020F0502020204030204" pitchFamily="34" charset="0"/>
                  </a:rPr>
                  <a:t>(MPG)</a:t>
                </a:r>
                <a:endParaRPr kumimoji="0" lang="en-US" sz="900" b="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sp>
          <p:nvSpPr>
            <p:cNvPr id="10" name="TextBox 9">
              <a:extLst>
                <a:ext uri="{FF2B5EF4-FFF2-40B4-BE49-F238E27FC236}">
                  <a16:creationId xmlns:a16="http://schemas.microsoft.com/office/drawing/2014/main" id="{CD9E0DFA-2412-4968-3353-B76515EFAA6A}"/>
                </a:ext>
              </a:extLst>
            </p:cNvPr>
            <p:cNvSpPr txBox="1"/>
            <p:nvPr/>
          </p:nvSpPr>
          <p:spPr>
            <a:xfrm>
              <a:off x="4436153" y="4401548"/>
              <a:ext cx="45720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i="1" dirty="0"/>
                <a:t>Modified from within </a:t>
              </a:r>
              <a:r>
                <a:rPr lang="en-US" sz="800" i="1" dirty="0">
                  <a:hlinkClick r:id="rId4"/>
                </a:rPr>
                <a:t>https://www.youtube.com/watch?v=NYigVROC-qs</a:t>
              </a:r>
              <a:r>
                <a:rPr lang="en-US" sz="800" i="1" dirty="0"/>
                <a:t> </a:t>
              </a:r>
            </a:p>
          </p:txBody>
        </p:sp>
      </p:grpSp>
    </p:spTree>
    <p:extLst>
      <p:ext uri="{BB962C8B-B14F-4D97-AF65-F5344CB8AC3E}">
        <p14:creationId xmlns:p14="http://schemas.microsoft.com/office/powerpoint/2010/main" val="267566926"/>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Decision Tree</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148167" y="861976"/>
            <a:ext cx="8846819" cy="3953771"/>
          </a:xfrm>
        </p:spPr>
        <p:txBody>
          <a:bodyPr>
            <a:noAutofit/>
          </a:bodyPr>
          <a:lstStyle/>
          <a:p>
            <a:pPr>
              <a:spcBef>
                <a:spcPts val="0"/>
              </a:spcBef>
              <a:spcAft>
                <a:spcPts val="100"/>
              </a:spcAft>
            </a:pPr>
            <a:r>
              <a:rPr lang="en-US" sz="1400" b="1" dirty="0">
                <a:solidFill>
                  <a:schemeClr val="accent1"/>
                </a:solidFill>
              </a:rPr>
              <a:t>What it is/how it works</a:t>
            </a:r>
          </a:p>
          <a:p>
            <a:pPr lvl="1">
              <a:spcBef>
                <a:spcPts val="0"/>
              </a:spcBef>
              <a:spcAft>
                <a:spcPts val="100"/>
              </a:spcAft>
            </a:pPr>
            <a:r>
              <a:rPr lang="en-US" sz="1400" dirty="0"/>
              <a:t>Predictive technique that—through machine learning—identifies combinations of criteria that distinguish class categories (CHAID:  yes/no, e.g. customer attrition, credit card default) or a range of scalar levels (C&amp;RT:  historical demand for forecasting)</a:t>
            </a:r>
          </a:p>
          <a:p>
            <a:pPr lvl="1">
              <a:spcBef>
                <a:spcPts val="0"/>
              </a:spcBef>
              <a:spcAft>
                <a:spcPts val="600"/>
              </a:spcAft>
            </a:pPr>
            <a:r>
              <a:rPr lang="en-US" sz="1400" dirty="0">
                <a:solidFill>
                  <a:schemeClr val="accent1"/>
                </a:solidFill>
              </a:rPr>
              <a:t>Statistics</a:t>
            </a:r>
            <a:r>
              <a:rPr lang="en-US" sz="1400" dirty="0">
                <a:solidFill>
                  <a:srgbClr val="0070C0"/>
                </a:solidFill>
              </a:rPr>
              <a:t> </a:t>
            </a:r>
            <a:r>
              <a:rPr lang="en-US" sz="1400" dirty="0">
                <a:solidFill>
                  <a:schemeClr val="tx1"/>
                </a:solidFill>
              </a:rPr>
              <a:t>vs. </a:t>
            </a:r>
            <a:r>
              <a:rPr lang="en-US" sz="1400" dirty="0">
                <a:solidFill>
                  <a:schemeClr val="accent2"/>
                </a:solidFill>
              </a:rPr>
              <a:t>Machine Learning</a:t>
            </a:r>
            <a:r>
              <a:rPr lang="en-US" sz="1400" dirty="0"/>
              <a:t>—generally accepted as machine learning</a:t>
            </a:r>
            <a:endParaRPr lang="en-US" sz="1400" dirty="0">
              <a:solidFill>
                <a:schemeClr val="accent3"/>
              </a:solidFill>
            </a:endParaRPr>
          </a:p>
          <a:p>
            <a:pPr>
              <a:spcBef>
                <a:spcPts val="0"/>
              </a:spcBef>
              <a:spcAft>
                <a:spcPts val="100"/>
              </a:spcAft>
            </a:pPr>
            <a:r>
              <a:rPr lang="en-US" sz="1400" b="1" dirty="0">
                <a:solidFill>
                  <a:schemeClr val="accent3"/>
                </a:solidFill>
              </a:rPr>
              <a:t>How to evaluate your results</a:t>
            </a:r>
          </a:p>
          <a:p>
            <a:pPr lvl="1">
              <a:spcBef>
                <a:spcPts val="0"/>
              </a:spcBef>
              <a:spcAft>
                <a:spcPts val="600"/>
              </a:spcAft>
            </a:pPr>
            <a:r>
              <a:rPr lang="en-US" sz="1400" dirty="0"/>
              <a:t>“Node purity” (classification), forecast error rate (scalar), other</a:t>
            </a:r>
          </a:p>
          <a:p>
            <a:pPr>
              <a:spcBef>
                <a:spcPts val="0"/>
              </a:spcBef>
              <a:spcAft>
                <a:spcPts val="100"/>
              </a:spcAft>
            </a:pPr>
            <a:r>
              <a:rPr lang="en-US" sz="1400" b="1" dirty="0">
                <a:solidFill>
                  <a:schemeClr val="accent4"/>
                </a:solidFill>
              </a:rPr>
              <a:t>How to apply your results</a:t>
            </a:r>
          </a:p>
          <a:p>
            <a:pPr lvl="1">
              <a:spcBef>
                <a:spcPts val="0"/>
              </a:spcBef>
              <a:spcAft>
                <a:spcPts val="100"/>
              </a:spcAft>
            </a:pPr>
            <a:r>
              <a:rPr lang="en-US" sz="1400" dirty="0"/>
              <a:t>Often a tree can simply be informative in understanding your data, e.g. </a:t>
            </a:r>
          </a:p>
          <a:p>
            <a:pPr lvl="2">
              <a:spcBef>
                <a:spcPts val="0"/>
              </a:spcBef>
              <a:spcAft>
                <a:spcPts val="100"/>
              </a:spcAft>
            </a:pPr>
            <a:r>
              <a:rPr lang="en-US" sz="1400" dirty="0"/>
              <a:t>For classifications:</a:t>
            </a:r>
          </a:p>
          <a:p>
            <a:pPr lvl="3">
              <a:spcBef>
                <a:spcPts val="0"/>
              </a:spcBef>
              <a:spcAft>
                <a:spcPts val="100"/>
              </a:spcAft>
            </a:pPr>
            <a:r>
              <a:rPr lang="en-US" sz="1400" dirty="0"/>
              <a:t>the probability of an outcome (e.g., 70% yes, 30%no) or </a:t>
            </a:r>
          </a:p>
          <a:p>
            <a:pPr lvl="3">
              <a:spcBef>
                <a:spcPts val="0"/>
              </a:spcBef>
              <a:spcAft>
                <a:spcPts val="100"/>
              </a:spcAft>
            </a:pPr>
            <a:r>
              <a:rPr lang="en-US" sz="1400" dirty="0"/>
              <a:t>assign a value based on a breakpoint (e.g., 70% yes means the predicted value is yes)</a:t>
            </a:r>
          </a:p>
          <a:p>
            <a:pPr lvl="2">
              <a:spcBef>
                <a:spcPts val="0"/>
              </a:spcBef>
              <a:spcAft>
                <a:spcPts val="600"/>
              </a:spcAft>
            </a:pPr>
            <a:r>
              <a:rPr lang="en-US" sz="1400" dirty="0"/>
              <a:t>For predictive modeling of scalar values (demand) the average for the categories can be a reasonable forecast</a:t>
            </a:r>
          </a:p>
          <a:p>
            <a:pPr>
              <a:spcBef>
                <a:spcPts val="0"/>
              </a:spcBef>
              <a:spcAft>
                <a:spcPts val="100"/>
              </a:spcAft>
            </a:pPr>
            <a:r>
              <a:rPr lang="en-US" sz="1400" b="1" dirty="0">
                <a:solidFill>
                  <a:schemeClr val="accent5"/>
                </a:solidFill>
              </a:rPr>
              <a:t>Example </a:t>
            </a:r>
          </a:p>
          <a:p>
            <a:pPr lvl="1">
              <a:spcBef>
                <a:spcPts val="0"/>
              </a:spcBef>
              <a:spcAft>
                <a:spcPts val="100"/>
              </a:spcAft>
            </a:pPr>
            <a:r>
              <a:rPr lang="en-US" sz="1400" dirty="0"/>
              <a:t>CHAID for telecom churn</a:t>
            </a:r>
          </a:p>
          <a:p>
            <a:pPr>
              <a:spcBef>
                <a:spcPts val="0"/>
              </a:spcBef>
              <a:spcAft>
                <a:spcPts val="300"/>
              </a:spcAft>
            </a:pPr>
            <a:endParaRPr lang="en-US" sz="1400" dirty="0">
              <a:solidFill>
                <a:schemeClr val="accent5"/>
              </a:solidFill>
            </a:endParaRP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4539945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Decision Tree Method:  CHAID *</a:t>
            </a:r>
            <a:br>
              <a:rPr lang="en-US" dirty="0"/>
            </a:br>
            <a:endParaRPr lang="en-US" i="1" dirty="0"/>
          </a:p>
        </p:txBody>
      </p:sp>
      <p:sp>
        <p:nvSpPr>
          <p:cNvPr id="3" name="Title 1"/>
          <p:cNvSpPr txBox="1">
            <a:spLocks/>
          </p:cNvSpPr>
          <p:nvPr/>
        </p:nvSpPr>
        <p:spPr bwMode="auto">
          <a:xfrm>
            <a:off x="542924" y="4328846"/>
            <a:ext cx="8098155" cy="273634"/>
          </a:xfrm>
          <a:prstGeom prst="rect">
            <a:avLst/>
          </a:prstGeom>
          <a:noFill/>
          <a:ln w="9525">
            <a:noFill/>
            <a:miter lim="800000"/>
            <a:headEnd/>
            <a:tailEnd/>
          </a:ln>
        </p:spPr>
        <p:txBody>
          <a:bodyPr vert="horz" wrap="square" lIns="74452" tIns="37226" rIns="74452" bIns="37226" numCol="1" anchor="ctr"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00" i="1" dirty="0"/>
              <a:t>* Other Decision Tree methods, exist, such as Classification &amp; Regression Trees (C&amp;RT), known in its commercial implementation as CART </a:t>
            </a:r>
          </a:p>
        </p:txBody>
      </p:sp>
      <p:sp>
        <p:nvSpPr>
          <p:cNvPr id="6" name="TextBox 5"/>
          <p:cNvSpPr txBox="1"/>
          <p:nvPr/>
        </p:nvSpPr>
        <p:spPr>
          <a:xfrm>
            <a:off x="341086" y="971551"/>
            <a:ext cx="8519885" cy="1708160"/>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CHAID (</a:t>
            </a:r>
            <a:r>
              <a:rPr lang="en-US" sz="1500" u="sng" dirty="0" err="1">
                <a:latin typeface="Calibri" panose="020F0502020204030204" pitchFamily="34" charset="0"/>
                <a:cs typeface="Calibri" panose="020F0502020204030204" pitchFamily="34" charset="0"/>
              </a:rPr>
              <a:t>CH</a:t>
            </a:r>
            <a:r>
              <a:rPr lang="en-US" sz="1500" dirty="0" err="1">
                <a:latin typeface="Calibri" panose="020F0502020204030204" pitchFamily="34" charset="0"/>
                <a:cs typeface="Calibri" panose="020F0502020204030204" pitchFamily="34" charset="0"/>
              </a:rPr>
              <a:t>i-square</a:t>
            </a:r>
            <a:r>
              <a:rPr lang="en-US" sz="1500" dirty="0">
                <a:latin typeface="Calibri" panose="020F0502020204030204" pitchFamily="34" charset="0"/>
                <a:cs typeface="Calibri" panose="020F0502020204030204" pitchFamily="34" charset="0"/>
              </a:rPr>
              <a:t> </a:t>
            </a:r>
            <a:r>
              <a:rPr lang="en-US" sz="1500" u="sng" dirty="0">
                <a:latin typeface="Calibri" panose="020F0502020204030204" pitchFamily="34" charset="0"/>
                <a:cs typeface="Calibri" panose="020F0502020204030204" pitchFamily="34" charset="0"/>
              </a:rPr>
              <a:t>A</a:t>
            </a:r>
            <a:r>
              <a:rPr lang="en-US" sz="1500" dirty="0">
                <a:latin typeface="Calibri" panose="020F0502020204030204" pitchFamily="34" charset="0"/>
                <a:cs typeface="Calibri" panose="020F0502020204030204" pitchFamily="34" charset="0"/>
              </a:rPr>
              <a:t>utomated </a:t>
            </a:r>
            <a:r>
              <a:rPr lang="en-US" sz="1500" u="sng" dirty="0">
                <a:latin typeface="Calibri" panose="020F0502020204030204" pitchFamily="34" charset="0"/>
                <a:cs typeface="Calibri" panose="020F0502020204030204" pitchFamily="34" charset="0"/>
              </a:rPr>
              <a:t>I</a:t>
            </a:r>
            <a:r>
              <a:rPr lang="en-US" sz="1500" dirty="0">
                <a:latin typeface="Calibri" panose="020F0502020204030204" pitchFamily="34" charset="0"/>
                <a:cs typeface="Calibri" panose="020F0502020204030204" pitchFamily="34" charset="0"/>
              </a:rPr>
              <a:t>nteraction </a:t>
            </a:r>
            <a:r>
              <a:rPr lang="en-US" sz="1500" u="sng" dirty="0">
                <a:latin typeface="Calibri" panose="020F0502020204030204" pitchFamily="34" charset="0"/>
                <a:cs typeface="Calibri" panose="020F0502020204030204" pitchFamily="34" charset="0"/>
              </a:rPr>
              <a:t>D</a:t>
            </a:r>
            <a:r>
              <a:rPr lang="en-US" sz="1500" dirty="0">
                <a:latin typeface="Calibri" panose="020F0502020204030204" pitchFamily="34" charset="0"/>
                <a:cs typeface="Calibri" panose="020F0502020204030204" pitchFamily="34" charset="0"/>
              </a:rPr>
              <a:t>etector) is a decision tree method of statistics</a:t>
            </a:r>
          </a:p>
          <a:p>
            <a:endParaRPr lang="en-US" sz="1500" dirty="0">
              <a:latin typeface="Calibri" panose="020F0502020204030204" pitchFamily="34" charset="0"/>
              <a:cs typeface="Calibri" panose="020F0502020204030204" pitchFamily="34" charset="0"/>
            </a:endParaRPr>
          </a:p>
          <a:p>
            <a:pPr marL="214313" indent="-214313" algn="l">
              <a:buFont typeface="Arial" pitchFamily="34" charset="0"/>
              <a:buChar char="•"/>
            </a:pPr>
            <a:r>
              <a:rPr lang="en-US" sz="1500" dirty="0">
                <a:latin typeface="Calibri" panose="020F0502020204030204" pitchFamily="34" charset="0"/>
                <a:cs typeface="Calibri" panose="020F0502020204030204" pitchFamily="34" charset="0"/>
              </a:rPr>
              <a:t>The dependent variable (or outcome to be explained) is usually categorical, like a yes/no event or group classification, though other decision tree algorithms can explain scalar values like the level of demand</a:t>
            </a:r>
          </a:p>
          <a:p>
            <a:pPr marL="214313" indent="-214313" algn="l">
              <a:buFont typeface="Arial" pitchFamily="34" charset="0"/>
              <a:buChar char="•"/>
            </a:pPr>
            <a:r>
              <a:rPr lang="en-US" sz="1500" dirty="0">
                <a:latin typeface="Calibri" panose="020F0502020204030204" pitchFamily="34" charset="0"/>
                <a:cs typeface="Calibri" panose="020F0502020204030204" pitchFamily="34" charset="0"/>
              </a:rPr>
              <a:t>Predictors can take several forms:</a:t>
            </a:r>
          </a:p>
          <a:p>
            <a:endParaRPr lang="en-US" sz="1500" dirty="0">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227308639"/>
              </p:ext>
            </p:extLst>
          </p:nvPr>
        </p:nvGraphicFramePr>
        <p:xfrm>
          <a:off x="1714500" y="2340978"/>
          <a:ext cx="5715002" cy="1903096"/>
        </p:xfrm>
        <a:graphic>
          <a:graphicData uri="http://schemas.openxmlformats.org/drawingml/2006/table">
            <a:tbl>
              <a:tblPr firstRow="1" firstCol="1" bandRow="1">
                <a:tableStyleId>{5C22544A-7EE6-4342-B048-85BDC9FD1C3A}</a:tableStyleId>
              </a:tblPr>
              <a:tblGrid>
                <a:gridCol w="1797460">
                  <a:extLst>
                    <a:ext uri="{9D8B030D-6E8A-4147-A177-3AD203B41FA5}">
                      <a16:colId xmlns:a16="http://schemas.microsoft.com/office/drawing/2014/main" val="20000"/>
                    </a:ext>
                  </a:extLst>
                </a:gridCol>
                <a:gridCol w="1482521">
                  <a:extLst>
                    <a:ext uri="{9D8B030D-6E8A-4147-A177-3AD203B41FA5}">
                      <a16:colId xmlns:a16="http://schemas.microsoft.com/office/drawing/2014/main" val="20001"/>
                    </a:ext>
                  </a:extLst>
                </a:gridCol>
                <a:gridCol w="2435021">
                  <a:extLst>
                    <a:ext uri="{9D8B030D-6E8A-4147-A177-3AD203B41FA5}">
                      <a16:colId xmlns:a16="http://schemas.microsoft.com/office/drawing/2014/main" val="20002"/>
                    </a:ext>
                  </a:extLst>
                </a:gridCol>
              </a:tblGrid>
              <a:tr h="590551">
                <a:tc>
                  <a:txBody>
                    <a:bodyPr/>
                    <a:lstStyle/>
                    <a:p>
                      <a:pPr marL="0" marR="0" algn="ct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Form of Dependent Variable</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gridSpan="2">
                  <a:txBody>
                    <a:bodyPr/>
                    <a:lstStyle/>
                    <a:p>
                      <a:pPr marL="0" marR="0" algn="ct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Examples</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hMerge="1">
                  <a:txBody>
                    <a:bodyPr/>
                    <a:lstStyle/>
                    <a:p>
                      <a:endParaRPr lang="en-US"/>
                    </a:p>
                  </a:txBody>
                  <a:tcPr/>
                </a:tc>
                <a:extLst>
                  <a:ext uri="{0D108BD9-81ED-4DB2-BD59-A6C34878D82A}">
                    <a16:rowId xmlns:a16="http://schemas.microsoft.com/office/drawing/2014/main" val="10000"/>
                  </a:ext>
                </a:extLst>
              </a:tr>
              <a:tr h="295274">
                <a:tc>
                  <a:txBody>
                    <a:bodyPr/>
                    <a:lstStyle/>
                    <a:p>
                      <a:pPr marL="0" marR="0" algn="ct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Categorical</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Yes/No</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Red/Blue/Green/Yellow</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1"/>
                  </a:ext>
                </a:extLst>
              </a:tr>
              <a:tr h="590551">
                <a:tc>
                  <a:txBody>
                    <a:bodyPr/>
                    <a:lstStyle/>
                    <a:p>
                      <a:pPr marL="0" marR="0" algn="ctr">
                        <a:spcBef>
                          <a:spcPts val="0"/>
                        </a:spcBef>
                        <a:spcAft>
                          <a:spcPts val="0"/>
                        </a:spcAft>
                      </a:pPr>
                      <a:r>
                        <a:rPr lang="en-US" sz="1400">
                          <a:solidFill>
                            <a:srgbClr val="FFFFFF"/>
                          </a:solidFill>
                          <a:effectLst/>
                          <a:latin typeface="Calibri" panose="020F0502020204030204" pitchFamily="34" charset="0"/>
                          <a:cs typeface="Calibri" panose="020F0502020204030204" pitchFamily="34" charset="0"/>
                        </a:rPr>
                        <a:t>Rank-Ordered</a:t>
                      </a:r>
                      <a:endParaRPr lang="en-US" sz="140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Yes/Maybe/No</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First Choice/Second Choice/Not Chosen</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2"/>
                  </a:ext>
                </a:extLst>
              </a:tr>
              <a:tr h="295274">
                <a:tc>
                  <a:txBody>
                    <a:bodyPr/>
                    <a:lstStyle/>
                    <a:p>
                      <a:pPr marL="0" marR="0" algn="ct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Scalar</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a:effectLst/>
                          <a:latin typeface="Calibri" panose="020F0502020204030204" pitchFamily="34" charset="0"/>
                          <a:cs typeface="Calibri" panose="020F0502020204030204" pitchFamily="34" charset="0"/>
                        </a:rPr>
                        <a:t>93.2%, 5%, 47.8%</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$10,325; $32,500; $50,000; 65,789</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3"/>
                  </a:ext>
                </a:extLst>
              </a:tr>
            </a:tbl>
          </a:graphicData>
        </a:graphic>
      </p:graphicFrame>
      <p:sp>
        <p:nvSpPr>
          <p:cNvPr id="7" name="Rectangle 6"/>
          <p:cNvSpPr/>
          <p:nvPr/>
        </p:nvSpPr>
        <p:spPr>
          <a:xfrm>
            <a:off x="1143000" y="4772025"/>
            <a:ext cx="971550" cy="3714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6" b="1" i="1" dirty="0"/>
              <a:t>How</a:t>
            </a:r>
          </a:p>
        </p:txBody>
      </p:sp>
      <p:sp>
        <p:nvSpPr>
          <p:cNvPr id="4" name="Rectangle 3">
            <a:extLst>
              <a:ext uri="{FF2B5EF4-FFF2-40B4-BE49-F238E27FC236}">
                <a16:creationId xmlns:a16="http://schemas.microsoft.com/office/drawing/2014/main" id="{D651D3F1-6EA6-7328-0485-E3A088169ED8}"/>
              </a:ext>
            </a:extLst>
          </p:cNvPr>
          <p:cNvSpPr/>
          <p:nvPr/>
        </p:nvSpPr>
        <p:spPr>
          <a:xfrm>
            <a:off x="6874805" y="0"/>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6234093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6" name="TextBox 5"/>
          <p:cNvSpPr txBox="1"/>
          <p:nvPr/>
        </p:nvSpPr>
        <p:spPr>
          <a:xfrm>
            <a:off x="354330" y="897802"/>
            <a:ext cx="8435340" cy="2063001"/>
          </a:xfrm>
          <a:prstGeom prst="rect">
            <a:avLst/>
          </a:prstGeom>
          <a:noFill/>
        </p:spPr>
        <p:txBody>
          <a:bodyPr wrap="square" rtlCol="0">
            <a:spAutoFit/>
          </a:bodyPr>
          <a:lstStyle/>
          <a:p>
            <a:pPr marL="257175" indent="-257175" algn="l">
              <a:spcAft>
                <a:spcPts val="900"/>
              </a:spcAft>
              <a:buAutoNum type="arabicPeriod"/>
            </a:pPr>
            <a:r>
              <a:rPr lang="en-US" sz="1400" dirty="0">
                <a:latin typeface="Calibri" panose="020F0502020204030204" pitchFamily="34" charset="0"/>
                <a:cs typeface="Calibri" panose="020F0502020204030204" pitchFamily="34" charset="0"/>
              </a:rPr>
              <a:t>At the top of the tree (the first node), CHAID searches for the predictor that corresponds most strongly to the outcome.  </a:t>
            </a:r>
          </a:p>
          <a:p>
            <a:pPr marL="600075" indent="-257175" algn="l">
              <a:spcAft>
                <a:spcPts val="900"/>
              </a:spcAft>
              <a:buFont typeface="Arial" pitchFamily="34" charset="0"/>
              <a:buChar char="•"/>
            </a:pPr>
            <a:r>
              <a:rPr lang="en-US" sz="1400" dirty="0">
                <a:latin typeface="Calibri" panose="020F0502020204030204" pitchFamily="34" charset="0"/>
                <a:cs typeface="Calibri" panose="020F0502020204030204" pitchFamily="34" charset="0"/>
              </a:rPr>
              <a:t>If the predictor is scalar, CHAID searches for breakpoint(s) that make the strongest categories. </a:t>
            </a:r>
          </a:p>
          <a:p>
            <a:pPr marL="600075" indent="-257175" algn="l">
              <a:spcAft>
                <a:spcPts val="900"/>
              </a:spcAft>
              <a:buFont typeface="Arial" pitchFamily="34" charset="0"/>
              <a:buChar char="•"/>
            </a:pPr>
            <a:r>
              <a:rPr lang="en-US" sz="1400" dirty="0">
                <a:latin typeface="Calibri" panose="020F0502020204030204" pitchFamily="34" charset="0"/>
                <a:cs typeface="Calibri" panose="020F0502020204030204" pitchFamily="34" charset="0"/>
              </a:rPr>
              <a:t>For example, if telecom customers change providers (“churn”) when their bills are high, then great (strong) CHAID nodes would show "Yes" for churn to coincide with the customer’s bill level.</a:t>
            </a:r>
          </a:p>
          <a:p>
            <a:pPr marL="600075" indent="-257175" algn="l">
              <a:spcAft>
                <a:spcPts val="900"/>
              </a:spcAft>
              <a:buFont typeface="Arial" pitchFamily="34" charset="0"/>
              <a:buChar char="•"/>
            </a:pPr>
            <a:r>
              <a:rPr lang="en-US" sz="1400" dirty="0">
                <a:latin typeface="Calibri" panose="020F0502020204030204" pitchFamily="34" charset="0"/>
                <a:cs typeface="Calibri" panose="020F0502020204030204" pitchFamily="34" charset="0"/>
              </a:rPr>
              <a:t>Conversely, "No" would coincide with low bill levels:</a:t>
            </a:r>
          </a:p>
          <a:p>
            <a:pPr marL="600075" lvl="1" indent="-257175">
              <a:spcAft>
                <a:spcPts val="900"/>
              </a:spcAft>
              <a:buFont typeface="Arial" pitchFamily="34" charset="0"/>
              <a:buChar char="•"/>
            </a:pPr>
            <a:endParaRPr lang="en-US" sz="1406" dirty="0">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07788752"/>
              </p:ext>
            </p:extLst>
          </p:nvPr>
        </p:nvGraphicFramePr>
        <p:xfrm>
          <a:off x="1690070" y="2660594"/>
          <a:ext cx="4696216" cy="1860868"/>
        </p:xfrm>
        <a:graphic>
          <a:graphicData uri="http://schemas.openxmlformats.org/drawingml/2006/table">
            <a:tbl>
              <a:tblPr firstRow="1" firstCol="1" lastRow="1" lastCol="1" bandRow="1" bandCol="1">
                <a:tableStyleId>{5C22544A-7EE6-4342-B048-85BDC9FD1C3A}</a:tableStyleId>
              </a:tblPr>
              <a:tblGrid>
                <a:gridCol w="1215198">
                  <a:extLst>
                    <a:ext uri="{9D8B030D-6E8A-4147-A177-3AD203B41FA5}">
                      <a16:colId xmlns:a16="http://schemas.microsoft.com/office/drawing/2014/main" val="20000"/>
                    </a:ext>
                  </a:extLst>
                </a:gridCol>
                <a:gridCol w="1137804">
                  <a:extLst>
                    <a:ext uri="{9D8B030D-6E8A-4147-A177-3AD203B41FA5}">
                      <a16:colId xmlns:a16="http://schemas.microsoft.com/office/drawing/2014/main" val="20001"/>
                    </a:ext>
                  </a:extLst>
                </a:gridCol>
                <a:gridCol w="1171607">
                  <a:extLst>
                    <a:ext uri="{9D8B030D-6E8A-4147-A177-3AD203B41FA5}">
                      <a16:colId xmlns:a16="http://schemas.microsoft.com/office/drawing/2014/main" val="20002"/>
                    </a:ext>
                  </a:extLst>
                </a:gridCol>
                <a:gridCol w="1171607">
                  <a:extLst>
                    <a:ext uri="{9D8B030D-6E8A-4147-A177-3AD203B41FA5}">
                      <a16:colId xmlns:a16="http://schemas.microsoft.com/office/drawing/2014/main" val="20003"/>
                    </a:ext>
                  </a:extLst>
                </a:gridCol>
              </a:tblGrid>
              <a:tr h="160020">
                <a:tc rowSpan="2">
                  <a:txBody>
                    <a:bodyPr/>
                    <a:lstStyle/>
                    <a:p>
                      <a:pPr marL="0" marR="3937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gridSpan="3">
                  <a:txBody>
                    <a:bodyPr/>
                    <a:lstStyle/>
                    <a:p>
                      <a:pPr marL="0" marR="0">
                        <a:spcBef>
                          <a:spcPts val="0"/>
                        </a:spcBef>
                        <a:spcAft>
                          <a:spcPts val="0"/>
                        </a:spcAft>
                      </a:pPr>
                      <a:r>
                        <a:rPr lang="en-US" sz="1100" dirty="0">
                          <a:solidFill>
                            <a:srgbClr val="FFFFFF"/>
                          </a:solidFill>
                          <a:effectLst/>
                          <a:latin typeface="Calibri" panose="020F0502020204030204" pitchFamily="34" charset="0"/>
                          <a:ea typeface="+mn-ea"/>
                          <a:cs typeface="Calibri" panose="020F0502020204030204" pitchFamily="34" charset="0"/>
                        </a:rPr>
                        <a:t>Telecom</a:t>
                      </a:r>
                      <a:r>
                        <a:rPr lang="en-US" sz="1100" baseline="0" dirty="0">
                          <a:solidFill>
                            <a:srgbClr val="FFFFFF"/>
                          </a:solidFill>
                          <a:effectLst/>
                          <a:latin typeface="Calibri" panose="020F0502020204030204" pitchFamily="34" charset="0"/>
                          <a:ea typeface="+mn-ea"/>
                          <a:cs typeface="Calibri" panose="020F0502020204030204" pitchFamily="34" charset="0"/>
                        </a:rPr>
                        <a:t> Churn (Quarter)</a:t>
                      </a:r>
                      <a:endParaRPr lang="en-US" sz="11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0020">
                <a:tc vMerge="1">
                  <a:txBody>
                    <a:bodyPr/>
                    <a:lstStyle/>
                    <a:p>
                      <a:endParaRPr lang="en-US"/>
                    </a:p>
                  </a:txBody>
                  <a:tcP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Yes</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No</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Total</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1"/>
                  </a:ext>
                </a:extLst>
              </a:tr>
              <a:tr h="968507">
                <a:tc>
                  <a:txBody>
                    <a:bodyPr/>
                    <a:lstStyle/>
                    <a:p>
                      <a:pPr marL="0" marR="0">
                        <a:spcBef>
                          <a:spcPts val="0"/>
                        </a:spcBef>
                        <a:spcAft>
                          <a:spcPts val="0"/>
                        </a:spcAft>
                      </a:pPr>
                      <a:endParaRPr lang="en-US" sz="1400" dirty="0">
                        <a:solidFill>
                          <a:srgbClr val="FFFFFF"/>
                        </a:solidFill>
                        <a:effectLst/>
                        <a:latin typeface="Calibri" panose="020F0502020204030204" pitchFamily="34" charset="0"/>
                        <a:cs typeface="Calibri" panose="020F0502020204030204" pitchFamily="34" charset="0"/>
                      </a:endParaRPr>
                    </a:p>
                    <a:p>
                      <a:pPr marL="0" marR="0" algn="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a:t>
                      </a:r>
                    </a:p>
                    <a:p>
                      <a:pPr marL="0" marR="0" algn="r">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a:t>
                      </a:r>
                    </a:p>
                    <a:p>
                      <a:r>
                        <a:rPr lang="en-US" sz="1400" dirty="0">
                          <a:solidFill>
                            <a:srgbClr val="FFFFFF"/>
                          </a:solidFill>
                          <a:effectLst/>
                          <a:latin typeface="Calibri" panose="020F0502020204030204" pitchFamily="34" charset="0"/>
                          <a:cs typeface="Calibri" panose="020F0502020204030204" pitchFamily="34" charset="0"/>
                        </a:rPr>
                        <a:t>Bill &gt; $60</a:t>
                      </a: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 N= 80</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 N=     2</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solidFill>
                      <a:srgbClr val="E8EDFE"/>
                    </a:solidFill>
                  </a:tcPr>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82</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2"/>
                  </a:ext>
                </a:extLst>
              </a:tr>
              <a:tr h="298001">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Bill &lt; $60</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 N=   3</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solidFill>
                      <a:srgbClr val="E8EDFE"/>
                    </a:solidFill>
                  </a:tcPr>
                </a:tc>
                <a:tc>
                  <a:txBody>
                    <a:bodyPr/>
                    <a:lstStyle/>
                    <a:p>
                      <a:pPr marL="0" marR="0">
                        <a:spcBef>
                          <a:spcPts val="0"/>
                        </a:spcBef>
                        <a:spcAft>
                          <a:spcPts val="0"/>
                        </a:spcAft>
                      </a:pPr>
                      <a:r>
                        <a:rPr lang="en-US" sz="1400">
                          <a:effectLst/>
                          <a:latin typeface="Calibri" panose="020F0502020204030204" pitchFamily="34" charset="0"/>
                          <a:cs typeface="Calibri" panose="020F0502020204030204" pitchFamily="34" charset="0"/>
                        </a:rPr>
                        <a:t> N= 915</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918</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3"/>
                  </a:ext>
                </a:extLst>
              </a:tr>
              <a:tr h="160020">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Total</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a:solidFill>
                            <a:srgbClr val="FFFFFF"/>
                          </a:solidFill>
                          <a:effectLst/>
                          <a:latin typeface="Calibri" panose="020F0502020204030204" pitchFamily="34" charset="0"/>
                          <a:cs typeface="Calibri" panose="020F0502020204030204" pitchFamily="34" charset="0"/>
                        </a:rPr>
                        <a:t>        83</a:t>
                      </a:r>
                      <a:endParaRPr lang="en-US" sz="140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917</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1000</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7" name="Rectangle 6"/>
          <p:cNvSpPr/>
          <p:nvPr/>
        </p:nvSpPr>
        <p:spPr>
          <a:xfrm>
            <a:off x="1143000" y="4772025"/>
            <a:ext cx="971550" cy="3714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6" b="1" i="1" dirty="0"/>
              <a:t>How</a:t>
            </a:r>
          </a:p>
        </p:txBody>
      </p:sp>
      <p:sp>
        <p:nvSpPr>
          <p:cNvPr id="3" name="Rectangle 2">
            <a:extLst>
              <a:ext uri="{FF2B5EF4-FFF2-40B4-BE49-F238E27FC236}">
                <a16:creationId xmlns:a16="http://schemas.microsoft.com/office/drawing/2014/main" id="{BE6D0C86-0BF2-D1DE-4DC4-6C5A58CB5AD3}"/>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5810999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6" name="TextBox 5"/>
          <p:cNvSpPr txBox="1"/>
          <p:nvPr/>
        </p:nvSpPr>
        <p:spPr>
          <a:xfrm>
            <a:off x="633410" y="971551"/>
            <a:ext cx="7931469" cy="1809085"/>
          </a:xfrm>
          <a:prstGeom prst="rect">
            <a:avLst/>
          </a:prstGeom>
          <a:noFill/>
        </p:spPr>
        <p:txBody>
          <a:bodyPr wrap="square" rtlCol="0">
            <a:spAutoFit/>
          </a:bodyPr>
          <a:lstStyle/>
          <a:p>
            <a:pPr algn="l">
              <a:spcAft>
                <a:spcPts val="900"/>
              </a:spcAft>
            </a:pPr>
            <a:r>
              <a:rPr lang="en-US" sz="1500" dirty="0">
                <a:latin typeface="Calibri" panose="020F0502020204030204" pitchFamily="34" charset="0"/>
              </a:rPr>
              <a:t>In contrast, a mediocre (weak) CHAID nodes shows a more even distribution.</a:t>
            </a:r>
          </a:p>
          <a:p>
            <a:pPr marL="214313" indent="-214313" algn="l">
              <a:spcAft>
                <a:spcPts val="900"/>
              </a:spcAft>
              <a:buFont typeface="Arial" pitchFamily="34" charset="0"/>
              <a:buChar char="•"/>
            </a:pPr>
            <a:r>
              <a:rPr lang="en-US" sz="1500" dirty="0">
                <a:latin typeface="Calibri" panose="020F0502020204030204" pitchFamily="34" charset="0"/>
              </a:rPr>
              <a:t>If the correspondence of the predictor and the outcome isn't statistically significant, then the  nodes would not be defined at all.  </a:t>
            </a:r>
          </a:p>
          <a:p>
            <a:pPr marL="214313" indent="-214313" algn="l">
              <a:spcAft>
                <a:spcPts val="900"/>
              </a:spcAft>
              <a:buFont typeface="Arial" pitchFamily="34" charset="0"/>
              <a:buChar char="•"/>
            </a:pPr>
            <a:r>
              <a:rPr lang="en-US" sz="1500" dirty="0">
                <a:latin typeface="Calibri" panose="020F0502020204030204" pitchFamily="34" charset="0"/>
              </a:rPr>
              <a:t>A weak but significant example:</a:t>
            </a:r>
          </a:p>
          <a:p>
            <a:r>
              <a:rPr lang="en-US" sz="1500" dirty="0">
                <a:latin typeface="Calibri" panose="020F0502020204030204" pitchFamily="34" charset="0"/>
              </a:rPr>
              <a:t> </a:t>
            </a:r>
          </a:p>
          <a:p>
            <a:pPr marL="600075" lvl="1" indent="-257175">
              <a:buFont typeface="Arial" pitchFamily="34" charset="0"/>
              <a:buChar char="•"/>
            </a:pPr>
            <a:endParaRPr lang="en-US" sz="1406" dirty="0"/>
          </a:p>
        </p:txBody>
      </p:sp>
      <p:sp>
        <p:nvSpPr>
          <p:cNvPr id="5" name="Rectangle 1"/>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74501902"/>
              </p:ext>
            </p:extLst>
          </p:nvPr>
        </p:nvGraphicFramePr>
        <p:xfrm>
          <a:off x="2343150" y="2376488"/>
          <a:ext cx="4171950" cy="1733792"/>
        </p:xfrm>
        <a:graphic>
          <a:graphicData uri="http://schemas.openxmlformats.org/drawingml/2006/table">
            <a:tbl>
              <a:tblPr firstRow="1" firstCol="1" lastRow="1" lastCol="1" bandRow="1" bandCol="1">
                <a:tableStyleId>{5C22544A-7EE6-4342-B048-85BDC9FD1C3A}</a:tableStyleId>
              </a:tblPr>
              <a:tblGrid>
                <a:gridCol w="1119243">
                  <a:extLst>
                    <a:ext uri="{9D8B030D-6E8A-4147-A177-3AD203B41FA5}">
                      <a16:colId xmlns:a16="http://schemas.microsoft.com/office/drawing/2014/main" val="20000"/>
                    </a:ext>
                  </a:extLst>
                </a:gridCol>
                <a:gridCol w="1026812">
                  <a:extLst>
                    <a:ext uri="{9D8B030D-6E8A-4147-A177-3AD203B41FA5}">
                      <a16:colId xmlns:a16="http://schemas.microsoft.com/office/drawing/2014/main" val="20001"/>
                    </a:ext>
                  </a:extLst>
                </a:gridCol>
                <a:gridCol w="1026812">
                  <a:extLst>
                    <a:ext uri="{9D8B030D-6E8A-4147-A177-3AD203B41FA5}">
                      <a16:colId xmlns:a16="http://schemas.microsoft.com/office/drawing/2014/main" val="20002"/>
                    </a:ext>
                  </a:extLst>
                </a:gridCol>
                <a:gridCol w="999083">
                  <a:extLst>
                    <a:ext uri="{9D8B030D-6E8A-4147-A177-3AD203B41FA5}">
                      <a16:colId xmlns:a16="http://schemas.microsoft.com/office/drawing/2014/main" val="20003"/>
                    </a:ext>
                  </a:extLst>
                </a:gridCol>
              </a:tblGrid>
              <a:tr h="247685">
                <a:tc rowSpan="2">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gridSpan="3">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Telecom Churn (Quarter)</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7685">
                <a:tc vMerge="1">
                  <a:txBody>
                    <a:bodyPr/>
                    <a:lstStyle/>
                    <a:p>
                      <a:endParaRPr lang="en-US"/>
                    </a:p>
                  </a:txBody>
                  <a:tcPr/>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Yes</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a:effectLst/>
                          <a:latin typeface="Calibri" panose="020F0502020204030204" pitchFamily="34" charset="0"/>
                          <a:cs typeface="Calibri" panose="020F0502020204030204" pitchFamily="34" charset="0"/>
                        </a:rPr>
                        <a:t>No</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Total</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1"/>
                  </a:ext>
                </a:extLst>
              </a:tr>
              <a:tr h="743052">
                <a:tc>
                  <a:txBody>
                    <a:bodyPr/>
                    <a:lstStyle/>
                    <a:p>
                      <a:pPr marL="0" marR="0" algn="r">
                        <a:spcBef>
                          <a:spcPts val="0"/>
                        </a:spcBef>
                        <a:spcAft>
                          <a:spcPts val="0"/>
                        </a:spcAft>
                      </a:pPr>
                      <a:endParaRPr lang="en-US" sz="1400" dirty="0">
                        <a:solidFill>
                          <a:srgbClr val="FFFFFF"/>
                        </a:solidFill>
                        <a:effectLst/>
                        <a:latin typeface="Calibri" panose="020F0502020204030204" pitchFamily="34" charset="0"/>
                        <a:cs typeface="Calibri" panose="020F0502020204030204" pitchFamily="34" charset="0"/>
                      </a:endParaRPr>
                    </a:p>
                    <a:p>
                      <a:pPr marL="0" marR="0" algn="r">
                        <a:spcBef>
                          <a:spcPts val="0"/>
                        </a:spcBef>
                        <a:spcAft>
                          <a:spcPts val="0"/>
                        </a:spcAft>
                      </a:pPr>
                      <a:endParaRPr lang="en-US" sz="1400" dirty="0">
                        <a:solidFill>
                          <a:srgbClr val="FFFFFF"/>
                        </a:solidFill>
                        <a:effectLst/>
                        <a:latin typeface="Calibri" panose="020F0502020204030204" pitchFamily="34" charset="0"/>
                        <a:cs typeface="Calibri" panose="020F0502020204030204" pitchFamily="34" charset="0"/>
                      </a:endParaRPr>
                    </a:p>
                    <a:p>
                      <a:r>
                        <a:rPr lang="en-US" sz="1400" dirty="0">
                          <a:solidFill>
                            <a:srgbClr val="FFFFFF"/>
                          </a:solidFill>
                          <a:effectLst/>
                          <a:latin typeface="Calibri" panose="020F0502020204030204" pitchFamily="34" charset="0"/>
                          <a:cs typeface="Calibri" panose="020F0502020204030204" pitchFamily="34" charset="0"/>
                        </a:rPr>
                        <a:t>Bill &gt; $40</a:t>
                      </a: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 N= 43</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a:effectLst/>
                          <a:latin typeface="Calibri" panose="020F0502020204030204" pitchFamily="34" charset="0"/>
                          <a:cs typeface="Calibri" panose="020F0502020204030204" pitchFamily="34" charset="0"/>
                        </a:rPr>
                        <a:t> N= 445</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498</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2"/>
                  </a:ext>
                </a:extLst>
              </a:tr>
              <a:tr h="247685">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Bill &lt; $40</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 N= 40</a:t>
                      </a:r>
                      <a:endParaRPr lang="en-US" sz="1400" dirty="0">
                        <a:effectLst/>
                        <a:latin typeface="Calibri" panose="020F0502020204030204" pitchFamily="34" charset="0"/>
                        <a:ea typeface="Times New Roman"/>
                        <a:cs typeface="Calibri" panose="020F0502020204030204" pitchFamily="34" charset="0"/>
                      </a:endParaRPr>
                    </a:p>
                  </a:txBody>
                  <a:tcPr marL="51435" marR="51435" marT="0" marB="0">
                    <a:solidFill>
                      <a:srgbClr val="E8EDFE"/>
                    </a:solidFill>
                  </a:tcPr>
                </a:tc>
                <a:tc>
                  <a:txBody>
                    <a:bodyPr/>
                    <a:lstStyle/>
                    <a:p>
                      <a:pPr marL="0" marR="0">
                        <a:spcBef>
                          <a:spcPts val="0"/>
                        </a:spcBef>
                        <a:spcAft>
                          <a:spcPts val="0"/>
                        </a:spcAft>
                      </a:pPr>
                      <a:r>
                        <a:rPr lang="en-US" sz="1400">
                          <a:effectLst/>
                          <a:latin typeface="Calibri" panose="020F0502020204030204" pitchFamily="34" charset="0"/>
                          <a:cs typeface="Calibri" panose="020F0502020204030204" pitchFamily="34" charset="0"/>
                        </a:rPr>
                        <a:t> N= 472</a:t>
                      </a:r>
                      <a:endParaRPr lang="en-US" sz="1400">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512</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3"/>
                  </a:ext>
                </a:extLst>
              </a:tr>
              <a:tr h="247685">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Total</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a:solidFill>
                            <a:srgbClr val="FFFFFF"/>
                          </a:solidFill>
                          <a:effectLst/>
                          <a:latin typeface="Calibri" panose="020F0502020204030204" pitchFamily="34" charset="0"/>
                          <a:cs typeface="Calibri" panose="020F0502020204030204" pitchFamily="34" charset="0"/>
                        </a:rPr>
                        <a:t>      83</a:t>
                      </a:r>
                      <a:endParaRPr lang="en-US" sz="140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917</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tc>
                  <a:txBody>
                    <a:bodyPr/>
                    <a:lstStyle/>
                    <a:p>
                      <a:pPr marL="0" marR="0">
                        <a:spcBef>
                          <a:spcPts val="0"/>
                        </a:spcBef>
                        <a:spcAft>
                          <a:spcPts val="0"/>
                        </a:spcAft>
                      </a:pPr>
                      <a:r>
                        <a:rPr lang="en-US" sz="1400" dirty="0">
                          <a:solidFill>
                            <a:srgbClr val="FFFFFF"/>
                          </a:solidFill>
                          <a:effectLst/>
                          <a:latin typeface="Calibri" panose="020F0502020204030204" pitchFamily="34" charset="0"/>
                          <a:cs typeface="Calibri" panose="020F0502020204030204" pitchFamily="34" charset="0"/>
                        </a:rPr>
                        <a:t>    1000</a:t>
                      </a:r>
                      <a:endParaRPr lang="en-US" sz="1400" dirty="0">
                        <a:solidFill>
                          <a:srgbClr val="FFFFFF"/>
                        </a:solidFill>
                        <a:effectLst/>
                        <a:latin typeface="Calibri" panose="020F0502020204030204" pitchFamily="34" charset="0"/>
                        <a:ea typeface="Times New Roman"/>
                        <a:cs typeface="Calibri" panose="020F050202020403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2626519" y="2013347"/>
            <a:ext cx="600075" cy="4476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sp>
        <p:nvSpPr>
          <p:cNvPr id="8" name="Rectangle 7"/>
          <p:cNvSpPr/>
          <p:nvPr/>
        </p:nvSpPr>
        <p:spPr>
          <a:xfrm>
            <a:off x="1143000" y="4772025"/>
            <a:ext cx="971550" cy="3714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6" b="1" i="1" dirty="0"/>
              <a:t>How</a:t>
            </a:r>
          </a:p>
        </p:txBody>
      </p:sp>
      <p:sp>
        <p:nvSpPr>
          <p:cNvPr id="4" name="Rectangle 3">
            <a:extLst>
              <a:ext uri="{FF2B5EF4-FFF2-40B4-BE49-F238E27FC236}">
                <a16:creationId xmlns:a16="http://schemas.microsoft.com/office/drawing/2014/main" id="{E5C50326-5044-65BF-D9F2-35EF91A07CD3}"/>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rgbClr val="FFFFFF"/>
                </a:solidFill>
              </a:rPr>
              <a:t>What it is/how it works</a:t>
            </a:r>
          </a:p>
        </p:txBody>
      </p:sp>
    </p:spTree>
    <p:extLst>
      <p:ext uri="{BB962C8B-B14F-4D97-AF65-F5344CB8AC3E}">
        <p14:creationId xmlns:p14="http://schemas.microsoft.com/office/powerpoint/2010/main" val="11145428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6" name="TextBox 5"/>
          <p:cNvSpPr txBox="1"/>
          <p:nvPr/>
        </p:nvSpPr>
        <p:spPr>
          <a:xfrm>
            <a:off x="259080" y="840726"/>
            <a:ext cx="8709660" cy="1815882"/>
          </a:xfrm>
          <a:prstGeom prst="rect">
            <a:avLst/>
          </a:prstGeom>
          <a:noFill/>
        </p:spPr>
        <p:txBody>
          <a:bodyPr wrap="square" rtlCol="0">
            <a:spAutoFit/>
          </a:bodyPr>
          <a:lstStyle/>
          <a:p>
            <a:pPr marL="257175" indent="-257175" algn="l">
              <a:spcAft>
                <a:spcPts val="200"/>
              </a:spcAft>
              <a:buAutoNum type="arabicPeriod" startAt="2"/>
            </a:pPr>
            <a:r>
              <a:rPr lang="en-US" sz="1500" dirty="0">
                <a:latin typeface="Calibri" panose="020F0502020204030204" pitchFamily="34" charset="0"/>
              </a:rPr>
              <a:t>After the first split, new nodes emerge below that contain the results of the first classification rule.  That is:  </a:t>
            </a:r>
          </a:p>
          <a:p>
            <a:pPr marL="600075" indent="-257175" algn="l">
              <a:buFont typeface="Arial" pitchFamily="34" charset="0"/>
              <a:buChar char="•"/>
            </a:pPr>
            <a:r>
              <a:rPr lang="en-US" sz="1500" dirty="0">
                <a:latin typeface="Calibri" panose="020F0502020204030204" pitchFamily="34" charset="0"/>
              </a:rPr>
              <a:t>Each category of the outcome branches into a new node</a:t>
            </a:r>
          </a:p>
          <a:p>
            <a:pPr algn="l">
              <a:spcAft>
                <a:spcPts val="600"/>
              </a:spcAft>
            </a:pPr>
            <a:r>
              <a:rPr lang="en-US" sz="1500" dirty="0">
                <a:latin typeface="Calibri" panose="020F0502020204030204" pitchFamily="34" charset="0"/>
              </a:rPr>
              <a:t>		</a:t>
            </a:r>
            <a:r>
              <a:rPr lang="en-US" sz="1500" i="1" dirty="0">
                <a:latin typeface="Calibri" panose="020F0502020204030204" pitchFamily="34" charset="0"/>
              </a:rPr>
              <a:t>(below, the branches go to the right to favor “Yes”, and left to favor “No”)</a:t>
            </a:r>
          </a:p>
          <a:p>
            <a:pPr marL="600075" indent="-257175" algn="l">
              <a:buFont typeface="Arial" pitchFamily="34" charset="0"/>
              <a:buChar char="•"/>
            </a:pPr>
            <a:r>
              <a:rPr lang="en-US" sz="1500" dirty="0">
                <a:latin typeface="Calibri" panose="020F0502020204030204" pitchFamily="34" charset="0"/>
              </a:rPr>
              <a:t>The resulting nodes are each  a potential "parent" that can, in turn, branch to more "children“ as the search for classifiers continues</a:t>
            </a:r>
          </a:p>
          <a:p>
            <a:pPr marL="600075" lvl="1" indent="-257175">
              <a:buFont typeface="Arial" pitchFamily="34" charset="0"/>
              <a:buChar char="•"/>
            </a:pPr>
            <a:endParaRPr lang="en-US" sz="1200" dirty="0"/>
          </a:p>
        </p:txBody>
      </p:sp>
      <p:sp>
        <p:nvSpPr>
          <p:cNvPr id="5" name="Rectangle 1"/>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30974" y="2499964"/>
            <a:ext cx="5569927" cy="25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3D3A222-4C03-2D46-A4FF-B3408E45A4FA}"/>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1435433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6" name="TextBox 5"/>
          <p:cNvSpPr txBox="1"/>
          <p:nvPr/>
        </p:nvSpPr>
        <p:spPr>
          <a:xfrm>
            <a:off x="415767" y="971550"/>
            <a:ext cx="8312466" cy="770339"/>
          </a:xfrm>
          <a:prstGeom prst="rect">
            <a:avLst/>
          </a:prstGeom>
          <a:noFill/>
        </p:spPr>
        <p:txBody>
          <a:bodyPr wrap="square" rtlCol="0">
            <a:spAutoFit/>
          </a:bodyPr>
          <a:lstStyle/>
          <a:p>
            <a:pPr algn="l"/>
            <a:r>
              <a:rPr lang="en-US" sz="1500" dirty="0">
                <a:latin typeface="Calibri" panose="020F0502020204030204" pitchFamily="34" charset="0"/>
                <a:cs typeface="Calibri" panose="020F0502020204030204" pitchFamily="34" charset="0"/>
              </a:rPr>
              <a:t>3. The tree algorithm will attempt to split each node until the analyst’s pre-defined criteria tell it to stop. </a:t>
            </a:r>
          </a:p>
          <a:p>
            <a:pPr algn="l"/>
            <a:r>
              <a:rPr lang="en-US" sz="1500" dirty="0">
                <a:latin typeface="Calibri" panose="020F0502020204030204" pitchFamily="34" charset="0"/>
                <a:cs typeface="Calibri" panose="020F0502020204030204" pitchFamily="34" charset="0"/>
              </a:rPr>
              <a:t>    These criteria include thresholds for statistical significance and segment size.</a:t>
            </a:r>
          </a:p>
          <a:p>
            <a:pPr lvl="1" algn="l"/>
            <a:endParaRPr lang="en-US" sz="1406" dirty="0">
              <a:latin typeface="Calibri" panose="020F0502020204030204" pitchFamily="34" charset="0"/>
              <a:cs typeface="Calibri" panose="020F0502020204030204" pitchFamily="34" charset="0"/>
            </a:endParaRPr>
          </a:p>
        </p:txBody>
      </p:sp>
      <p:sp>
        <p:nvSpPr>
          <p:cNvPr id="5" name="Rectangle 1"/>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sp>
        <p:nvSpPr>
          <p:cNvPr id="7" name="Rectangle 2"/>
          <p:cNvSpPr>
            <a:spLocks noChangeArrowheads="1"/>
          </p:cNvSpPr>
          <p:nvPr/>
        </p:nvSpPr>
        <p:spPr bwMode="auto">
          <a:xfrm>
            <a:off x="2626519" y="2013347"/>
            <a:ext cx="600075" cy="4476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3707" y="1913335"/>
            <a:ext cx="3317081" cy="2211388"/>
          </a:xfrm>
          <a:prstGeom prst="rect">
            <a:avLst/>
          </a:prstGeom>
        </p:spPr>
      </p:pic>
      <p:sp>
        <p:nvSpPr>
          <p:cNvPr id="8" name="Rectangle 7"/>
          <p:cNvSpPr/>
          <p:nvPr/>
        </p:nvSpPr>
        <p:spPr>
          <a:xfrm>
            <a:off x="1143000" y="4772025"/>
            <a:ext cx="971550" cy="3714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6" b="1" i="1" dirty="0"/>
              <a:t>How</a:t>
            </a:r>
          </a:p>
        </p:txBody>
      </p:sp>
      <p:sp>
        <p:nvSpPr>
          <p:cNvPr id="3" name="Rectangle 2">
            <a:extLst>
              <a:ext uri="{FF2B5EF4-FFF2-40B4-BE49-F238E27FC236}">
                <a16:creationId xmlns:a16="http://schemas.microsoft.com/office/drawing/2014/main" id="{6C965D01-5712-4380-1FDE-877313184EA3}"/>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18769122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5" name="Rectangle 1"/>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sp>
        <p:nvSpPr>
          <p:cNvPr id="7" name="Rectangle 2"/>
          <p:cNvSpPr>
            <a:spLocks noChangeArrowheads="1"/>
          </p:cNvSpPr>
          <p:nvPr/>
        </p:nvSpPr>
        <p:spPr bwMode="auto">
          <a:xfrm>
            <a:off x="2626519" y="2013347"/>
            <a:ext cx="600075" cy="4476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sp>
        <p:nvSpPr>
          <p:cNvPr id="8" name="Rectangle 7"/>
          <p:cNvSpPr/>
          <p:nvPr/>
        </p:nvSpPr>
        <p:spPr>
          <a:xfrm>
            <a:off x="1143000" y="4772025"/>
            <a:ext cx="971550" cy="3714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6" b="1" i="1" dirty="0"/>
              <a:t>How</a:t>
            </a: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69000" y="2157773"/>
            <a:ext cx="5569927" cy="25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 y="917296"/>
            <a:ext cx="8488680" cy="1118255"/>
          </a:xfrm>
          <a:prstGeom prst="rect">
            <a:avLst/>
          </a:prstGeom>
          <a:noFill/>
        </p:spPr>
        <p:txBody>
          <a:bodyPr wrap="square" rtlCol="0">
            <a:spAutoFit/>
          </a:bodyPr>
          <a:lstStyle/>
          <a:p>
            <a:pPr algn="l"/>
            <a:r>
              <a:rPr lang="en-US" sz="1500" dirty="0">
                <a:latin typeface="Calibri" panose="020F0502020204030204" pitchFamily="34" charset="0"/>
                <a:cs typeface="Calibri" panose="020F0502020204030204" pitchFamily="34" charset="0"/>
              </a:rPr>
              <a:t>4. Because the predictors aren't perfect, the nodes won't be 100% pure for the outcome </a:t>
            </a:r>
          </a:p>
          <a:p>
            <a:pPr algn="l">
              <a:spcAft>
                <a:spcPts val="400"/>
              </a:spcAft>
            </a:pPr>
            <a:r>
              <a:rPr lang="en-US" sz="1500" dirty="0">
                <a:latin typeface="Calibri" panose="020F0502020204030204" pitchFamily="34" charset="0"/>
                <a:cs typeface="Calibri" panose="020F0502020204030204" pitchFamily="34" charset="0"/>
              </a:rPr>
              <a:t>    (e.g., all "Yes" for churning, or all "No")</a:t>
            </a:r>
          </a:p>
          <a:p>
            <a:pPr marL="214313" indent="-214313" algn="l">
              <a:spcAft>
                <a:spcPts val="400"/>
              </a:spcAft>
              <a:buFont typeface="Arial" pitchFamily="34" charset="0"/>
              <a:buChar char="•"/>
            </a:pPr>
            <a:r>
              <a:rPr lang="en-US" sz="1500" dirty="0">
                <a:latin typeface="Calibri" panose="020F0502020204030204" pitchFamily="34" charset="0"/>
                <a:cs typeface="Calibri" panose="020F0502020204030204" pitchFamily="34" charset="0"/>
              </a:rPr>
              <a:t>But a good tree will show a final collection of nodes in which some are lopsided toward "Yes“</a:t>
            </a:r>
          </a:p>
          <a:p>
            <a:pPr marL="214313" indent="-214313" algn="l">
              <a:buFont typeface="Arial" pitchFamily="34" charset="0"/>
              <a:buChar char="•"/>
            </a:pPr>
            <a:r>
              <a:rPr lang="en-US" sz="1500" dirty="0">
                <a:latin typeface="Calibri" panose="020F0502020204030204" pitchFamily="34" charset="0"/>
                <a:cs typeface="Calibri" panose="020F0502020204030204" pitchFamily="34" charset="0"/>
              </a:rPr>
              <a:t>Others should be lopsided toward "No“</a:t>
            </a:r>
          </a:p>
        </p:txBody>
      </p:sp>
      <p:sp>
        <p:nvSpPr>
          <p:cNvPr id="4" name="TextBox 3"/>
          <p:cNvSpPr txBox="1"/>
          <p:nvPr/>
        </p:nvSpPr>
        <p:spPr>
          <a:xfrm>
            <a:off x="426243" y="3950912"/>
            <a:ext cx="1628776" cy="507831"/>
          </a:xfrm>
          <a:prstGeom prst="rect">
            <a:avLst/>
          </a:prstGeom>
          <a:noFill/>
        </p:spPr>
        <p:txBody>
          <a:bodyPr wrap="square" rtlCol="0">
            <a:spAutoFit/>
          </a:bodyPr>
          <a:lstStyle/>
          <a:p>
            <a:r>
              <a:rPr lang="en-US" sz="900" i="1" dirty="0">
                <a:solidFill>
                  <a:srgbClr val="FF0000"/>
                </a:solidFill>
              </a:rPr>
              <a:t>Note:  Suspect over-fitting and redo with larger regions instead </a:t>
            </a:r>
            <a:r>
              <a:rPr lang="en-US" sz="900" i="1">
                <a:solidFill>
                  <a:srgbClr val="FF0000"/>
                </a:solidFill>
              </a:rPr>
              <a:t>of smaller </a:t>
            </a:r>
            <a:r>
              <a:rPr lang="en-US" sz="900" i="1" dirty="0">
                <a:solidFill>
                  <a:srgbClr val="FF0000"/>
                </a:solidFill>
              </a:rPr>
              <a:t>states</a:t>
            </a:r>
          </a:p>
        </p:txBody>
      </p:sp>
      <p:sp>
        <p:nvSpPr>
          <p:cNvPr id="11" name="Left Brace 10"/>
          <p:cNvSpPr/>
          <p:nvPr/>
        </p:nvSpPr>
        <p:spPr>
          <a:xfrm rot="5400000">
            <a:off x="3783884" y="2308166"/>
            <a:ext cx="428651" cy="4058420"/>
          </a:xfrm>
          <a:prstGeom prst="leftBrace">
            <a:avLst/>
          </a:pr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6">
              <a:solidFill>
                <a:srgbClr val="FF0000"/>
              </a:solidFill>
            </a:endParaRPr>
          </a:p>
        </p:txBody>
      </p:sp>
      <p:cxnSp>
        <p:nvCxnSpPr>
          <p:cNvPr id="14" name="Straight Arrow Connector 13"/>
          <p:cNvCxnSpPr/>
          <p:nvPr/>
        </p:nvCxnSpPr>
        <p:spPr>
          <a:xfrm>
            <a:off x="4286250" y="2628901"/>
            <a:ext cx="2057400" cy="112853"/>
          </a:xfrm>
          <a:prstGeom prst="straightConnector1">
            <a:avLst/>
          </a:prstGeom>
          <a:ln w="19050">
            <a:solidFill>
              <a:srgbClr val="85FF85"/>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43200" y="3554901"/>
            <a:ext cx="2914650" cy="926001"/>
          </a:xfrm>
          <a:prstGeom prst="straightConnector1">
            <a:avLst/>
          </a:prstGeom>
          <a:ln w="1270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683669" y="3554901"/>
            <a:ext cx="59531" cy="959949"/>
          </a:xfrm>
          <a:prstGeom prst="straightConnector1">
            <a:avLst/>
          </a:prstGeom>
          <a:ln w="1270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286250" y="2628900"/>
            <a:ext cx="1657350" cy="571500"/>
          </a:xfrm>
          <a:prstGeom prst="straightConnector1">
            <a:avLst/>
          </a:prstGeom>
          <a:ln w="19050">
            <a:solidFill>
              <a:srgbClr val="85FF85"/>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229100" y="2628900"/>
            <a:ext cx="2057400" cy="1852002"/>
          </a:xfrm>
          <a:prstGeom prst="straightConnector1">
            <a:avLst/>
          </a:prstGeom>
          <a:ln w="19050">
            <a:solidFill>
              <a:srgbClr val="85FF85"/>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714750" y="2446756"/>
            <a:ext cx="971550" cy="308674"/>
          </a:xfrm>
          <a:prstGeom prst="rect">
            <a:avLst/>
          </a:prstGeom>
          <a:noFill/>
        </p:spPr>
        <p:txBody>
          <a:bodyPr wrap="square" rtlCol="0">
            <a:spAutoFit/>
          </a:bodyPr>
          <a:lstStyle/>
          <a:p>
            <a:r>
              <a:rPr lang="en-US" sz="1406" dirty="0"/>
              <a:t> </a:t>
            </a:r>
            <a:r>
              <a:rPr lang="en-US" sz="1050" i="1" dirty="0">
                <a:solidFill>
                  <a:srgbClr val="00B050"/>
                </a:solidFill>
              </a:rPr>
              <a:t>“Yes”</a:t>
            </a:r>
          </a:p>
        </p:txBody>
      </p:sp>
      <p:sp>
        <p:nvSpPr>
          <p:cNvPr id="59" name="TextBox 58"/>
          <p:cNvSpPr txBox="1"/>
          <p:nvPr/>
        </p:nvSpPr>
        <p:spPr>
          <a:xfrm>
            <a:off x="2497931" y="3200400"/>
            <a:ext cx="971550" cy="308674"/>
          </a:xfrm>
          <a:prstGeom prst="rect">
            <a:avLst/>
          </a:prstGeom>
          <a:noFill/>
        </p:spPr>
        <p:txBody>
          <a:bodyPr wrap="square" rtlCol="0">
            <a:spAutoFit/>
          </a:bodyPr>
          <a:lstStyle/>
          <a:p>
            <a:r>
              <a:rPr lang="en-US" sz="1406" dirty="0"/>
              <a:t> </a:t>
            </a:r>
            <a:r>
              <a:rPr lang="en-US" sz="1050" i="1" dirty="0">
                <a:solidFill>
                  <a:srgbClr val="00B0F0"/>
                </a:solidFill>
              </a:rPr>
              <a:t>“No”</a:t>
            </a:r>
          </a:p>
        </p:txBody>
      </p:sp>
      <p:sp>
        <p:nvSpPr>
          <p:cNvPr id="3" name="Rectangle 2">
            <a:extLst>
              <a:ext uri="{FF2B5EF4-FFF2-40B4-BE49-F238E27FC236}">
                <a16:creationId xmlns:a16="http://schemas.microsoft.com/office/drawing/2014/main" id="{185F0973-C013-C89A-0F1F-FE931604D7ED}"/>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27254273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CHAID—How it Works</a:t>
            </a:r>
          </a:p>
        </p:txBody>
      </p:sp>
      <p:sp>
        <p:nvSpPr>
          <p:cNvPr id="5" name="Rectangle 1"/>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cxnSp>
        <p:nvCxnSpPr>
          <p:cNvPr id="18" name="Straight Connector 17"/>
          <p:cNvCxnSpPr/>
          <p:nvPr/>
        </p:nvCxnSpPr>
        <p:spPr>
          <a:xfrm>
            <a:off x="5715000" y="2637446"/>
            <a:ext cx="0" cy="5715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57900" y="3057525"/>
            <a:ext cx="0" cy="5715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0A90943F-B738-B1ED-93F5-0B07A1222AAA}"/>
              </a:ext>
            </a:extLst>
          </p:cNvPr>
          <p:cNvGrpSpPr/>
          <p:nvPr/>
        </p:nvGrpSpPr>
        <p:grpSpPr>
          <a:xfrm>
            <a:off x="1842794" y="2141101"/>
            <a:ext cx="7133562" cy="2515901"/>
            <a:chOff x="1979954" y="2256124"/>
            <a:chExt cx="7133562" cy="2515901"/>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9954" y="2256124"/>
              <a:ext cx="5569927" cy="25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6115050" y="2636378"/>
              <a:ext cx="4000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6515100" y="2625161"/>
              <a:ext cx="0" cy="616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00849" y="2514600"/>
              <a:ext cx="2000249" cy="400110"/>
            </a:xfrm>
            <a:prstGeom prst="rect">
              <a:avLst/>
            </a:prstGeom>
            <a:noFill/>
          </p:spPr>
          <p:txBody>
            <a:bodyPr wrap="square" rtlCol="0">
              <a:spAutoFit/>
            </a:bodyPr>
            <a:lstStyle/>
            <a:p>
              <a:r>
                <a:rPr lang="en-US" sz="1000" i="1" dirty="0">
                  <a:solidFill>
                    <a:srgbClr val="FF0000"/>
                  </a:solidFill>
                  <a:latin typeface="Calibri" panose="020F0502020204030204" pitchFamily="34" charset="0"/>
                  <a:cs typeface="Calibri" panose="020F0502020204030204" pitchFamily="34" charset="0"/>
                </a:rPr>
                <a:t>60% risk of attrition:  daytime minutes &gt;= 264.5</a:t>
              </a:r>
            </a:p>
          </p:txBody>
        </p:sp>
        <p:cxnSp>
          <p:nvCxnSpPr>
            <p:cNvPr id="17" name="Straight Connector 16"/>
            <p:cNvCxnSpPr>
              <a:cxnSpLocks/>
            </p:cNvCxnSpPr>
            <p:nvPr/>
          </p:nvCxnSpPr>
          <p:spPr>
            <a:xfrm>
              <a:off x="5603638" y="2625161"/>
              <a:ext cx="28575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29300" y="3082895"/>
              <a:ext cx="28575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515099" y="3133201"/>
              <a:ext cx="2598417" cy="553998"/>
            </a:xfrm>
            <a:prstGeom prst="rect">
              <a:avLst/>
            </a:prstGeom>
            <a:noFill/>
          </p:spPr>
          <p:txBody>
            <a:bodyPr wrap="square" rtlCol="0">
              <a:spAutoFit/>
            </a:bodyPr>
            <a:lstStyle/>
            <a:p>
              <a:r>
                <a:rPr lang="en-US" sz="1000" i="1" dirty="0">
                  <a:solidFill>
                    <a:srgbClr val="FF8409"/>
                  </a:solidFill>
                  <a:latin typeface="Calibri" panose="020F0502020204030204" pitchFamily="34" charset="0"/>
                  <a:cs typeface="Calibri" panose="020F0502020204030204" pitchFamily="34" charset="0"/>
                </a:rPr>
                <a:t>51% risk of attrition:  daytime minutes &lt; 264.5 AND</a:t>
              </a:r>
            </a:p>
            <a:p>
              <a:r>
                <a:rPr lang="en-US" sz="1000" i="1" dirty="0">
                  <a:solidFill>
                    <a:srgbClr val="FF8409"/>
                  </a:solidFill>
                  <a:latin typeface="Calibri" panose="020F0502020204030204" pitchFamily="34" charset="0"/>
                  <a:cs typeface="Calibri" panose="020F0502020204030204" pitchFamily="34" charset="0"/>
                </a:rPr>
                <a:t>Customer Service Calls &gt; 3.5</a:t>
              </a:r>
            </a:p>
          </p:txBody>
        </p:sp>
      </p:grpSp>
      <p:sp>
        <p:nvSpPr>
          <p:cNvPr id="6" name="TextBox 5"/>
          <p:cNvSpPr txBox="1"/>
          <p:nvPr/>
        </p:nvSpPr>
        <p:spPr>
          <a:xfrm>
            <a:off x="167641" y="971550"/>
            <a:ext cx="8686797" cy="1092607"/>
          </a:xfrm>
          <a:prstGeom prst="rect">
            <a:avLst/>
          </a:prstGeom>
          <a:noFill/>
        </p:spPr>
        <p:txBody>
          <a:bodyPr wrap="square" rtlCol="0">
            <a:spAutoFit/>
          </a:bodyPr>
          <a:lstStyle/>
          <a:p>
            <a:pPr algn="l">
              <a:spcAft>
                <a:spcPts val="400"/>
              </a:spcAft>
            </a:pPr>
            <a:r>
              <a:rPr lang="en-US" sz="1500" dirty="0">
                <a:latin typeface="Calibri" panose="020F0502020204030204" pitchFamily="34" charset="0"/>
              </a:rPr>
              <a:t>5. When complete, inspection of the tree discloses key, predictive interactions</a:t>
            </a:r>
          </a:p>
          <a:p>
            <a:pPr marL="214313" indent="-214313" algn="l">
              <a:spcAft>
                <a:spcPts val="100"/>
              </a:spcAft>
              <a:buFont typeface="Arial" pitchFamily="34" charset="0"/>
              <a:buChar char="•"/>
            </a:pPr>
            <a:r>
              <a:rPr lang="en-US" sz="1500" dirty="0">
                <a:latin typeface="Calibri" panose="020F0502020204030204" pitchFamily="34" charset="0"/>
              </a:rPr>
              <a:t>One simply traces a series of branches from the root to the terminal node</a:t>
            </a:r>
          </a:p>
          <a:p>
            <a:pPr marL="214313" indent="-214313" algn="l">
              <a:spcAft>
                <a:spcPts val="100"/>
              </a:spcAft>
              <a:buFont typeface="Arial" pitchFamily="34" charset="0"/>
              <a:buChar char="•"/>
            </a:pPr>
            <a:r>
              <a:rPr lang="en-US" sz="1500" dirty="0">
                <a:latin typeface="Calibri" panose="020F0502020204030204" pitchFamily="34" charset="0"/>
              </a:rPr>
              <a:t>The predictors and their values are identified on the branches</a:t>
            </a:r>
          </a:p>
          <a:p>
            <a:pPr marL="214313" indent="-214313" algn="l">
              <a:spcAft>
                <a:spcPts val="100"/>
              </a:spcAft>
              <a:buFont typeface="Arial" pitchFamily="34" charset="0"/>
              <a:buChar char="•"/>
            </a:pPr>
            <a:r>
              <a:rPr lang="en-US" sz="1500" dirty="0">
                <a:latin typeface="Calibri" panose="020F0502020204030204" pitchFamily="34" charset="0"/>
              </a:rPr>
              <a:t>The  number of  affected observations and %splits are stated on the terminal node.</a:t>
            </a:r>
          </a:p>
        </p:txBody>
      </p:sp>
      <p:sp>
        <p:nvSpPr>
          <p:cNvPr id="3" name="Rectangle 2">
            <a:extLst>
              <a:ext uri="{FF2B5EF4-FFF2-40B4-BE49-F238E27FC236}">
                <a16:creationId xmlns:a16="http://schemas.microsoft.com/office/drawing/2014/main" id="{B7E8F188-93B7-DD1C-9E40-88B5F96B2BFA}"/>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rgbClr val="FFFFFF"/>
                </a:solidFill>
              </a:rPr>
              <a:t>What it is/how it works</a:t>
            </a:r>
          </a:p>
        </p:txBody>
      </p:sp>
      <p:cxnSp>
        <p:nvCxnSpPr>
          <p:cNvPr id="11" name="Straight Connector 10">
            <a:extLst>
              <a:ext uri="{FF2B5EF4-FFF2-40B4-BE49-F238E27FC236}">
                <a16:creationId xmlns:a16="http://schemas.microsoft.com/office/drawing/2014/main" id="{8B1BD4A4-1187-431B-B083-07DB809F3170}"/>
              </a:ext>
            </a:extLst>
          </p:cNvPr>
          <p:cNvCxnSpPr>
            <a:cxnSpLocks/>
          </p:cNvCxnSpPr>
          <p:nvPr/>
        </p:nvCxnSpPr>
        <p:spPr>
          <a:xfrm>
            <a:off x="5466478" y="2499360"/>
            <a:ext cx="0" cy="7239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20F9BA5-AE3D-36C9-F695-0FD5B7367CFD}"/>
              </a:ext>
            </a:extLst>
          </p:cNvPr>
          <p:cNvCxnSpPr>
            <a:cxnSpLocks/>
          </p:cNvCxnSpPr>
          <p:nvPr/>
        </p:nvCxnSpPr>
        <p:spPr>
          <a:xfrm>
            <a:off x="5956063" y="2967872"/>
            <a:ext cx="0" cy="7441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75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A1B976-6925-4D65-83EC-10ED53FD20B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588" y="1"/>
            <a:ext cx="3988627" cy="4642610"/>
          </a:xfrm>
        </p:spPr>
      </p:pic>
      <p:sp>
        <p:nvSpPr>
          <p:cNvPr id="3" name="Text Placeholder 2">
            <a:extLst>
              <a:ext uri="{FF2B5EF4-FFF2-40B4-BE49-F238E27FC236}">
                <a16:creationId xmlns:a16="http://schemas.microsoft.com/office/drawing/2014/main" id="{E2EE0C01-A997-4829-A08F-1F1F85EC6224}"/>
              </a:ext>
            </a:extLst>
          </p:cNvPr>
          <p:cNvSpPr>
            <a:spLocks noGrp="1"/>
          </p:cNvSpPr>
          <p:nvPr>
            <p:ph type="body" sz="quarter" idx="1"/>
          </p:nvPr>
        </p:nvSpPr>
        <p:spPr/>
        <p:txBody>
          <a:bodyPr/>
          <a:lstStyle/>
          <a:p>
            <a:endParaRPr lang="en-US"/>
          </a:p>
        </p:txBody>
      </p:sp>
      <p:sp>
        <p:nvSpPr>
          <p:cNvPr id="4" name="Title 3">
            <a:extLst>
              <a:ext uri="{FF2B5EF4-FFF2-40B4-BE49-F238E27FC236}">
                <a16:creationId xmlns:a16="http://schemas.microsoft.com/office/drawing/2014/main" id="{820D3A33-7F39-427A-A207-13A9436626FD}"/>
              </a:ext>
            </a:extLst>
          </p:cNvPr>
          <p:cNvSpPr>
            <a:spLocks noGrp="1"/>
          </p:cNvSpPr>
          <p:nvPr>
            <p:ph type="title"/>
          </p:nvPr>
        </p:nvSpPr>
        <p:spPr>
          <a:xfrm>
            <a:off x="-1588" y="168824"/>
            <a:ext cx="3954155" cy="1287812"/>
          </a:xfrm>
        </p:spPr>
        <p:txBody>
          <a:bodyPr/>
          <a:lstStyle/>
          <a:p>
            <a:r>
              <a:rPr lang="en-US" b="1" i="1" dirty="0">
                <a:solidFill>
                  <a:srgbClr val="FFFFFF"/>
                </a:solidFill>
                <a:latin typeface="Calibri" panose="020F0502020204030204" pitchFamily="34" charset="0"/>
                <a:cs typeface="Calibri" panose="020F0502020204030204" pitchFamily="34" charset="0"/>
              </a:rPr>
              <a:t>Given a wealth of data…</a:t>
            </a:r>
          </a:p>
        </p:txBody>
      </p:sp>
      <p:sp>
        <p:nvSpPr>
          <p:cNvPr id="9" name="TextBox 8">
            <a:extLst>
              <a:ext uri="{FF2B5EF4-FFF2-40B4-BE49-F238E27FC236}">
                <a16:creationId xmlns:a16="http://schemas.microsoft.com/office/drawing/2014/main" id="{844CAF0E-251A-420D-98DB-37A3A85B5339}"/>
              </a:ext>
            </a:extLst>
          </p:cNvPr>
          <p:cNvSpPr txBox="1"/>
          <p:nvPr/>
        </p:nvSpPr>
        <p:spPr>
          <a:xfrm>
            <a:off x="3844978" y="214719"/>
            <a:ext cx="5108191" cy="4565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600" b="1" dirty="0">
                <a:solidFill>
                  <a:schemeClr val="dk1"/>
                </a:solidFill>
                <a:latin typeface="Calibri" panose="020F0502020204030204" pitchFamily="34" charset="0"/>
                <a:cs typeface="Calibri" panose="020F0502020204030204" pitchFamily="34" charset="0"/>
              </a:rPr>
              <a:t>How do I predict a metric?</a:t>
            </a:r>
          </a:p>
          <a:p>
            <a:pPr marL="457200" lvl="1" indent="0"/>
            <a:r>
              <a:rPr lang="en-US" sz="1600" i="1" dirty="0">
                <a:solidFill>
                  <a:schemeClr val="dk1"/>
                </a:solidFill>
                <a:latin typeface="Calibri" panose="020F0502020204030204" pitchFamily="34" charset="0"/>
                <a:cs typeface="Calibri" panose="020F0502020204030204" pitchFamily="34" charset="0"/>
              </a:rPr>
              <a:t>(sales, market return, or weight loss)</a:t>
            </a:r>
          </a:p>
          <a:p>
            <a:pPr marL="457200" lvl="1" indent="0"/>
            <a:endParaRPr lang="en-US" sz="1600" i="1" dirty="0">
              <a:solidFill>
                <a:schemeClr val="dk1"/>
              </a:solidFill>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How do I predict a yes/no event? </a:t>
            </a:r>
          </a:p>
          <a:p>
            <a:pPr marL="457200" lvl="1" indent="0"/>
            <a:r>
              <a:rPr lang="en-US" sz="1600" i="1" dirty="0">
                <a:latin typeface="Calibri" panose="020F0502020204030204" pitchFamily="34" charset="0"/>
                <a:cs typeface="Calibri" panose="020F0502020204030204" pitchFamily="34" charset="0"/>
              </a:rPr>
              <a:t>(response to a promotion, probability of attrition)</a:t>
            </a:r>
          </a:p>
          <a:p>
            <a:pPr marL="457200" lvl="1" indent="0"/>
            <a:endParaRPr lang="en-US" sz="1600" i="1" dirty="0">
              <a:latin typeface="Calibri" panose="020F0502020204030204" pitchFamily="34" charset="0"/>
              <a:cs typeface="Calibri" panose="020F0502020204030204" pitchFamily="34" charset="0"/>
            </a:endParaRPr>
          </a:p>
          <a:p>
            <a:r>
              <a:rPr lang="en-US" sz="1600" b="1" dirty="0">
                <a:solidFill>
                  <a:schemeClr val="dk1"/>
                </a:solidFill>
                <a:latin typeface="Calibri" panose="020F0502020204030204" pitchFamily="34" charset="0"/>
                <a:cs typeface="Calibri" panose="020F0502020204030204" pitchFamily="34" charset="0"/>
              </a:rPr>
              <a:t>How do I know what will drive or predict a result?</a:t>
            </a:r>
          </a:p>
          <a:p>
            <a:pPr marL="457200" lvl="1" indent="0"/>
            <a:r>
              <a:rPr lang="en-US" sz="1600" i="1" dirty="0">
                <a:solidFill>
                  <a:schemeClr val="dk1"/>
                </a:solidFill>
                <a:latin typeface="Calibri" panose="020F0502020204030204" pitchFamily="34" charset="0"/>
                <a:cs typeface="Calibri" panose="020F0502020204030204" pitchFamily="34" charset="0"/>
              </a:rPr>
              <a:t>(… all of the above!)</a:t>
            </a:r>
          </a:p>
          <a:p>
            <a:pPr marL="457200" lvl="1" indent="0"/>
            <a:endParaRPr lang="en-US" sz="1600" i="1" dirty="0">
              <a:solidFill>
                <a:schemeClr val="dk1"/>
              </a:solidFill>
              <a:latin typeface="Calibri" panose="020F0502020204030204" pitchFamily="34" charset="0"/>
              <a:cs typeface="Calibri" panose="020F0502020204030204" pitchFamily="34" charset="0"/>
            </a:endParaRPr>
          </a:p>
          <a:p>
            <a:pPr marL="457200" lvl="1" indent="0"/>
            <a:r>
              <a:rPr lang="en-US" sz="1600" b="1" dirty="0">
                <a:solidFill>
                  <a:schemeClr val="dk1"/>
                </a:solidFill>
                <a:latin typeface="Calibri" panose="020F0502020204030204" pitchFamily="34" charset="0"/>
                <a:cs typeface="Calibri" panose="020F0502020204030204" pitchFamily="34" charset="0"/>
              </a:rPr>
              <a:t>How do I identify products that need extra attention in forecasting?</a:t>
            </a:r>
          </a:p>
          <a:p>
            <a:pPr marL="457200" lvl="1" indent="0"/>
            <a:endParaRPr lang="en-US" sz="1600" i="1" dirty="0">
              <a:solidFill>
                <a:schemeClr val="dk1"/>
              </a:solidFill>
              <a:latin typeface="Calibri" panose="020F0502020204030204" pitchFamily="34" charset="0"/>
              <a:cs typeface="Calibri" panose="020F0502020204030204" pitchFamily="34" charset="0"/>
            </a:endParaRPr>
          </a:p>
          <a:p>
            <a:r>
              <a:rPr lang="en-US" sz="1600" b="1" dirty="0">
                <a:solidFill>
                  <a:schemeClr val="dk1"/>
                </a:solidFill>
                <a:latin typeface="Calibri" panose="020F0502020204030204" pitchFamily="34" charset="0"/>
                <a:cs typeface="Calibri" panose="020F0502020204030204" pitchFamily="34" charset="0"/>
              </a:rPr>
              <a:t>How can I construct market segments?</a:t>
            </a:r>
          </a:p>
          <a:p>
            <a:pPr marL="457200" lvl="1" indent="0"/>
            <a:r>
              <a:rPr lang="en-US" sz="1600" i="1" dirty="0">
                <a:solidFill>
                  <a:schemeClr val="dk1"/>
                </a:solidFill>
                <a:latin typeface="Calibri" panose="020F0502020204030204" pitchFamily="34" charset="0"/>
                <a:cs typeface="Calibri" panose="020F0502020204030204" pitchFamily="34" charset="0"/>
              </a:rPr>
              <a:t>(customers or patients or portfolios)</a:t>
            </a:r>
          </a:p>
          <a:p>
            <a:pPr marL="457200" lvl="1" indent="0"/>
            <a:endParaRPr lang="en-US" sz="1600" b="1" i="1" dirty="0">
              <a:solidFill>
                <a:schemeClr val="dk1"/>
              </a:solidFill>
              <a:latin typeface="Calibri" panose="020F0502020204030204" pitchFamily="34" charset="0"/>
              <a:cs typeface="Calibri" panose="020F0502020204030204" pitchFamily="34" charset="0"/>
            </a:endParaRPr>
          </a:p>
          <a:p>
            <a:r>
              <a:rPr lang="en-US" sz="1600" b="1" dirty="0">
                <a:solidFill>
                  <a:schemeClr val="dk1"/>
                </a:solidFill>
                <a:latin typeface="Calibri" panose="020F0502020204030204" pitchFamily="34" charset="0"/>
                <a:cs typeface="Calibri" panose="020F0502020204030204" pitchFamily="34" charset="0"/>
              </a:rPr>
              <a:t>What products are purchased together?</a:t>
            </a:r>
          </a:p>
          <a:p>
            <a:pPr marL="457200" lvl="1" indent="0"/>
            <a:r>
              <a:rPr lang="en-US" sz="1600" i="1" dirty="0">
                <a:solidFill>
                  <a:schemeClr val="dk1"/>
                </a:solidFill>
                <a:latin typeface="Calibri" panose="020F0502020204030204" pitchFamily="34" charset="0"/>
                <a:cs typeface="Calibri" panose="020F0502020204030204" pitchFamily="34" charset="0"/>
              </a:rPr>
              <a:t> (or events occur together)</a:t>
            </a:r>
          </a:p>
          <a:p>
            <a:pPr marL="0" marR="0" indent="0" algn="ctr" defTabSz="8255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3596323181"/>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9CC0-C8A5-B000-B127-604DD026A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C25C5-8744-95A9-4F97-10304BD1DE64}"/>
              </a:ext>
            </a:extLst>
          </p:cNvPr>
          <p:cNvSpPr>
            <a:spLocks noGrp="1"/>
          </p:cNvSpPr>
          <p:nvPr>
            <p:ph type="title"/>
          </p:nvPr>
        </p:nvSpPr>
        <p:spPr/>
        <p:txBody>
          <a:bodyPr/>
          <a:lstStyle/>
          <a:p>
            <a:r>
              <a:rPr lang="en-US" dirty="0"/>
              <a:t>CHAID—Evaluating Results</a:t>
            </a:r>
          </a:p>
        </p:txBody>
      </p:sp>
      <p:sp>
        <p:nvSpPr>
          <p:cNvPr id="5" name="Rectangle 1">
            <a:extLst>
              <a:ext uri="{FF2B5EF4-FFF2-40B4-BE49-F238E27FC236}">
                <a16:creationId xmlns:a16="http://schemas.microsoft.com/office/drawing/2014/main" id="{69A3F500-2E6D-6CCE-69DA-48FA821FB495}"/>
              </a:ext>
            </a:extLst>
          </p:cNvPr>
          <p:cNvSpPr>
            <a:spLocks noChangeArrowheads="1"/>
          </p:cNvSpPr>
          <p:nvPr/>
        </p:nvSpPr>
        <p:spPr bwMode="auto">
          <a:xfrm>
            <a:off x="2683669" y="1913335"/>
            <a:ext cx="600075" cy="46315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defTabSz="685800" fontAlgn="base" hangingPunct="1">
              <a:spcBef>
                <a:spcPct val="0"/>
              </a:spcBef>
              <a:spcAft>
                <a:spcPct val="0"/>
              </a:spcAft>
            </a:pPr>
            <a:endParaRPr lang="en-US" sz="1350">
              <a:solidFill>
                <a:schemeClr val="tx1"/>
              </a:solidFill>
              <a:latin typeface="Arial" pitchFamily="34" charset="0"/>
              <a:cs typeface="Arial" pitchFamily="34" charset="0"/>
            </a:endParaRPr>
          </a:p>
        </p:txBody>
      </p:sp>
      <p:cxnSp>
        <p:nvCxnSpPr>
          <p:cNvPr id="18" name="Straight Connector 17">
            <a:extLst>
              <a:ext uri="{FF2B5EF4-FFF2-40B4-BE49-F238E27FC236}">
                <a16:creationId xmlns:a16="http://schemas.microsoft.com/office/drawing/2014/main" id="{25F21AFB-C528-B956-25C4-67D80F8309C3}"/>
              </a:ext>
            </a:extLst>
          </p:cNvPr>
          <p:cNvCxnSpPr/>
          <p:nvPr/>
        </p:nvCxnSpPr>
        <p:spPr>
          <a:xfrm>
            <a:off x="5715000" y="2637446"/>
            <a:ext cx="0" cy="5715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BFE05C1-F479-C346-A6EF-B72193B544AD}"/>
              </a:ext>
            </a:extLst>
          </p:cNvPr>
          <p:cNvCxnSpPr/>
          <p:nvPr/>
        </p:nvCxnSpPr>
        <p:spPr>
          <a:xfrm>
            <a:off x="6057900" y="3057525"/>
            <a:ext cx="0" cy="5715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26B56921-7E78-C8F2-71CA-699DB110CAEC}"/>
              </a:ext>
            </a:extLst>
          </p:cNvPr>
          <p:cNvGrpSpPr/>
          <p:nvPr/>
        </p:nvGrpSpPr>
        <p:grpSpPr>
          <a:xfrm>
            <a:off x="1842794" y="2141101"/>
            <a:ext cx="7133562" cy="2515901"/>
            <a:chOff x="1979954" y="2256124"/>
            <a:chExt cx="7133562" cy="2515901"/>
          </a:xfrm>
        </p:grpSpPr>
        <p:pic>
          <p:nvPicPr>
            <p:cNvPr id="9" name="Picture 2">
              <a:extLst>
                <a:ext uri="{FF2B5EF4-FFF2-40B4-BE49-F238E27FC236}">
                  <a16:creationId xmlns:a16="http://schemas.microsoft.com/office/drawing/2014/main" id="{DE449307-5F37-1C4B-4A35-5B21E0FAC1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9954" y="2256124"/>
              <a:ext cx="5569927" cy="25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a:extLst>
                <a:ext uri="{FF2B5EF4-FFF2-40B4-BE49-F238E27FC236}">
                  <a16:creationId xmlns:a16="http://schemas.microsoft.com/office/drawing/2014/main" id="{91B8C2E5-00B8-573D-171A-80168F311E58}"/>
                </a:ext>
              </a:extLst>
            </p:cNvPr>
            <p:cNvCxnSpPr/>
            <p:nvPr/>
          </p:nvCxnSpPr>
          <p:spPr>
            <a:xfrm>
              <a:off x="6115050" y="2636378"/>
              <a:ext cx="4000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BA5A3E-DA4D-424D-C3E9-20D58D064353}"/>
                </a:ext>
              </a:extLst>
            </p:cNvPr>
            <p:cNvCxnSpPr>
              <a:cxnSpLocks/>
            </p:cNvCxnSpPr>
            <p:nvPr/>
          </p:nvCxnSpPr>
          <p:spPr>
            <a:xfrm>
              <a:off x="6515100" y="2625161"/>
              <a:ext cx="0" cy="616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64C052A-EA63-26F4-4B81-73C8A4676BFD}"/>
                </a:ext>
              </a:extLst>
            </p:cNvPr>
            <p:cNvSpPr txBox="1"/>
            <p:nvPr/>
          </p:nvSpPr>
          <p:spPr>
            <a:xfrm>
              <a:off x="6800849" y="2514600"/>
              <a:ext cx="2000249" cy="400110"/>
            </a:xfrm>
            <a:prstGeom prst="rect">
              <a:avLst/>
            </a:prstGeom>
            <a:noFill/>
          </p:spPr>
          <p:txBody>
            <a:bodyPr wrap="square" rtlCol="0">
              <a:spAutoFit/>
            </a:bodyPr>
            <a:lstStyle/>
            <a:p>
              <a:r>
                <a:rPr lang="en-US" sz="1000" i="1" dirty="0">
                  <a:solidFill>
                    <a:srgbClr val="FF0000"/>
                  </a:solidFill>
                  <a:latin typeface="Calibri" panose="020F0502020204030204" pitchFamily="34" charset="0"/>
                  <a:cs typeface="Calibri" panose="020F0502020204030204" pitchFamily="34" charset="0"/>
                </a:rPr>
                <a:t>60% risk of attrition:  daytime minutes &gt;= 264.5</a:t>
              </a:r>
            </a:p>
          </p:txBody>
        </p:sp>
        <p:cxnSp>
          <p:nvCxnSpPr>
            <p:cNvPr id="17" name="Straight Connector 16">
              <a:extLst>
                <a:ext uri="{FF2B5EF4-FFF2-40B4-BE49-F238E27FC236}">
                  <a16:creationId xmlns:a16="http://schemas.microsoft.com/office/drawing/2014/main" id="{14DBCD52-83B8-56A7-6741-C399A01B9494}"/>
                </a:ext>
              </a:extLst>
            </p:cNvPr>
            <p:cNvCxnSpPr>
              <a:cxnSpLocks/>
            </p:cNvCxnSpPr>
            <p:nvPr/>
          </p:nvCxnSpPr>
          <p:spPr>
            <a:xfrm>
              <a:off x="5603638" y="2625161"/>
              <a:ext cx="28575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7C0ED0F-42B8-D3B1-48B3-D55FCBEA820A}"/>
                </a:ext>
              </a:extLst>
            </p:cNvPr>
            <p:cNvCxnSpPr/>
            <p:nvPr/>
          </p:nvCxnSpPr>
          <p:spPr>
            <a:xfrm>
              <a:off x="5829300" y="3082895"/>
              <a:ext cx="285750"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4F38E11-3DF1-DC1F-072D-13D90EA16C4E}"/>
                </a:ext>
              </a:extLst>
            </p:cNvPr>
            <p:cNvSpPr txBox="1"/>
            <p:nvPr/>
          </p:nvSpPr>
          <p:spPr>
            <a:xfrm>
              <a:off x="6515099" y="3133201"/>
              <a:ext cx="2598417" cy="553998"/>
            </a:xfrm>
            <a:prstGeom prst="rect">
              <a:avLst/>
            </a:prstGeom>
            <a:noFill/>
          </p:spPr>
          <p:txBody>
            <a:bodyPr wrap="square" rtlCol="0">
              <a:spAutoFit/>
            </a:bodyPr>
            <a:lstStyle/>
            <a:p>
              <a:r>
                <a:rPr lang="en-US" sz="1000" i="1" dirty="0">
                  <a:solidFill>
                    <a:srgbClr val="FF8409"/>
                  </a:solidFill>
                  <a:latin typeface="Calibri" panose="020F0502020204030204" pitchFamily="34" charset="0"/>
                  <a:cs typeface="Calibri" panose="020F0502020204030204" pitchFamily="34" charset="0"/>
                </a:rPr>
                <a:t>51% risk of attrition:  daytime minutes &lt; 264.5 AND</a:t>
              </a:r>
            </a:p>
            <a:p>
              <a:r>
                <a:rPr lang="en-US" sz="1000" i="1" dirty="0">
                  <a:solidFill>
                    <a:srgbClr val="FF8409"/>
                  </a:solidFill>
                  <a:latin typeface="Calibri" panose="020F0502020204030204" pitchFamily="34" charset="0"/>
                  <a:cs typeface="Calibri" panose="020F0502020204030204" pitchFamily="34" charset="0"/>
                </a:rPr>
                <a:t>Customer Service Calls &gt; 3.5</a:t>
              </a:r>
            </a:p>
          </p:txBody>
        </p:sp>
      </p:grpSp>
      <p:sp>
        <p:nvSpPr>
          <p:cNvPr id="6" name="TextBox 5">
            <a:extLst>
              <a:ext uri="{FF2B5EF4-FFF2-40B4-BE49-F238E27FC236}">
                <a16:creationId xmlns:a16="http://schemas.microsoft.com/office/drawing/2014/main" id="{FCC6DB74-0FDD-E604-F992-C2B1F69CA8FA}"/>
              </a:ext>
            </a:extLst>
          </p:cNvPr>
          <p:cNvSpPr txBox="1"/>
          <p:nvPr/>
        </p:nvSpPr>
        <p:spPr>
          <a:xfrm>
            <a:off x="167641" y="971550"/>
            <a:ext cx="8686797" cy="1092607"/>
          </a:xfrm>
          <a:prstGeom prst="rect">
            <a:avLst/>
          </a:prstGeom>
          <a:noFill/>
        </p:spPr>
        <p:txBody>
          <a:bodyPr wrap="square" rtlCol="0">
            <a:spAutoFit/>
          </a:bodyPr>
          <a:lstStyle/>
          <a:p>
            <a:pPr algn="l">
              <a:spcAft>
                <a:spcPts val="400"/>
              </a:spcAft>
            </a:pPr>
            <a:r>
              <a:rPr lang="en-US" sz="1500" dirty="0">
                <a:latin typeface="Calibri" panose="020F0502020204030204" pitchFamily="34" charset="0"/>
              </a:rPr>
              <a:t>5. When complete, inspection of the tree discloses key, predictive interactions</a:t>
            </a:r>
          </a:p>
          <a:p>
            <a:pPr marL="214313" indent="-214313" algn="l">
              <a:spcAft>
                <a:spcPts val="100"/>
              </a:spcAft>
              <a:buFont typeface="Arial" pitchFamily="34" charset="0"/>
              <a:buChar char="•"/>
            </a:pPr>
            <a:r>
              <a:rPr lang="en-US" sz="1500" dirty="0">
                <a:latin typeface="Calibri" panose="020F0502020204030204" pitchFamily="34" charset="0"/>
              </a:rPr>
              <a:t>The  number of  affected observations and % splits are stated on the terminal nodes</a:t>
            </a:r>
          </a:p>
          <a:p>
            <a:pPr marL="214313" indent="-214313" algn="l">
              <a:spcAft>
                <a:spcPts val="100"/>
              </a:spcAft>
              <a:buFont typeface="Arial" pitchFamily="34" charset="0"/>
              <a:buChar char="•"/>
            </a:pPr>
            <a:r>
              <a:rPr lang="en-US" sz="1500" b="1" dirty="0">
                <a:latin typeface="Calibri" panose="020F0502020204030204" pitchFamily="34" charset="0"/>
              </a:rPr>
              <a:t>Ideally, nodes will show high degrees of contrast</a:t>
            </a:r>
          </a:p>
          <a:p>
            <a:pPr marL="214313" indent="-214313" algn="l">
              <a:spcAft>
                <a:spcPts val="100"/>
              </a:spcAft>
              <a:buFont typeface="Arial" pitchFamily="34" charset="0"/>
              <a:buChar char="•"/>
            </a:pPr>
            <a:r>
              <a:rPr lang="en-US" sz="1500" dirty="0">
                <a:latin typeface="Calibri" panose="020F0502020204030204" pitchFamily="34" charset="0"/>
              </a:rPr>
              <a:t>In theory, for yes/no classifications, one can construct ROC curves just as for logistic regression</a:t>
            </a:r>
          </a:p>
        </p:txBody>
      </p:sp>
      <p:cxnSp>
        <p:nvCxnSpPr>
          <p:cNvPr id="11" name="Straight Connector 10">
            <a:extLst>
              <a:ext uri="{FF2B5EF4-FFF2-40B4-BE49-F238E27FC236}">
                <a16:creationId xmlns:a16="http://schemas.microsoft.com/office/drawing/2014/main" id="{9E099AF8-82F9-12BE-425F-C0B7A3857803}"/>
              </a:ext>
            </a:extLst>
          </p:cNvPr>
          <p:cNvCxnSpPr>
            <a:cxnSpLocks/>
          </p:cNvCxnSpPr>
          <p:nvPr/>
        </p:nvCxnSpPr>
        <p:spPr>
          <a:xfrm>
            <a:off x="5466478" y="2499360"/>
            <a:ext cx="0" cy="7239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33D9C32-3672-84A5-E557-5BE90A01028E}"/>
              </a:ext>
            </a:extLst>
          </p:cNvPr>
          <p:cNvCxnSpPr>
            <a:cxnSpLocks/>
          </p:cNvCxnSpPr>
          <p:nvPr/>
        </p:nvCxnSpPr>
        <p:spPr>
          <a:xfrm>
            <a:off x="5956063" y="2967872"/>
            <a:ext cx="0" cy="7441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42DD7009-973B-39CF-872B-0453089D5EB2}"/>
              </a:ext>
            </a:extLst>
          </p:cNvPr>
          <p:cNvSpPr/>
          <p:nvPr/>
        </p:nvSpPr>
        <p:spPr>
          <a:xfrm>
            <a:off x="6858000" y="-12934"/>
            <a:ext cx="2286001"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Evaluate Results</a:t>
            </a:r>
          </a:p>
        </p:txBody>
      </p:sp>
    </p:spTree>
    <p:extLst>
      <p:ext uri="{BB962C8B-B14F-4D97-AF65-F5344CB8AC3E}">
        <p14:creationId xmlns:p14="http://schemas.microsoft.com/office/powerpoint/2010/main" val="18164524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13AB7-679B-ACC1-EA37-917FBABC8DCA}"/>
              </a:ext>
            </a:extLst>
          </p:cNvPr>
          <p:cNvSpPr txBox="1"/>
          <p:nvPr/>
        </p:nvSpPr>
        <p:spPr>
          <a:xfrm>
            <a:off x="132735" y="163872"/>
            <a:ext cx="8863781" cy="461665"/>
          </a:xfrm>
          <a:prstGeom prst="rect">
            <a:avLst/>
          </a:prstGeom>
          <a:solidFill>
            <a:srgbClr val="FFFFFF"/>
          </a:solidFill>
        </p:spPr>
        <p:txBody>
          <a:bodyPr wrap="square" rtlCol="0">
            <a:spAutoFit/>
          </a:bodyPr>
          <a:lstStyle/>
          <a:p>
            <a:pPr algn="ctr"/>
            <a:r>
              <a:rPr lang="en-US" sz="1200" i="1" dirty="0">
                <a:hlinkClick r:id="rId2"/>
              </a:rPr>
              <a:t>https://sipina-arbres-de-decision.blogspot.com/</a:t>
            </a:r>
            <a:endParaRPr lang="en-US" sz="1200" i="1" dirty="0"/>
          </a:p>
          <a:p>
            <a:pPr algn="ctr"/>
            <a:r>
              <a:rPr lang="en-US" sz="1200" i="1" dirty="0"/>
              <a:t>(translated to English) </a:t>
            </a:r>
          </a:p>
        </p:txBody>
      </p:sp>
      <p:pic>
        <p:nvPicPr>
          <p:cNvPr id="3" name="Picture 2">
            <a:extLst>
              <a:ext uri="{FF2B5EF4-FFF2-40B4-BE49-F238E27FC236}">
                <a16:creationId xmlns:a16="http://schemas.microsoft.com/office/drawing/2014/main" id="{859D69C3-93EB-D20E-CEBF-0451C43BEEBB}"/>
              </a:ext>
            </a:extLst>
          </p:cNvPr>
          <p:cNvPicPr>
            <a:picLocks noChangeAspect="1"/>
          </p:cNvPicPr>
          <p:nvPr/>
        </p:nvPicPr>
        <p:blipFill>
          <a:blip r:embed="rId3"/>
          <a:srcRect t="17289" r="770" b="4762"/>
          <a:stretch/>
        </p:blipFill>
        <p:spPr>
          <a:xfrm>
            <a:off x="70339" y="693336"/>
            <a:ext cx="9073661" cy="4009294"/>
          </a:xfrm>
          <a:prstGeom prst="rect">
            <a:avLst/>
          </a:prstGeom>
        </p:spPr>
      </p:pic>
      <p:cxnSp>
        <p:nvCxnSpPr>
          <p:cNvPr id="7" name="Straight Arrow Connector 6">
            <a:extLst>
              <a:ext uri="{FF2B5EF4-FFF2-40B4-BE49-F238E27FC236}">
                <a16:creationId xmlns:a16="http://schemas.microsoft.com/office/drawing/2014/main" id="{512EDA55-1811-3D22-736B-4664A7EEB0BF}"/>
              </a:ext>
            </a:extLst>
          </p:cNvPr>
          <p:cNvCxnSpPr>
            <a:cxnSpLocks/>
          </p:cNvCxnSpPr>
          <p:nvPr/>
        </p:nvCxnSpPr>
        <p:spPr>
          <a:xfrm flipH="1">
            <a:off x="2133600" y="557684"/>
            <a:ext cx="2003809" cy="1589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0195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B08EA5-F539-6C43-C184-9F5DC7BFDE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C7737C23-57EC-1F86-CDE5-52904A59AE36}"/>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7" name="TextBox 6">
            <a:extLst>
              <a:ext uri="{FF2B5EF4-FFF2-40B4-BE49-F238E27FC236}">
                <a16:creationId xmlns:a16="http://schemas.microsoft.com/office/drawing/2014/main" id="{93F76022-8908-67DC-D7A3-0937D00D7DA3}"/>
              </a:ext>
            </a:extLst>
          </p:cNvPr>
          <p:cNvSpPr txBox="1"/>
          <p:nvPr/>
        </p:nvSpPr>
        <p:spPr>
          <a:xfrm>
            <a:off x="2144486" y="289111"/>
            <a:ext cx="420551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318EFF"/>
                </a:solidFill>
                <a:effectLst/>
                <a:uFillTx/>
                <a:latin typeface="+mn-lt"/>
                <a:ea typeface="+mn-ea"/>
                <a:cs typeface="+mn-cs"/>
                <a:sym typeface="Helvetica Light"/>
              </a:rPr>
              <a:t>About the academic developer…</a:t>
            </a:r>
          </a:p>
        </p:txBody>
      </p:sp>
    </p:spTree>
    <p:extLst>
      <p:ext uri="{BB962C8B-B14F-4D97-AF65-F5344CB8AC3E}">
        <p14:creationId xmlns:p14="http://schemas.microsoft.com/office/powerpoint/2010/main" val="2831671614"/>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8329E-5430-6BE9-1772-179E6619317C}"/>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2E5227A-29E7-5E60-04AE-F6891B8075C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DBB8F27-FAFA-0843-D196-B3946500C499}"/>
              </a:ext>
            </a:extLst>
          </p:cNvPr>
          <p:cNvSpPr>
            <a:spLocks noGrp="1"/>
          </p:cNvSpPr>
          <p:nvPr>
            <p:ph type="title"/>
          </p:nvPr>
        </p:nvSpPr>
        <p:spPr/>
        <p:txBody>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Decision Trees (CHAID)</a:t>
            </a:r>
          </a:p>
        </p:txBody>
      </p:sp>
      <p:sp>
        <p:nvSpPr>
          <p:cNvPr id="8" name="Rectangle 7">
            <a:extLst>
              <a:ext uri="{FF2B5EF4-FFF2-40B4-BE49-F238E27FC236}">
                <a16:creationId xmlns:a16="http://schemas.microsoft.com/office/drawing/2014/main" id="{A44B5B3A-17F8-C42C-0736-8D1A053BB8D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rgbClr val="FFFFFF"/>
                </a:solidFill>
              </a:rPr>
              <a:t>Example</a:t>
            </a:r>
          </a:p>
        </p:txBody>
      </p:sp>
      <p:sp>
        <p:nvSpPr>
          <p:cNvPr id="9" name="Text Placeholder 5">
            <a:extLst>
              <a:ext uri="{FF2B5EF4-FFF2-40B4-BE49-F238E27FC236}">
                <a16:creationId xmlns:a16="http://schemas.microsoft.com/office/drawing/2014/main" id="{10B48CAD-4D6E-7AE0-A31B-B5D43519D814}"/>
              </a:ext>
            </a:extLst>
          </p:cNvPr>
          <p:cNvSpPr>
            <a:spLocks noGrp="1"/>
          </p:cNvSpPr>
          <p:nvPr>
            <p:ph type="body" sz="quarter" idx="1"/>
          </p:nvPr>
        </p:nvSpPr>
        <p:spPr>
          <a:xfrm>
            <a:off x="480947" y="2039323"/>
            <a:ext cx="7810500" cy="595313"/>
          </a:xfrm>
        </p:spPr>
        <p:txBody>
          <a:bodyPr>
            <a:normAutofit/>
          </a:bodyPr>
          <a:lstStyle/>
          <a:p>
            <a:r>
              <a:rPr lang="en-US" sz="1200" i="1" dirty="0">
                <a:solidFill>
                  <a:schemeClr val="accent2">
                    <a:lumMod val="20000"/>
                    <a:lumOff val="8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a:t>
            </a:r>
            <a:r>
              <a:rPr lang="en-US" sz="1200" i="1">
                <a:solidFill>
                  <a:schemeClr val="accent2">
                    <a:lumMod val="20000"/>
                    <a:lumOff val="8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com/R_for_IBF_NextLevel/</a:t>
            </a:r>
            <a:r>
              <a:rPr lang="en-US" sz="1200" i="1" dirty="0">
                <a:solidFill>
                  <a:schemeClr val="accent2">
                    <a:lumMod val="20000"/>
                    <a:lumOff val="8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HowToRunSipina.pptx</a:t>
            </a:r>
            <a:endParaRPr lang="en-US" sz="1200" i="1" dirty="0">
              <a:solidFill>
                <a:schemeClr val="accent2">
                  <a:lumMod val="20000"/>
                  <a:lumOff val="80000"/>
                </a:schemeClr>
              </a:solidFill>
              <a:latin typeface="Calibri" panose="020F0502020204030204" pitchFamily="34" charset="0"/>
              <a:cs typeface="Calibri" panose="020F0502020204030204" pitchFamily="34" charset="0"/>
            </a:endParaRPr>
          </a:p>
          <a:p>
            <a:endParaRPr lang="en-US" sz="1200" i="1" dirty="0">
              <a:solidFill>
                <a:schemeClr val="accent2">
                  <a:lumMod val="20000"/>
                  <a:lumOff val="80000"/>
                </a:schemeClr>
              </a:solidFill>
              <a:latin typeface="Calibri" panose="020F0502020204030204" pitchFamily="34" charset="0"/>
              <a:cs typeface="Calibri" panose="020F0502020204030204" pitchFamily="34" charset="0"/>
            </a:endParaRPr>
          </a:p>
          <a:p>
            <a:endParaRPr lang="en-US" sz="1200" dirty="0">
              <a:solidFill>
                <a:schemeClr val="accent2">
                  <a:lumMod val="20000"/>
                  <a:lumOff val="8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8551DB4-9708-FAC4-1FDE-48F7479690C0}"/>
              </a:ext>
            </a:extLst>
          </p:cNvPr>
          <p:cNvSpPr txBox="1"/>
          <p:nvPr/>
        </p:nvSpPr>
        <p:spPr>
          <a:xfrm>
            <a:off x="2031546" y="24"/>
            <a:ext cx="487045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00" i="1" dirty="0">
                <a:latin typeface="Calibri" panose="020F0502020204030204" pitchFamily="34" charset="0"/>
                <a:cs typeface="Calibri" panose="020F0502020204030204" pitchFamily="34" charset="0"/>
                <a:hlinkClick r:id="rId4"/>
              </a:rPr>
              <a:t>https://github.com/albayraktaroglu/Datasets/blob/master/churn.csv</a:t>
            </a:r>
            <a:r>
              <a:rPr lang="en-US" sz="1300"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61541921"/>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B7FA2-57E2-B26E-6C2A-9DD6D4DB16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24378A1-53D0-374E-08D1-3D51DF2C99A9}"/>
              </a:ext>
            </a:extLst>
          </p:cNvPr>
          <p:cNvSpPr txBox="1"/>
          <p:nvPr/>
        </p:nvSpPr>
        <p:spPr>
          <a:xfrm>
            <a:off x="2031546" y="24"/>
            <a:ext cx="487045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00" i="1" dirty="0">
                <a:latin typeface="Calibri" panose="020F0502020204030204" pitchFamily="34" charset="0"/>
                <a:cs typeface="Calibri" panose="020F0502020204030204" pitchFamily="34" charset="0"/>
                <a:hlinkClick r:id="rId3"/>
              </a:rPr>
              <a:t>https://github.com/albayraktaroglu/Datasets/blob/master/churn.csv</a:t>
            </a:r>
            <a:r>
              <a:rPr lang="en-US" sz="1300" i="1" dirty="0">
                <a:latin typeface="Calibri" panose="020F0502020204030204" pitchFamily="34" charset="0"/>
                <a:cs typeface="Calibri" panose="020F0502020204030204" pitchFamily="34" charset="0"/>
              </a:rPr>
              <a:t> </a:t>
            </a:r>
          </a:p>
        </p:txBody>
      </p:sp>
      <p:cxnSp>
        <p:nvCxnSpPr>
          <p:cNvPr id="9" name="Straight Arrow Connector 8">
            <a:extLst>
              <a:ext uri="{FF2B5EF4-FFF2-40B4-BE49-F238E27FC236}">
                <a16:creationId xmlns:a16="http://schemas.microsoft.com/office/drawing/2014/main" id="{9E7CA8A1-EE78-077E-45AF-294AB1D86E6A}"/>
              </a:ext>
            </a:extLst>
          </p:cNvPr>
          <p:cNvCxnSpPr/>
          <p:nvPr/>
        </p:nvCxnSpPr>
        <p:spPr>
          <a:xfrm>
            <a:off x="5994400" y="1574800"/>
            <a:ext cx="776514" cy="11284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075FEF21-25F1-2D04-DA66-4CD0247D6CCC}"/>
              </a:ext>
            </a:extLst>
          </p:cNvPr>
          <p:cNvSpPr txBox="1"/>
          <p:nvPr/>
        </p:nvSpPr>
        <p:spPr>
          <a:xfrm>
            <a:off x="4466771" y="1038365"/>
            <a:ext cx="1698172" cy="702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300" b="0" i="1" u="none" strike="noStrike" cap="none" spc="0" normalizeH="0" baseline="0" dirty="0">
                <a:ln>
                  <a:noFill/>
                </a:ln>
                <a:solidFill>
                  <a:srgbClr val="318EFF"/>
                </a:solidFill>
                <a:effectLst/>
                <a:uFillTx/>
                <a:latin typeface="Calibri" panose="020F0502020204030204" pitchFamily="34" charset="0"/>
                <a:cs typeface="Calibri" panose="020F0502020204030204" pitchFamily="34" charset="0"/>
                <a:sym typeface="Helvetica Light"/>
              </a:rPr>
              <a:t>Right-click “Raw”, then choose “Save link as” with .txt suffix</a:t>
            </a:r>
          </a:p>
        </p:txBody>
      </p:sp>
      <p:sp>
        <p:nvSpPr>
          <p:cNvPr id="11" name="Rectangle 10">
            <a:extLst>
              <a:ext uri="{FF2B5EF4-FFF2-40B4-BE49-F238E27FC236}">
                <a16:creationId xmlns:a16="http://schemas.microsoft.com/office/drawing/2014/main" id="{049F5495-2101-1180-43A4-D248EC374E6B}"/>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Tree>
    <p:extLst>
      <p:ext uri="{BB962C8B-B14F-4D97-AF65-F5344CB8AC3E}">
        <p14:creationId xmlns:p14="http://schemas.microsoft.com/office/powerpoint/2010/main" val="4021519941"/>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EE9CF-A0F4-979F-58F5-FC9BE2C3D730}"/>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398FC013-47C5-E92B-4B5B-F5D52DBBFF18}"/>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DE2EE24D-65A7-345F-B09E-D8A9E0B88978}"/>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10007336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BACF8-5FA8-B7B1-A22D-60BB242B39EF}"/>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3790CF92-D3B7-8B47-B146-6D1D70B3E594}"/>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77815D7C-787E-0FBE-29A9-58321E31F719}"/>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4476480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BD09C-D60A-F5B7-F5A8-F227563C6A86}"/>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CF1A510-6988-42E7-49A2-D59F76C51385}"/>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CCE54527-9633-5059-33B7-C01555EE11B9}"/>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29424999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759B1-D0B0-7F8A-BFCE-44C8E95EF05E}"/>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8078965A-A90B-FDED-0705-96637FF1E3E1}"/>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96BA6C0D-D766-B795-4048-4D2A8648AC0C}"/>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18607907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79BDA-E4C1-0E32-82AA-1792F05F674E}"/>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A6754E47-3A29-0C31-1AC4-338E12512764}"/>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490A1E13-9C5B-A294-44B1-309582DF21E6}"/>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219406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6704-9F3D-4CAD-BFF7-2ABACF5FF273}"/>
              </a:ext>
            </a:extLst>
          </p:cNvPr>
          <p:cNvSpPr>
            <a:spLocks noGrp="1"/>
          </p:cNvSpPr>
          <p:nvPr>
            <p:ph type="title"/>
          </p:nvPr>
        </p:nvSpPr>
        <p:spPr>
          <a:xfrm>
            <a:off x="1673369" y="207851"/>
            <a:ext cx="5915025" cy="761968"/>
          </a:xfrm>
        </p:spPr>
        <p:txBody>
          <a:bodyPr>
            <a:normAutofit fontScale="90000"/>
          </a:bodyPr>
          <a:lstStyle/>
          <a:p>
            <a:pPr algn="ctr"/>
            <a:r>
              <a:rPr lang="en-US" dirty="0"/>
              <a:t>Cross-disciplinary applications</a:t>
            </a:r>
            <a:br>
              <a:rPr lang="en-US" dirty="0"/>
            </a:br>
            <a:r>
              <a:rPr lang="en-US" sz="2200" dirty="0"/>
              <a:t>Example: regression analysis</a:t>
            </a:r>
          </a:p>
        </p:txBody>
      </p:sp>
      <p:graphicFrame>
        <p:nvGraphicFramePr>
          <p:cNvPr id="4" name="Table 3">
            <a:extLst>
              <a:ext uri="{FF2B5EF4-FFF2-40B4-BE49-F238E27FC236}">
                <a16:creationId xmlns:a16="http://schemas.microsoft.com/office/drawing/2014/main" id="{0B7FDB9C-4990-45D4-9D5D-563DBE3651CF}"/>
              </a:ext>
            </a:extLst>
          </p:cNvPr>
          <p:cNvGraphicFramePr>
            <a:graphicFrameLocks noGrp="1"/>
          </p:cNvGraphicFramePr>
          <p:nvPr>
            <p:extLst>
              <p:ext uri="{D42A27DB-BD31-4B8C-83A1-F6EECF244321}">
                <p14:modId xmlns:p14="http://schemas.microsoft.com/office/powerpoint/2010/main" val="1280902455"/>
              </p:ext>
            </p:extLst>
          </p:nvPr>
        </p:nvGraphicFramePr>
        <p:xfrm>
          <a:off x="313225" y="1170845"/>
          <a:ext cx="8337667" cy="3200400"/>
        </p:xfrm>
        <a:graphic>
          <a:graphicData uri="http://schemas.openxmlformats.org/drawingml/2006/table">
            <a:tbl>
              <a:tblPr firstRow="1" bandRow="1">
                <a:tableStyleId>{5C22544A-7EE6-4342-B048-85BDC9FD1C3A}</a:tableStyleId>
              </a:tblPr>
              <a:tblGrid>
                <a:gridCol w="2084417">
                  <a:extLst>
                    <a:ext uri="{9D8B030D-6E8A-4147-A177-3AD203B41FA5}">
                      <a16:colId xmlns:a16="http://schemas.microsoft.com/office/drawing/2014/main" val="105957366"/>
                    </a:ext>
                  </a:extLst>
                </a:gridCol>
                <a:gridCol w="2084417">
                  <a:extLst>
                    <a:ext uri="{9D8B030D-6E8A-4147-A177-3AD203B41FA5}">
                      <a16:colId xmlns:a16="http://schemas.microsoft.com/office/drawing/2014/main" val="251548242"/>
                    </a:ext>
                  </a:extLst>
                </a:gridCol>
                <a:gridCol w="2098311">
                  <a:extLst>
                    <a:ext uri="{9D8B030D-6E8A-4147-A177-3AD203B41FA5}">
                      <a16:colId xmlns:a16="http://schemas.microsoft.com/office/drawing/2014/main" val="1842029107"/>
                    </a:ext>
                  </a:extLst>
                </a:gridCol>
                <a:gridCol w="2070522">
                  <a:extLst>
                    <a:ext uri="{9D8B030D-6E8A-4147-A177-3AD203B41FA5}">
                      <a16:colId xmlns:a16="http://schemas.microsoft.com/office/drawing/2014/main" val="2530710270"/>
                    </a:ext>
                  </a:extLst>
                </a:gridCol>
              </a:tblGrid>
              <a:tr h="370866">
                <a:tc>
                  <a:txBody>
                    <a:bodyPr/>
                    <a:lstStyle/>
                    <a:p>
                      <a:endParaRPr lang="en-US" sz="1600" b="0" dirty="0">
                        <a:solidFill>
                          <a:schemeClr val="tx1"/>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dirty="0">
                          <a:solidFill>
                            <a:srgbClr val="FFFFFF"/>
                          </a:solidFill>
                          <a:latin typeface="Calibri" panose="020F0502020204030204" pitchFamily="34" charset="0"/>
                          <a:cs typeface="Calibri" panose="020F0502020204030204" pitchFamily="34" charset="0"/>
                        </a:rPr>
                        <a:t>Forecasting</a:t>
                      </a:r>
                    </a:p>
                    <a:p>
                      <a:r>
                        <a:rPr lang="en-US" sz="1600" b="1" i="1" dirty="0">
                          <a:solidFill>
                            <a:srgbClr val="FFFFFF"/>
                          </a:solidFill>
                          <a:latin typeface="Calibri" panose="020F0502020204030204" pitchFamily="34" charset="0"/>
                          <a:cs typeface="Calibri" panose="020F0502020204030204" pitchFamily="34" charset="0"/>
                        </a:rPr>
                        <a:t>Linear regression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Marketing</a:t>
                      </a:r>
                    </a:p>
                    <a:p>
                      <a:r>
                        <a:rPr lang="en-US" sz="1600" b="1" i="1" dirty="0">
                          <a:solidFill>
                            <a:srgbClr val="FFFFFF"/>
                          </a:solidFill>
                          <a:latin typeface="Calibri" panose="020F0502020204030204" pitchFamily="34" charset="0"/>
                          <a:cs typeface="Calibri" panose="020F0502020204030204" pitchFamily="34" charset="0"/>
                        </a:rPr>
                        <a:t>Logistic regression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Market Research</a:t>
                      </a:r>
                    </a:p>
                    <a:p>
                      <a:r>
                        <a:rPr lang="en-US" sz="1600" b="1" i="1" dirty="0">
                          <a:solidFill>
                            <a:srgbClr val="FFFFFF"/>
                          </a:solidFill>
                          <a:latin typeface="Calibri" panose="020F0502020204030204" pitchFamily="34" charset="0"/>
                          <a:cs typeface="Calibri" panose="020F0502020204030204" pitchFamily="34" charset="0"/>
                        </a:rPr>
                        <a:t>Conjoint Analysis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28272235"/>
                  </a:ext>
                </a:extLst>
              </a:tr>
              <a:tr h="370866">
                <a:tc>
                  <a:txBody>
                    <a:bodyPr/>
                    <a:lstStyle/>
                    <a:p>
                      <a:pPr marL="0" indent="0">
                        <a:buFont typeface="Arial" panose="020B0604020202020204" pitchFamily="34" charset="0"/>
                        <a:buNone/>
                      </a:pPr>
                      <a:r>
                        <a:rPr lang="en-US" sz="1600" b="1" dirty="0">
                          <a:solidFill>
                            <a:schemeClr val="tx1"/>
                          </a:solidFill>
                          <a:latin typeface="Calibri" panose="020F0502020204030204" pitchFamily="34" charset="0"/>
                          <a:cs typeface="Calibri" panose="020F0502020204030204" pitchFamily="34" charset="0"/>
                        </a:rPr>
                        <a:t>Type of dependent 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Calibri" panose="020F0502020204030204" pitchFamily="34" charset="0"/>
                          <a:cs typeface="Calibri" panose="020F0502020204030204" pitchFamily="34" charset="0"/>
                        </a:rPr>
                        <a:t>Continuous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latin typeface="Calibri" panose="020F0502020204030204" pitchFamily="34" charset="0"/>
                          <a:cs typeface="Calibri" panose="020F0502020204030204" pitchFamily="34" charset="0"/>
                        </a:rPr>
                        <a:t>Yes/No</a:t>
                      </a:r>
                    </a:p>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Category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Category</a:t>
                      </a:r>
                    </a:p>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Rank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6836109"/>
                  </a:ext>
                </a:extLst>
              </a:tr>
              <a:tr h="995483">
                <a:tc>
                  <a:txBody>
                    <a:bodyPr/>
                    <a:lstStyle/>
                    <a:p>
                      <a:pPr marL="0" indent="0">
                        <a:buFont typeface="Arial" panose="020B0604020202020204" pitchFamily="34" charset="0"/>
                        <a:buNone/>
                      </a:pPr>
                      <a:r>
                        <a:rPr lang="en-US" sz="1600" b="1" dirty="0">
                          <a:solidFill>
                            <a:schemeClr val="tx1"/>
                          </a:solidFill>
                          <a:latin typeface="Calibri" panose="020F0502020204030204" pitchFamily="34" charset="0"/>
                          <a:cs typeface="Calibri" panose="020F0502020204030204" pitchFamily="34" charset="0"/>
                        </a:rPr>
                        <a:t>Dependent 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2"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Sales</a:t>
                      </a:r>
                    </a:p>
                    <a:p>
                      <a:pPr marL="285750" lvl="2"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Orders</a:t>
                      </a:r>
                    </a:p>
                    <a:p>
                      <a:pPr marL="285750" lvl="2"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Shipments</a:t>
                      </a:r>
                    </a:p>
                    <a:p>
                      <a:pPr marL="285750" lvl="2"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Revenues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Promotion response</a:t>
                      </a:r>
                    </a:p>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Customer attrition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Rating scale (linear)</a:t>
                      </a:r>
                    </a:p>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Discrete choice </a:t>
                      </a:r>
                    </a:p>
                    <a:p>
                      <a:pPr marL="0" indent="0" algn="l">
                        <a:buFont typeface="Arial" panose="020B0604020202020204" pitchFamily="34" charset="0"/>
                        <a:buNone/>
                      </a:pPr>
                      <a:r>
                        <a:rPr lang="en-US" sz="1600" dirty="0">
                          <a:solidFill>
                            <a:schemeClr val="tx1"/>
                          </a:solidFill>
                          <a:latin typeface="Calibri" panose="020F0502020204030204" pitchFamily="34" charset="0"/>
                          <a:cs typeface="Calibri" panose="020F0502020204030204" pitchFamily="34" charset="0"/>
                        </a:rPr>
                        <a:t>       (logistic)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1006464"/>
                  </a:ext>
                </a:extLst>
              </a:tr>
              <a:tr h="995483">
                <a:tc>
                  <a:txBody>
                    <a:bodyPr/>
                    <a:lstStyle/>
                    <a:p>
                      <a:pPr marL="0" indent="0">
                        <a:buFont typeface="Arial" panose="020B0604020202020204" pitchFamily="34" charset="0"/>
                        <a:buNone/>
                      </a:pPr>
                      <a:r>
                        <a:rPr lang="en-US" sz="1600" b="1" dirty="0">
                          <a:solidFill>
                            <a:schemeClr val="tx1"/>
                          </a:solidFill>
                          <a:latin typeface="Calibri" panose="020F0502020204030204" pitchFamily="34" charset="0"/>
                          <a:cs typeface="Calibri" panose="020F0502020204030204" pitchFamily="34" charset="0"/>
                        </a:rPr>
                        <a:t>Predictors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i="0" dirty="0">
                          <a:solidFill>
                            <a:schemeClr val="tx1"/>
                          </a:solidFill>
                          <a:latin typeface="Calibri" panose="020F0502020204030204" pitchFamily="34" charset="0"/>
                          <a:cs typeface="Calibri" panose="020F0502020204030204" pitchFamily="34" charset="0"/>
                        </a:rPr>
                        <a:t>Prior sales</a:t>
                      </a:r>
                    </a:p>
                    <a:p>
                      <a:pPr marL="285750" indent="-285750" algn="l">
                        <a:buFont typeface="Arial" panose="020B0604020202020204" pitchFamily="34" charset="0"/>
                        <a:buChar char="•"/>
                      </a:pPr>
                      <a:r>
                        <a:rPr lang="en-US" sz="1600" i="0" dirty="0">
                          <a:solidFill>
                            <a:schemeClr val="tx1"/>
                          </a:solidFill>
                          <a:latin typeface="Calibri" panose="020F0502020204030204" pitchFamily="34" charset="0"/>
                          <a:cs typeface="Calibri" panose="020F0502020204030204" pitchFamily="34" charset="0"/>
                        </a:rPr>
                        <a:t>Economic drivers</a:t>
                      </a:r>
                    </a:p>
                    <a:p>
                      <a:pPr marL="285750" indent="-285750" algn="l">
                        <a:buFont typeface="Arial" panose="020B0604020202020204" pitchFamily="34" charset="0"/>
                        <a:buChar char="•"/>
                      </a:pPr>
                      <a:r>
                        <a:rPr lang="en-US" sz="1600" i="0" dirty="0">
                          <a:solidFill>
                            <a:schemeClr val="tx1"/>
                          </a:solidFill>
                          <a:latin typeface="Calibri" panose="020F0502020204030204" pitchFamily="34" charset="0"/>
                          <a:cs typeface="Calibri" panose="020F0502020204030204" pitchFamily="34" charset="0"/>
                        </a:rPr>
                        <a:t>Promotions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From transactions, “RFM” </a:t>
                      </a:r>
                      <a:r>
                        <a:rPr lang="en-US" sz="1600" i="1" dirty="0">
                          <a:solidFill>
                            <a:schemeClr val="tx1"/>
                          </a:solidFill>
                          <a:latin typeface="Calibri" panose="020F0502020204030204" pitchFamily="34" charset="0"/>
                          <a:cs typeface="Calibri" panose="020F0502020204030204" pitchFamily="34" charset="0"/>
                        </a:rPr>
                        <a:t>(next slide)</a:t>
                      </a:r>
                    </a:p>
                    <a:p>
                      <a:pPr marL="285750" indent="-285750" algn="l">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Customer Attributes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Calibri" panose="020F0502020204030204" pitchFamily="34" charset="0"/>
                          <a:cs typeface="Calibri" panose="020F0502020204030204" pitchFamily="34" charset="0"/>
                        </a:rPr>
                        <a:t>Product attributes</a:t>
                      </a:r>
                    </a:p>
                    <a:p>
                      <a:pPr algn="l"/>
                      <a:r>
                        <a:rPr lang="en-US" sz="1600" i="1" dirty="0">
                          <a:solidFill>
                            <a:schemeClr val="tx1"/>
                          </a:solidFill>
                          <a:latin typeface="Calibri" panose="020F0502020204030204" pitchFamily="34" charset="0"/>
                          <a:cs typeface="Calibri" panose="020F0502020204030204" pitchFamily="34" charset="0"/>
                        </a:rPr>
                        <a:t>(slide after next)</a:t>
                      </a:r>
                      <a:r>
                        <a:rPr lang="en-US" sz="1600" dirty="0">
                          <a:solidFill>
                            <a:schemeClr val="tx1"/>
                          </a:solidFill>
                          <a:latin typeface="Calibri" panose="020F0502020204030204" pitchFamily="34" charset="0"/>
                          <a:cs typeface="Calibri" panose="020F0502020204030204" pitchFamily="34"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6557760"/>
                  </a:ext>
                </a:extLst>
              </a:tr>
            </a:tbl>
          </a:graphicData>
        </a:graphic>
      </p:graphicFrame>
    </p:spTree>
    <p:extLst>
      <p:ext uri="{BB962C8B-B14F-4D97-AF65-F5344CB8AC3E}">
        <p14:creationId xmlns:p14="http://schemas.microsoft.com/office/powerpoint/2010/main" val="4016211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D6F86-FD3D-1075-FEF2-FF8F5420A26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CACBB321-FFD1-BFB5-6583-D6E188D909D0}"/>
              </a:ext>
            </a:extLst>
          </p:cNvPr>
          <p:cNvSpPr/>
          <p:nvPr/>
        </p:nvSpPr>
        <p:spPr>
          <a:xfrm>
            <a:off x="6840334"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4" name="Explosion: 8 Points 3">
            <a:extLst>
              <a:ext uri="{FF2B5EF4-FFF2-40B4-BE49-F238E27FC236}">
                <a16:creationId xmlns:a16="http://schemas.microsoft.com/office/drawing/2014/main" id="{61F10C3B-53B8-4DAA-6640-8F015F9AA9C5}"/>
              </a:ext>
            </a:extLst>
          </p:cNvPr>
          <p:cNvSpPr/>
          <p:nvPr/>
        </p:nvSpPr>
        <p:spPr>
          <a:xfrm>
            <a:off x="7348451" y="30480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5558417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4"/>
                </a:solidFill>
              </a:rPr>
              <a:t>Association Rules</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4</a:t>
              </a:r>
              <a:endParaRPr sz="900" dirty="0"/>
            </a:p>
          </p:txBody>
        </p:sp>
      </p:grpSp>
    </p:spTree>
    <p:extLst>
      <p:ext uri="{BB962C8B-B14F-4D97-AF65-F5344CB8AC3E}">
        <p14:creationId xmlns:p14="http://schemas.microsoft.com/office/powerpoint/2010/main" val="26509442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986EA-8027-4D36-AB18-3430FD79A63F}"/>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What products are purchased together?</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99231E-CB2A-453A-B827-26C12F5BDC7B}"/>
              </a:ext>
            </a:extLst>
          </p:cNvPr>
          <p:cNvSpPr>
            <a:spLocks noGrp="1"/>
          </p:cNvSpPr>
          <p:nvPr>
            <p:ph type="body" sz="quarter" idx="1"/>
          </p:nvPr>
        </p:nvSpPr>
        <p:spPr>
          <a:xfrm>
            <a:off x="513297" y="972509"/>
            <a:ext cx="7810500" cy="924647"/>
          </a:xfrm>
        </p:spPr>
        <p:txBody>
          <a:bodyPr>
            <a:normAutofit lnSpcReduction="10000"/>
          </a:bodyPr>
          <a:lstStyle/>
          <a:p>
            <a:r>
              <a:rPr lang="en-US" sz="1200" i="1" dirty="0">
                <a:solidFill>
                  <a:schemeClr val="bg2">
                    <a:lumMod val="50000"/>
                  </a:schemeClr>
                </a:solidFill>
                <a:latin typeface="Calibri" panose="020F0502020204030204" pitchFamily="34" charset="0"/>
                <a:cs typeface="Calibri" panose="020F0502020204030204" pitchFamily="34" charset="0"/>
              </a:rPr>
              <a:t>Examples</a:t>
            </a:r>
          </a:p>
          <a:p>
            <a:endParaRPr lang="en-US" sz="1200" dirty="0">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Statistics:  Contingency Table, </a:t>
            </a:r>
            <a:r>
              <a:rPr lang="en-US" sz="1800" dirty="0">
                <a:solidFill>
                  <a:schemeClr val="accent1"/>
                </a:solidFill>
                <a:latin typeface="Symbol" panose="05050102010706020507" pitchFamily="18" charset="2"/>
                <a:cs typeface="Calibri" panose="020F0502020204030204" pitchFamily="34" charset="0"/>
              </a:rPr>
              <a:t>c</a:t>
            </a:r>
            <a:r>
              <a:rPr lang="en-US" sz="1800" baseline="30000" dirty="0">
                <a:solidFill>
                  <a:schemeClr val="accent1"/>
                </a:solidFill>
                <a:latin typeface="Calibri" panose="020F0502020204030204" pitchFamily="34" charset="0"/>
                <a:cs typeface="Calibri" panose="020F0502020204030204" pitchFamily="34" charset="0"/>
              </a:rPr>
              <a:t>2</a:t>
            </a:r>
          </a:p>
          <a:p>
            <a:r>
              <a:rPr lang="en-US" sz="1800" dirty="0">
                <a:solidFill>
                  <a:schemeClr val="accent2"/>
                </a:solidFill>
                <a:latin typeface="Calibri" panose="020F0502020204030204" pitchFamily="34" charset="0"/>
                <a:cs typeface="Calibri" panose="020F0502020204030204" pitchFamily="34" charset="0"/>
              </a:rPr>
              <a:t>Machine Learning:  Association Rules</a:t>
            </a:r>
          </a:p>
        </p:txBody>
      </p:sp>
      <p:pic>
        <p:nvPicPr>
          <p:cNvPr id="12" name="Picture 11">
            <a:extLst>
              <a:ext uri="{FF2B5EF4-FFF2-40B4-BE49-F238E27FC236}">
                <a16:creationId xmlns:a16="http://schemas.microsoft.com/office/drawing/2014/main" id="{60A6324F-7C29-48D7-B29F-7EA951E593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6035" y="2026972"/>
            <a:ext cx="4282246" cy="1682802"/>
          </a:xfrm>
          <a:prstGeom prst="rect">
            <a:avLst/>
          </a:prstGeom>
          <a:ln w="76200">
            <a:solidFill>
              <a:schemeClr val="accent1"/>
            </a:solidFill>
          </a:ln>
        </p:spPr>
      </p:pic>
      <p:pic>
        <p:nvPicPr>
          <p:cNvPr id="14" name="Picture 13">
            <a:extLst>
              <a:ext uri="{FF2B5EF4-FFF2-40B4-BE49-F238E27FC236}">
                <a16:creationId xmlns:a16="http://schemas.microsoft.com/office/drawing/2014/main" id="{9B812E70-6E54-4FA4-9511-F751E5410C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04873" y="3021918"/>
            <a:ext cx="4692014" cy="1620109"/>
          </a:xfrm>
          <a:prstGeom prst="rect">
            <a:avLst/>
          </a:prstGeom>
          <a:ln w="76200">
            <a:solidFill>
              <a:schemeClr val="accent2"/>
            </a:solidFill>
          </a:ln>
        </p:spPr>
      </p:pic>
      <p:sp>
        <p:nvSpPr>
          <p:cNvPr id="15" name="Rectangle 14">
            <a:extLst>
              <a:ext uri="{FF2B5EF4-FFF2-40B4-BE49-F238E27FC236}">
                <a16:creationId xmlns:a16="http://schemas.microsoft.com/office/drawing/2014/main" id="{F1E88A07-C880-4EF1-9163-9E0BFEBF4946}"/>
              </a:ext>
            </a:extLst>
          </p:cNvPr>
          <p:cNvSpPr/>
          <p:nvPr/>
        </p:nvSpPr>
        <p:spPr>
          <a:xfrm>
            <a:off x="5214237" y="2692574"/>
            <a:ext cx="3304452" cy="215444"/>
          </a:xfrm>
          <a:prstGeom prst="rect">
            <a:avLst/>
          </a:prstGeom>
        </p:spPr>
        <p:txBody>
          <a:bodyPr wrap="square">
            <a:spAutoFit/>
          </a:bodyPr>
          <a:lstStyle/>
          <a:p>
            <a:r>
              <a:rPr lang="en-US" sz="800" dirty="0"/>
              <a:t>https://www.slideshare.net/aorriols/lecture13-association-rules</a:t>
            </a:r>
          </a:p>
        </p:txBody>
      </p:sp>
    </p:spTree>
    <p:extLst>
      <p:ext uri="{BB962C8B-B14F-4D97-AF65-F5344CB8AC3E}">
        <p14:creationId xmlns:p14="http://schemas.microsoft.com/office/powerpoint/2010/main" val="67281462"/>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Association Rules</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598973" y="943020"/>
            <a:ext cx="7877175" cy="3666455"/>
          </a:xfrm>
        </p:spPr>
        <p:txBody>
          <a:bodyPr>
            <a:noAutofit/>
          </a:bodyPr>
          <a:lstStyle/>
          <a:p>
            <a:pPr>
              <a:spcBef>
                <a:spcPts val="0"/>
              </a:spcBef>
              <a:spcAft>
                <a:spcPts val="600"/>
              </a:spcAft>
            </a:pPr>
            <a:r>
              <a:rPr lang="en-US" sz="1600" b="1" dirty="0">
                <a:solidFill>
                  <a:schemeClr val="accent1"/>
                </a:solidFill>
              </a:rPr>
              <a:t>What it is/how it works</a:t>
            </a:r>
          </a:p>
          <a:p>
            <a:pPr lvl="1">
              <a:spcBef>
                <a:spcPts val="0"/>
              </a:spcBef>
              <a:spcAft>
                <a:spcPts val="600"/>
              </a:spcAft>
            </a:pPr>
            <a:r>
              <a:rPr lang="en-US" sz="1600" dirty="0"/>
              <a:t>Descriptive/predictive technique that—through machine learning—identifies combinations of items, within market baskets, that are most likely to be purchased together, i.e.. {peanut butter, bread} -&gt; jelly</a:t>
            </a:r>
          </a:p>
          <a:p>
            <a:pPr lvl="1">
              <a:spcBef>
                <a:spcPts val="0"/>
              </a:spcBef>
              <a:spcAft>
                <a:spcPts val="600"/>
              </a:spcAft>
            </a:pPr>
            <a:r>
              <a:rPr lang="en-US" sz="1600" dirty="0">
                <a:solidFill>
                  <a:schemeClr val="accent1"/>
                </a:solidFill>
              </a:rPr>
              <a:t>Statistics</a:t>
            </a:r>
            <a:r>
              <a:rPr lang="en-US" sz="1600" dirty="0">
                <a:solidFill>
                  <a:srgbClr val="0070C0"/>
                </a:solidFill>
              </a:rPr>
              <a:t> </a:t>
            </a:r>
            <a:r>
              <a:rPr lang="en-US" sz="1600" dirty="0">
                <a:solidFill>
                  <a:schemeClr val="tx1"/>
                </a:solidFill>
              </a:rPr>
              <a:t>vs. </a:t>
            </a:r>
            <a:r>
              <a:rPr lang="en-US" sz="1600" dirty="0">
                <a:solidFill>
                  <a:schemeClr val="accent2"/>
                </a:solidFill>
              </a:rPr>
              <a:t>Machine Learning</a:t>
            </a:r>
            <a:r>
              <a:rPr lang="en-US" sz="1600" dirty="0"/>
              <a:t>—generally accepted as machine learning</a:t>
            </a:r>
            <a:endParaRPr lang="en-US" sz="1600" dirty="0">
              <a:solidFill>
                <a:schemeClr val="accent3"/>
              </a:solidFill>
            </a:endParaRPr>
          </a:p>
          <a:p>
            <a:pPr>
              <a:spcBef>
                <a:spcPts val="0"/>
              </a:spcBef>
              <a:spcAft>
                <a:spcPts val="600"/>
              </a:spcAft>
            </a:pPr>
            <a:r>
              <a:rPr lang="en-US" sz="1600" b="1" dirty="0">
                <a:solidFill>
                  <a:schemeClr val="accent3"/>
                </a:solidFill>
              </a:rPr>
              <a:t>How to evaluate your results</a:t>
            </a:r>
          </a:p>
          <a:p>
            <a:pPr lvl="1">
              <a:spcBef>
                <a:spcPts val="0"/>
              </a:spcBef>
              <a:spcAft>
                <a:spcPts val="600"/>
              </a:spcAft>
            </a:pPr>
            <a:r>
              <a:rPr lang="en-US" sz="1600" dirty="0"/>
              <a:t>Support, Confidence, Lift, Conviction, Rule Power Factor (RPF)</a:t>
            </a:r>
          </a:p>
          <a:p>
            <a:pPr>
              <a:spcBef>
                <a:spcPts val="0"/>
              </a:spcBef>
              <a:spcAft>
                <a:spcPts val="600"/>
              </a:spcAft>
            </a:pPr>
            <a:r>
              <a:rPr lang="en-US" sz="1600" b="1" dirty="0">
                <a:solidFill>
                  <a:schemeClr val="accent4"/>
                </a:solidFill>
              </a:rPr>
              <a:t>How to apply your results</a:t>
            </a:r>
          </a:p>
          <a:p>
            <a:pPr lvl="1">
              <a:spcBef>
                <a:spcPts val="0"/>
              </a:spcBef>
              <a:spcAft>
                <a:spcPts val="600"/>
              </a:spcAft>
            </a:pPr>
            <a:r>
              <a:rPr lang="en-US" sz="1600" dirty="0"/>
              <a:t>Add-factor SKU-level forecasts</a:t>
            </a:r>
          </a:p>
          <a:p>
            <a:pPr>
              <a:spcBef>
                <a:spcPts val="0"/>
              </a:spcBef>
              <a:spcAft>
                <a:spcPts val="600"/>
              </a:spcAft>
            </a:pPr>
            <a:r>
              <a:rPr lang="en-US" sz="1600" b="1" dirty="0">
                <a:solidFill>
                  <a:schemeClr val="accent5"/>
                </a:solidFill>
              </a:rPr>
              <a:t>Example</a:t>
            </a:r>
          </a:p>
          <a:p>
            <a:pPr lvl="1">
              <a:spcBef>
                <a:spcPts val="0"/>
              </a:spcBef>
              <a:spcAft>
                <a:spcPts val="600"/>
              </a:spcAft>
            </a:pPr>
            <a:r>
              <a:rPr lang="en-US" sz="1600" dirty="0"/>
              <a:t>Script in R (for today)</a:t>
            </a: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7259914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Association Rules</a:t>
            </a:r>
            <a:br>
              <a:rPr lang="en-US" dirty="0">
                <a:latin typeface="Calibri" panose="020F0502020204030204" pitchFamily="34" charset="0"/>
                <a:cs typeface="Calibri" panose="020F0502020204030204" pitchFamily="34" charset="0"/>
              </a:rPr>
            </a:br>
            <a:endParaRPr lang="en-US" sz="2025" dirty="0">
              <a:solidFill>
                <a:schemeClr val="bg2">
                  <a:lumMod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C35EC6F-78DC-439B-9B0C-3DE4DB48B2EF}"/>
              </a:ext>
            </a:extLst>
          </p:cNvPr>
          <p:cNvSpPr txBox="1"/>
          <p:nvPr/>
        </p:nvSpPr>
        <p:spPr>
          <a:xfrm>
            <a:off x="302005" y="1251216"/>
            <a:ext cx="3657599"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chemeClr val="tx1"/>
                </a:solidFill>
                <a:latin typeface="Calibri" panose="020F0502020204030204" pitchFamily="34" charset="0"/>
                <a:cs typeface="Calibri" panose="020F0502020204030204" pitchFamily="34" charset="0"/>
              </a:rPr>
              <a:t>Analyze transactions data for co-occurrence of products (events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Light"/>
              </a:rPr>
              <a:t>Consider item</a:t>
            </a:r>
            <a:r>
              <a:rPr lang="en-US" sz="2000" dirty="0">
                <a:solidFill>
                  <a:schemeClr val="tx1"/>
                </a:solidFill>
                <a:latin typeface="Calibri" panose="020F0502020204030204" pitchFamily="34" charset="0"/>
                <a:cs typeface="Calibri" panose="020F0502020204030204" pitchFamily="34" charset="0"/>
              </a:rPr>
              <a:t> sets, along with “antecedent” (if) and “consequent” (then)</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Light"/>
              </a:rPr>
              <a:t>Evaluate in terms of </a:t>
            </a:r>
            <a:r>
              <a:rPr kumimoji="0" lang="en-US" sz="2000" b="0" i="1"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Light"/>
              </a:rPr>
              <a:t>support </a:t>
            </a:r>
            <a:r>
              <a:rPr kumimoji="0" lang="en-US" sz="2000" b="0"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Light"/>
              </a:rPr>
              <a:t>and </a:t>
            </a:r>
            <a:r>
              <a:rPr kumimoji="0" lang="en-US" sz="2000" b="0" i="1"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Helvetica Light"/>
              </a:rPr>
              <a:t>confidence</a:t>
            </a:r>
          </a:p>
        </p:txBody>
      </p:sp>
      <p:pic>
        <p:nvPicPr>
          <p:cNvPr id="14" name="Picture 13">
            <a:extLst>
              <a:ext uri="{FF2B5EF4-FFF2-40B4-BE49-F238E27FC236}">
                <a16:creationId xmlns:a16="http://schemas.microsoft.com/office/drawing/2014/main" id="{7B3C1BAF-BAED-411C-BDBF-605348EB8D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9981" y="1172462"/>
            <a:ext cx="4692014" cy="1620109"/>
          </a:xfrm>
          <a:prstGeom prst="rect">
            <a:avLst/>
          </a:prstGeom>
          <a:ln w="76200">
            <a:solidFill>
              <a:schemeClr val="accent2"/>
            </a:solidFill>
          </a:ln>
        </p:spPr>
      </p:pic>
      <p:pic>
        <p:nvPicPr>
          <p:cNvPr id="15" name="Picture 14">
            <a:extLst>
              <a:ext uri="{FF2B5EF4-FFF2-40B4-BE49-F238E27FC236}">
                <a16:creationId xmlns:a16="http://schemas.microsoft.com/office/drawing/2014/main" id="{4B8E784C-C2D3-4F82-B58B-EB43F4D58D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4087781" y="2934873"/>
            <a:ext cx="2785209" cy="1689725"/>
          </a:xfrm>
          <a:prstGeom prst="rect">
            <a:avLst/>
          </a:prstGeom>
        </p:spPr>
      </p:pic>
      <p:sp>
        <p:nvSpPr>
          <p:cNvPr id="17" name="Rectangle 16">
            <a:extLst>
              <a:ext uri="{FF2B5EF4-FFF2-40B4-BE49-F238E27FC236}">
                <a16:creationId xmlns:a16="http://schemas.microsoft.com/office/drawing/2014/main" id="{DBC34A62-F0A8-4C95-924A-41FF0988665A}"/>
              </a:ext>
            </a:extLst>
          </p:cNvPr>
          <p:cNvSpPr/>
          <p:nvPr/>
        </p:nvSpPr>
        <p:spPr>
          <a:xfrm>
            <a:off x="7001167" y="2923406"/>
            <a:ext cx="1517522" cy="461665"/>
          </a:xfrm>
          <a:prstGeom prst="rect">
            <a:avLst/>
          </a:prstGeom>
        </p:spPr>
        <p:txBody>
          <a:bodyPr wrap="square">
            <a:spAutoFit/>
          </a:bodyPr>
          <a:lstStyle/>
          <a:p>
            <a:r>
              <a:rPr lang="en-US" sz="800" dirty="0"/>
              <a:t>https://www.slideshare.net/aorriols/lecture13-association-rules</a:t>
            </a:r>
          </a:p>
        </p:txBody>
      </p:sp>
      <p:sp>
        <p:nvSpPr>
          <p:cNvPr id="3" name="Rectangle 2">
            <a:extLst>
              <a:ext uri="{FF2B5EF4-FFF2-40B4-BE49-F238E27FC236}">
                <a16:creationId xmlns:a16="http://schemas.microsoft.com/office/drawing/2014/main" id="{856ACEFF-30E7-4879-9B28-901AFCE5714F}"/>
              </a:ext>
            </a:extLst>
          </p:cNvPr>
          <p:cNvSpPr/>
          <p:nvPr/>
        </p:nvSpPr>
        <p:spPr>
          <a:xfrm>
            <a:off x="0" y="3949011"/>
            <a:ext cx="4087781" cy="215444"/>
          </a:xfrm>
          <a:prstGeom prst="rect">
            <a:avLst/>
          </a:prstGeom>
        </p:spPr>
        <p:txBody>
          <a:bodyPr wrap="square">
            <a:spAutoFit/>
          </a:bodyPr>
          <a:lstStyle/>
          <a:p>
            <a:r>
              <a:rPr lang="en-US" sz="800" i="1" dirty="0">
                <a:hlinkClick r:id="rId5"/>
              </a:rPr>
              <a:t>https://searchbusinessanalytics</a:t>
            </a:r>
            <a:r>
              <a:rPr lang="en-US" sz="800" i="1">
                <a:hlinkClick r:id="rId5"/>
              </a:rPr>
              <a:t>.techtarget.com</a:t>
            </a:r>
            <a:r>
              <a:rPr lang="en-US" sz="800" i="1" dirty="0">
                <a:hlinkClick r:id="rId5"/>
              </a:rPr>
              <a:t>/definition/association-rules-in-data-mining</a:t>
            </a:r>
            <a:r>
              <a:rPr lang="en-US" sz="800" i="1" dirty="0"/>
              <a:t> </a:t>
            </a:r>
          </a:p>
        </p:txBody>
      </p:sp>
      <p:grpSp>
        <p:nvGrpSpPr>
          <p:cNvPr id="18" name="Group 1203">
            <a:extLst>
              <a:ext uri="{FF2B5EF4-FFF2-40B4-BE49-F238E27FC236}">
                <a16:creationId xmlns:a16="http://schemas.microsoft.com/office/drawing/2014/main" id="{2F2248C7-05BC-4A69-BBD4-D919B221EA5F}"/>
              </a:ext>
            </a:extLst>
          </p:cNvPr>
          <p:cNvGrpSpPr/>
          <p:nvPr/>
        </p:nvGrpSpPr>
        <p:grpSpPr>
          <a:xfrm>
            <a:off x="4184963" y="734752"/>
            <a:ext cx="511467" cy="109612"/>
            <a:chOff x="0" y="0"/>
            <a:chExt cx="8736640" cy="2118205"/>
          </a:xfrm>
        </p:grpSpPr>
        <p:sp>
          <p:nvSpPr>
            <p:cNvPr id="20" name="Shape 1193">
              <a:extLst>
                <a:ext uri="{FF2B5EF4-FFF2-40B4-BE49-F238E27FC236}">
                  <a16:creationId xmlns:a16="http://schemas.microsoft.com/office/drawing/2014/main" id="{EC70198C-77AA-42F8-852A-0D53C48F0EC3}"/>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4">
              <a:extLst>
                <a:ext uri="{FF2B5EF4-FFF2-40B4-BE49-F238E27FC236}">
                  <a16:creationId xmlns:a16="http://schemas.microsoft.com/office/drawing/2014/main" id="{146C2CD6-BDE7-4A6D-A6F9-D420B6912A46}"/>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5" name="Shape 1195">
              <a:extLst>
                <a:ext uri="{FF2B5EF4-FFF2-40B4-BE49-F238E27FC236}">
                  <a16:creationId xmlns:a16="http://schemas.microsoft.com/office/drawing/2014/main" id="{FA8BBEFB-8722-47B1-B6BB-505F695B9AD0}"/>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196">
              <a:extLst>
                <a:ext uri="{FF2B5EF4-FFF2-40B4-BE49-F238E27FC236}">
                  <a16:creationId xmlns:a16="http://schemas.microsoft.com/office/drawing/2014/main" id="{88C94CE5-1C14-42FD-8DD5-20841A3D0B8E}"/>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197">
              <a:extLst>
                <a:ext uri="{FF2B5EF4-FFF2-40B4-BE49-F238E27FC236}">
                  <a16:creationId xmlns:a16="http://schemas.microsoft.com/office/drawing/2014/main" id="{DE516A64-F37E-461E-988E-A88423331D7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198">
              <a:extLst>
                <a:ext uri="{FF2B5EF4-FFF2-40B4-BE49-F238E27FC236}">
                  <a16:creationId xmlns:a16="http://schemas.microsoft.com/office/drawing/2014/main" id="{F44C37BE-A283-4DB5-B494-3A38133525B3}"/>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9" name="Shape 1199">
              <a:extLst>
                <a:ext uri="{FF2B5EF4-FFF2-40B4-BE49-F238E27FC236}">
                  <a16:creationId xmlns:a16="http://schemas.microsoft.com/office/drawing/2014/main" id="{45166502-ACE7-40D2-BC03-1F1AB92DFBD7}"/>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30" name="Shape 1200">
              <a:extLst>
                <a:ext uri="{FF2B5EF4-FFF2-40B4-BE49-F238E27FC236}">
                  <a16:creationId xmlns:a16="http://schemas.microsoft.com/office/drawing/2014/main" id="{5BCDD8EC-152E-47D4-9E6D-68C2987E87B5}"/>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31" name="Shape 1201">
              <a:extLst>
                <a:ext uri="{FF2B5EF4-FFF2-40B4-BE49-F238E27FC236}">
                  <a16:creationId xmlns:a16="http://schemas.microsoft.com/office/drawing/2014/main" id="{A453DAA0-0AD8-428F-962D-EF918D781C95}"/>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32" name="Shape 1202">
              <a:extLst>
                <a:ext uri="{FF2B5EF4-FFF2-40B4-BE49-F238E27FC236}">
                  <a16:creationId xmlns:a16="http://schemas.microsoft.com/office/drawing/2014/main" id="{86EBA4DA-868E-49EC-9126-B150944F0F0D}"/>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19072636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69"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Association Rules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Key Measures</a:t>
            </a:r>
          </a:p>
        </p:txBody>
      </p:sp>
      <p:sp>
        <p:nvSpPr>
          <p:cNvPr id="12" name="Rectangle 11">
            <a:extLst>
              <a:ext uri="{FF2B5EF4-FFF2-40B4-BE49-F238E27FC236}">
                <a16:creationId xmlns:a16="http://schemas.microsoft.com/office/drawing/2014/main" id="{103EE446-1ABE-49AB-9213-E041D24D0B4A}"/>
              </a:ext>
            </a:extLst>
          </p:cNvPr>
          <p:cNvSpPr/>
          <p:nvPr/>
        </p:nvSpPr>
        <p:spPr>
          <a:xfrm>
            <a:off x="6858000" y="-12934"/>
            <a:ext cx="2286001"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Evaluate Results</a:t>
            </a:r>
          </a:p>
        </p:txBody>
      </p:sp>
      <p:graphicFrame>
        <p:nvGraphicFramePr>
          <p:cNvPr id="2" name="Table 1">
            <a:extLst>
              <a:ext uri="{FF2B5EF4-FFF2-40B4-BE49-F238E27FC236}">
                <a16:creationId xmlns:a16="http://schemas.microsoft.com/office/drawing/2014/main" id="{D1B3FCF8-390C-4C91-9DA7-2941AB783807}"/>
              </a:ext>
            </a:extLst>
          </p:cNvPr>
          <p:cNvGraphicFramePr>
            <a:graphicFrameLocks noGrp="1"/>
          </p:cNvGraphicFramePr>
          <p:nvPr>
            <p:extLst>
              <p:ext uri="{D42A27DB-BD31-4B8C-83A1-F6EECF244321}">
                <p14:modId xmlns:p14="http://schemas.microsoft.com/office/powerpoint/2010/main" val="1589893306"/>
              </p:ext>
            </p:extLst>
          </p:nvPr>
        </p:nvGraphicFramePr>
        <p:xfrm>
          <a:off x="559669" y="1172462"/>
          <a:ext cx="8164606" cy="3210560"/>
        </p:xfrm>
        <a:graphic>
          <a:graphicData uri="http://schemas.openxmlformats.org/drawingml/2006/table">
            <a:tbl>
              <a:tblPr firstRow="1" bandRow="1">
                <a:tableStyleId>{5940675A-B579-460E-94D1-54222C63F5DA}</a:tableStyleId>
              </a:tblPr>
              <a:tblGrid>
                <a:gridCol w="2573275">
                  <a:extLst>
                    <a:ext uri="{9D8B030D-6E8A-4147-A177-3AD203B41FA5}">
                      <a16:colId xmlns:a16="http://schemas.microsoft.com/office/drawing/2014/main" val="3138147579"/>
                    </a:ext>
                  </a:extLst>
                </a:gridCol>
                <a:gridCol w="5591331">
                  <a:extLst>
                    <a:ext uri="{9D8B030D-6E8A-4147-A177-3AD203B41FA5}">
                      <a16:colId xmlns:a16="http://schemas.microsoft.com/office/drawing/2014/main" val="2230204498"/>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Measure</a:t>
                      </a:r>
                    </a:p>
                  </a:txBody>
                  <a:tcPr>
                    <a:solidFill>
                      <a:schemeClr val="accent4"/>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Meaning</a:t>
                      </a:r>
                    </a:p>
                  </a:txBody>
                  <a:tcPr>
                    <a:solidFill>
                      <a:schemeClr val="accent5"/>
                    </a:solidFill>
                  </a:tcPr>
                </a:tc>
                <a:extLst>
                  <a:ext uri="{0D108BD9-81ED-4DB2-BD59-A6C34878D82A}">
                    <a16:rowId xmlns:a16="http://schemas.microsoft.com/office/drawing/2014/main" val="3082649739"/>
                  </a:ext>
                </a:extLst>
              </a:tr>
              <a:tr h="370840">
                <a:tc>
                  <a:txBody>
                    <a:bodyPr/>
                    <a:lstStyle/>
                    <a:p>
                      <a:r>
                        <a:rPr lang="en-US" sz="1600" dirty="0">
                          <a:latin typeface="Calibri" panose="020F0502020204030204" pitchFamily="34" charset="0"/>
                          <a:cs typeface="Calibri" panose="020F0502020204030204" pitchFamily="34" charset="0"/>
                        </a:rPr>
                        <a:t>Support</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How frequently (% transactions) a set of items occurs in the dataset</a:t>
                      </a:r>
                    </a:p>
                  </a:txBody>
                  <a:tcPr/>
                </a:tc>
                <a:extLst>
                  <a:ext uri="{0D108BD9-81ED-4DB2-BD59-A6C34878D82A}">
                    <a16:rowId xmlns:a16="http://schemas.microsoft.com/office/drawing/2014/main" val="2299494278"/>
                  </a:ext>
                </a:extLst>
              </a:tr>
              <a:tr h="370840">
                <a:tc>
                  <a:txBody>
                    <a:bodyPr/>
                    <a:lstStyle/>
                    <a:p>
                      <a:r>
                        <a:rPr lang="en-US" sz="1600" dirty="0">
                          <a:latin typeface="Calibri" panose="020F0502020204030204" pitchFamily="34" charset="0"/>
                          <a:cs typeface="Calibri" panose="020F0502020204030204" pitchFamily="34" charset="0"/>
                        </a:rPr>
                        <a:t>Confidence</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How often a rule is true (%)</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How often a given set of items (X) is associated with the “outcome” (Y:  item or item set) of interest</a:t>
                      </a:r>
                    </a:p>
                  </a:txBody>
                  <a:tcPr/>
                </a:tc>
                <a:extLst>
                  <a:ext uri="{0D108BD9-81ED-4DB2-BD59-A6C34878D82A}">
                    <a16:rowId xmlns:a16="http://schemas.microsoft.com/office/drawing/2014/main" val="3317971010"/>
                  </a:ext>
                </a:extLst>
              </a:tr>
              <a:tr h="370840">
                <a:tc>
                  <a:txBody>
                    <a:bodyPr/>
                    <a:lstStyle/>
                    <a:p>
                      <a:r>
                        <a:rPr lang="en-US" sz="1600" dirty="0">
                          <a:latin typeface="Calibri" panose="020F0502020204030204" pitchFamily="34" charset="0"/>
                          <a:cs typeface="Calibri" panose="020F0502020204030204" pitchFamily="34" charset="0"/>
                        </a:rPr>
                        <a:t>Lift</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Ratio:  how often the rule’s prediction is true vs. what you’d find if items were unrelated</a:t>
                      </a:r>
                    </a:p>
                    <a:p>
                      <a:pPr marL="285750" lvl="3"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&gt;1 means useful for prediction(higher is better)</a:t>
                      </a:r>
                    </a:p>
                    <a:p>
                      <a:pPr marL="285750" lvl="3"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&lt; 1 means items are substitutes</a:t>
                      </a:r>
                    </a:p>
                  </a:txBody>
                  <a:tcPr/>
                </a:tc>
                <a:extLst>
                  <a:ext uri="{0D108BD9-81ED-4DB2-BD59-A6C34878D82A}">
                    <a16:rowId xmlns:a16="http://schemas.microsoft.com/office/drawing/2014/main" val="3680680481"/>
                  </a:ext>
                </a:extLst>
              </a:tr>
              <a:tr h="370840">
                <a:tc>
                  <a:txBody>
                    <a:bodyPr/>
                    <a:lstStyle/>
                    <a:p>
                      <a:r>
                        <a:rPr lang="en-US" sz="1600" dirty="0">
                          <a:latin typeface="Calibri" panose="020F0502020204030204" pitchFamily="34" charset="0"/>
                          <a:cs typeface="Calibri" panose="020F0502020204030204" pitchFamily="34" charset="0"/>
                        </a:rPr>
                        <a:t>(lack of) Conviction</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How frequently (%) the rule would predict incorrectly</a:t>
                      </a:r>
                    </a:p>
                  </a:txBody>
                  <a:tcPr/>
                </a:tc>
                <a:extLst>
                  <a:ext uri="{0D108BD9-81ED-4DB2-BD59-A6C34878D82A}">
                    <a16:rowId xmlns:a16="http://schemas.microsoft.com/office/drawing/2014/main" val="1992904444"/>
                  </a:ext>
                </a:extLst>
              </a:tr>
            </a:tbl>
          </a:graphicData>
        </a:graphic>
      </p:graphicFrame>
    </p:spTree>
    <p:extLst>
      <p:ext uri="{BB962C8B-B14F-4D97-AF65-F5344CB8AC3E}">
        <p14:creationId xmlns:p14="http://schemas.microsoft.com/office/powerpoint/2010/main" val="7971417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p:txBody>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Association Rules</a:t>
            </a:r>
          </a:p>
        </p:txBody>
      </p:sp>
      <p:sp>
        <p:nvSpPr>
          <p:cNvPr id="8" name="Rectangle 7">
            <a:extLst>
              <a:ext uri="{FF2B5EF4-FFF2-40B4-BE49-F238E27FC236}">
                <a16:creationId xmlns:a16="http://schemas.microsoft.com/office/drawing/2014/main" id="{C023744A-C507-4C81-AA69-F6836510F851}"/>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
        <p:nvSpPr>
          <p:cNvPr id="9" name="Text Placeholder 5">
            <a:extLst>
              <a:ext uri="{FF2B5EF4-FFF2-40B4-BE49-F238E27FC236}">
                <a16:creationId xmlns:a16="http://schemas.microsoft.com/office/drawing/2014/main" id="{64BB972A-7999-4AE3-90B7-DB6118CFAA94}"/>
              </a:ext>
            </a:extLst>
          </p:cNvPr>
          <p:cNvSpPr>
            <a:spLocks noGrp="1"/>
          </p:cNvSpPr>
          <p:nvPr>
            <p:ph type="body" sz="quarter" idx="1"/>
          </p:nvPr>
        </p:nvSpPr>
        <p:spPr>
          <a:xfrm>
            <a:off x="480947" y="2039323"/>
            <a:ext cx="7810500" cy="595313"/>
          </a:xfrm>
        </p:spPr>
        <p:txBody>
          <a:bodyPr>
            <a:normAutofit fontScale="77500" lnSpcReduction="20000"/>
          </a:bodyPr>
          <a:lstStyle/>
          <a:p>
            <a:r>
              <a:rPr lang="en-US" sz="1600" dirty="0">
                <a:solidFill>
                  <a:schemeClr val="accent2">
                    <a:lumMod val="20000"/>
                    <a:lumOff val="80000"/>
                  </a:schemeClr>
                </a:solidFill>
                <a:latin typeface="Calibri" panose="020F0502020204030204" pitchFamily="34" charset="0"/>
                <a:cs typeface="Calibri" panose="020F0502020204030204" pitchFamily="34" charset="0"/>
              </a:rPr>
              <a:t>(time and preferences permitting)</a:t>
            </a:r>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p>
            <a:r>
              <a:rPr lang="en-US" sz="1600" i="1" dirty="0">
                <a:solidFill>
                  <a:schemeClr val="accent2">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a:t>
            </a:r>
            <a:r>
              <a:rPr lang="en-US" sz="1600" i="1">
                <a:solidFill>
                  <a:schemeClr val="accent2">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com/R_for_IBF_NextLevel/</a:t>
            </a:r>
            <a:r>
              <a:rPr lang="en-US" sz="1600" i="1" dirty="0">
                <a:solidFill>
                  <a:schemeClr val="accent2">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HowToRun_AssociationRuleSoftware.pptx</a:t>
            </a:r>
            <a:endParaRPr lang="en-US" sz="1600" i="1" dirty="0">
              <a:solidFill>
                <a:schemeClr val="accent2">
                  <a:lumMod val="40000"/>
                  <a:lumOff val="60000"/>
                </a:schemeClr>
              </a:solidFill>
              <a:latin typeface="Calibri" panose="020F0502020204030204" pitchFamily="34" charset="0"/>
              <a:cs typeface="Calibri" panose="020F0502020204030204" pitchFamily="34" charset="0"/>
            </a:endParaRPr>
          </a:p>
          <a:p>
            <a:r>
              <a:rPr lang="en-US" sz="1600" i="1" dirty="0">
                <a:solidFill>
                  <a:schemeClr val="accent2">
                    <a:lumMod val="40000"/>
                    <a:lumOff val="6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https://ceresanalytics.</a:t>
            </a:r>
            <a:r>
              <a:rPr lang="en-US" sz="1600" i="1">
                <a:solidFill>
                  <a:schemeClr val="accent2">
                    <a:lumMod val="40000"/>
                    <a:lumOff val="6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com/R_for_IBF_NextLevel/</a:t>
            </a:r>
            <a:r>
              <a:rPr lang="en-US" sz="1600" i="1" dirty="0">
                <a:solidFill>
                  <a:schemeClr val="accent2">
                    <a:lumMod val="40000"/>
                    <a:lumOff val="6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ibf_associationRules.r</a:t>
            </a:r>
            <a:r>
              <a:rPr lang="en-US" sz="1600" i="1" dirty="0">
                <a:solidFill>
                  <a:schemeClr val="accent2">
                    <a:lumMod val="40000"/>
                    <a:lumOff val="60000"/>
                  </a:schemeClr>
                </a:solidFill>
                <a:latin typeface="Calibri" panose="020F0502020204030204" pitchFamily="34" charset="0"/>
                <a:cs typeface="Calibri" panose="020F0502020204030204" pitchFamily="34" charset="0"/>
              </a:rPr>
              <a:t> </a:t>
            </a:r>
          </a:p>
          <a:p>
            <a:endParaRPr lang="en-US" sz="1600" dirty="0">
              <a:solidFill>
                <a:schemeClr val="accent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9631134"/>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B4CF5-034A-46A6-A1DA-31AE24FAD0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828" y="745957"/>
            <a:ext cx="8898195" cy="2590801"/>
          </a:xfrm>
          <a:prstGeom prst="rect">
            <a:avLst/>
          </a:prstGeom>
        </p:spPr>
      </p:pic>
      <p:sp>
        <p:nvSpPr>
          <p:cNvPr id="3" name="Right Brace 2">
            <a:extLst>
              <a:ext uri="{FF2B5EF4-FFF2-40B4-BE49-F238E27FC236}">
                <a16:creationId xmlns:a16="http://schemas.microsoft.com/office/drawing/2014/main" id="{FE5B299F-E8AC-4916-BE21-9A516D3EC405}"/>
              </a:ext>
            </a:extLst>
          </p:cNvPr>
          <p:cNvSpPr/>
          <p:nvPr/>
        </p:nvSpPr>
        <p:spPr>
          <a:xfrm>
            <a:off x="3064042" y="866274"/>
            <a:ext cx="236621" cy="421105"/>
          </a:xfrm>
          <a:prstGeom prst="rightBrace">
            <a:avLst/>
          </a:prstGeom>
          <a:ln/>
        </p:spPr>
        <p:style>
          <a:lnRef idx="1">
            <a:schemeClr val="accent4"/>
          </a:lnRef>
          <a:fillRef idx="0">
            <a:schemeClr val="accent4"/>
          </a:fillRef>
          <a:effectRef idx="0">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 name="TextBox 3">
            <a:extLst>
              <a:ext uri="{FF2B5EF4-FFF2-40B4-BE49-F238E27FC236}">
                <a16:creationId xmlns:a16="http://schemas.microsoft.com/office/drawing/2014/main" id="{F9700892-D8B5-4989-9BC2-D46832D0E261}"/>
              </a:ext>
            </a:extLst>
          </p:cNvPr>
          <p:cNvSpPr txBox="1"/>
          <p:nvPr/>
        </p:nvSpPr>
        <p:spPr>
          <a:xfrm>
            <a:off x="3516813" y="894447"/>
            <a:ext cx="312906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4">
                    <a:lumMod val="75000"/>
                  </a:schemeClr>
                </a:solidFill>
                <a:effectLst/>
                <a:uFillTx/>
                <a:latin typeface="Calibri" panose="020F0502020204030204" pitchFamily="34" charset="0"/>
                <a:cs typeface="Calibri" panose="020F0502020204030204" pitchFamily="34" charset="0"/>
                <a:sym typeface="Helvetica Light"/>
              </a:rPr>
              <a:t>Rows are transactions; items are columns</a:t>
            </a:r>
          </a:p>
        </p:txBody>
      </p:sp>
      <p:sp>
        <p:nvSpPr>
          <p:cNvPr id="5" name="Rectangle 4">
            <a:extLst>
              <a:ext uri="{FF2B5EF4-FFF2-40B4-BE49-F238E27FC236}">
                <a16:creationId xmlns:a16="http://schemas.microsoft.com/office/drawing/2014/main" id="{88890BC6-59B7-41C9-A730-0E0E44DE8AF5}"/>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Setting up data</a:t>
            </a:r>
          </a:p>
        </p:txBody>
      </p:sp>
      <p:sp>
        <p:nvSpPr>
          <p:cNvPr id="6" name="TextBox 5">
            <a:extLst>
              <a:ext uri="{FF2B5EF4-FFF2-40B4-BE49-F238E27FC236}">
                <a16:creationId xmlns:a16="http://schemas.microsoft.com/office/drawing/2014/main" id="{53678060-9CCC-4F6F-9DB5-9D9018CD308C}"/>
              </a:ext>
            </a:extLst>
          </p:cNvPr>
          <p:cNvSpPr txBox="1"/>
          <p:nvPr/>
        </p:nvSpPr>
        <p:spPr>
          <a:xfrm>
            <a:off x="3227728" y="1723321"/>
            <a:ext cx="381354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4">
                    <a:lumMod val="75000"/>
                  </a:schemeClr>
                </a:solidFill>
                <a:effectLst/>
                <a:uFillTx/>
                <a:latin typeface="Calibri" panose="020F0502020204030204" pitchFamily="34" charset="0"/>
                <a:cs typeface="Calibri" panose="020F0502020204030204" pitchFamily="34" charset="0"/>
                <a:sym typeface="Helvetica Light"/>
              </a:rPr>
              <a:t>See distribution of item counts among transactions</a:t>
            </a:r>
          </a:p>
        </p:txBody>
      </p:sp>
      <p:sp>
        <p:nvSpPr>
          <p:cNvPr id="7" name="TextBox 6">
            <a:extLst>
              <a:ext uri="{FF2B5EF4-FFF2-40B4-BE49-F238E27FC236}">
                <a16:creationId xmlns:a16="http://schemas.microsoft.com/office/drawing/2014/main" id="{9592FB2F-46F4-4201-9E5A-EA0B52A99F3E}"/>
              </a:ext>
            </a:extLst>
          </p:cNvPr>
          <p:cNvSpPr txBox="1"/>
          <p:nvPr/>
        </p:nvSpPr>
        <p:spPr>
          <a:xfrm>
            <a:off x="2972078" y="2934505"/>
            <a:ext cx="480900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4">
                    <a:lumMod val="75000"/>
                  </a:schemeClr>
                </a:solidFill>
                <a:effectLst/>
                <a:uFillTx/>
                <a:latin typeface="Calibri" panose="020F0502020204030204" pitchFamily="34" charset="0"/>
                <a:cs typeface="Calibri" panose="020F0502020204030204" pitchFamily="34" charset="0"/>
                <a:sym typeface="Helvetica Light"/>
              </a:rPr>
              <a:t>Labeling system has more general categories, as well as specifics</a:t>
            </a:r>
          </a:p>
        </p:txBody>
      </p:sp>
    </p:spTree>
    <p:extLst>
      <p:ext uri="{BB962C8B-B14F-4D97-AF65-F5344CB8AC3E}">
        <p14:creationId xmlns:p14="http://schemas.microsoft.com/office/powerpoint/2010/main" val="4266601383"/>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5FAD7-664C-4408-8113-15567E2988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052207" cy="4642610"/>
          </a:xfrm>
          <a:prstGeom prst="rect">
            <a:avLst/>
          </a:prstGeom>
        </p:spPr>
      </p:pic>
      <p:sp>
        <p:nvSpPr>
          <p:cNvPr id="3" name="Rectangle 2">
            <a:extLst>
              <a:ext uri="{FF2B5EF4-FFF2-40B4-BE49-F238E27FC236}">
                <a16:creationId xmlns:a16="http://schemas.microsoft.com/office/drawing/2014/main" id="{2F256419-7E9C-457E-A36E-970865D8826A}"/>
              </a:ext>
            </a:extLst>
          </p:cNvPr>
          <p:cNvSpPr/>
          <p:nvPr/>
        </p:nvSpPr>
        <p:spPr>
          <a:xfrm>
            <a:off x="6872991" y="24"/>
            <a:ext cx="2271010" cy="5008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Label details </a:t>
            </a:r>
          </a:p>
          <a:p>
            <a:pPr algn="ctr"/>
            <a:r>
              <a:rPr lang="en-US" sz="1500" dirty="0">
                <a:solidFill>
                  <a:srgbClr val="FFFFFF"/>
                </a:solidFill>
                <a:latin typeface="Calibri" panose="020F0502020204030204" pitchFamily="34" charset="0"/>
              </a:rPr>
              <a:t>(larger sample)</a:t>
            </a:r>
          </a:p>
        </p:txBody>
      </p:sp>
    </p:spTree>
    <p:extLst>
      <p:ext uri="{BB962C8B-B14F-4D97-AF65-F5344CB8AC3E}">
        <p14:creationId xmlns:p14="http://schemas.microsoft.com/office/powerpoint/2010/main" val="2335651545"/>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43BCA-9BEB-4E18-A25B-DF20321FCA36}"/>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Explore the data</a:t>
            </a:r>
          </a:p>
        </p:txBody>
      </p:sp>
      <p:pic>
        <p:nvPicPr>
          <p:cNvPr id="6" name="Picture 5">
            <a:extLst>
              <a:ext uri="{FF2B5EF4-FFF2-40B4-BE49-F238E27FC236}">
                <a16:creationId xmlns:a16="http://schemas.microsoft.com/office/drawing/2014/main" id="{10199498-07DB-4B65-840A-5AF38B4F2B23}"/>
              </a:ext>
            </a:extLst>
          </p:cNvPr>
          <p:cNvPicPr>
            <a:picLocks noChangeAspect="1"/>
          </p:cNvPicPr>
          <p:nvPr/>
        </p:nvPicPr>
        <p:blipFill>
          <a:blip r:embed="rId2"/>
          <a:stretch>
            <a:fillRect/>
          </a:stretch>
        </p:blipFill>
        <p:spPr>
          <a:xfrm>
            <a:off x="468228" y="578642"/>
            <a:ext cx="8207543" cy="3986215"/>
          </a:xfrm>
          <a:prstGeom prst="rect">
            <a:avLst/>
          </a:prstGeom>
        </p:spPr>
      </p:pic>
    </p:spTree>
    <p:extLst>
      <p:ext uri="{BB962C8B-B14F-4D97-AF65-F5344CB8AC3E}">
        <p14:creationId xmlns:p14="http://schemas.microsoft.com/office/powerpoint/2010/main" val="15036630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4195" y="2357927"/>
            <a:ext cx="1128223" cy="112822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29010" y="2305578"/>
            <a:ext cx="1250620" cy="901023"/>
          </a:xfrm>
          <a:prstGeom prst="rect">
            <a:avLst/>
          </a:prstGeom>
        </p:spPr>
      </p:pic>
      <p:sp>
        <p:nvSpPr>
          <p:cNvPr id="2" name="Title 1"/>
          <p:cNvSpPr>
            <a:spLocks noGrp="1"/>
          </p:cNvSpPr>
          <p:nvPr>
            <p:ph type="title"/>
          </p:nvPr>
        </p:nvSpPr>
        <p:spPr>
          <a:xfrm>
            <a:off x="1799158" y="210342"/>
            <a:ext cx="5493558" cy="819813"/>
          </a:xfrm>
          <a:solidFill>
            <a:schemeClr val="accent4"/>
          </a:solidFill>
        </p:spPr>
        <p:txBody>
          <a:bodyPr>
            <a:normAutofit fontScale="90000"/>
          </a:bodyPr>
          <a:lstStyle/>
          <a:p>
            <a:r>
              <a:rPr lang="en-US" sz="2000" dirty="0">
                <a:solidFill>
                  <a:srgbClr val="FFFFFF"/>
                </a:solidFill>
              </a:rPr>
              <a:t>The Marketing Perspective</a:t>
            </a:r>
            <a:br>
              <a:rPr lang="en-US" sz="2400" dirty="0">
                <a:solidFill>
                  <a:srgbClr val="FFFFFF"/>
                </a:solidFill>
              </a:rPr>
            </a:br>
            <a:r>
              <a:rPr lang="en-US" dirty="0">
                <a:solidFill>
                  <a:srgbClr val="FFFFFF"/>
                </a:solidFill>
              </a:rPr>
              <a:t>“RFM”</a:t>
            </a:r>
          </a:p>
        </p:txBody>
      </p:sp>
      <p:cxnSp>
        <p:nvCxnSpPr>
          <p:cNvPr id="5" name="Straight Connector 4"/>
          <p:cNvCxnSpPr/>
          <p:nvPr/>
        </p:nvCxnSpPr>
        <p:spPr>
          <a:xfrm>
            <a:off x="4599508" y="1213844"/>
            <a:ext cx="0" cy="165735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flipH="1">
            <a:off x="2885008" y="2871194"/>
            <a:ext cx="1714500" cy="102870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99508" y="2871194"/>
            <a:ext cx="2114550" cy="108585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99158" y="1348366"/>
            <a:ext cx="2057400" cy="800219"/>
          </a:xfrm>
          <a:prstGeom prst="rect">
            <a:avLst/>
          </a:prstGeom>
          <a:noFill/>
        </p:spPr>
        <p:txBody>
          <a:bodyPr wrap="square" rtlCol="0">
            <a:spAutoFit/>
          </a:bodyPr>
          <a:lstStyle/>
          <a:p>
            <a:pPr algn="ctr"/>
            <a:r>
              <a:rPr lang="en-US" sz="1800" b="1" i="1" dirty="0">
                <a:solidFill>
                  <a:srgbClr val="00B0F0"/>
                </a:solidFill>
                <a:latin typeface="Calibri" panose="020F0502020204030204" pitchFamily="34" charset="0"/>
                <a:cs typeface="Calibri" panose="020F0502020204030204" pitchFamily="34" charset="0"/>
              </a:rPr>
              <a:t>Recency</a:t>
            </a:r>
            <a:endParaRPr lang="en-US" sz="18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How recent was the last purchase?</a:t>
            </a:r>
          </a:p>
        </p:txBody>
      </p:sp>
      <p:sp>
        <p:nvSpPr>
          <p:cNvPr id="15" name="TextBox 14"/>
          <p:cNvSpPr txBox="1"/>
          <p:nvPr/>
        </p:nvSpPr>
        <p:spPr>
          <a:xfrm>
            <a:off x="4969916" y="1314450"/>
            <a:ext cx="2686049" cy="802014"/>
          </a:xfrm>
          <a:prstGeom prst="rect">
            <a:avLst/>
          </a:prstGeom>
          <a:noFill/>
        </p:spPr>
        <p:txBody>
          <a:bodyPr wrap="square" rtlCol="0">
            <a:spAutoFit/>
          </a:bodyPr>
          <a:lstStyle/>
          <a:p>
            <a:pPr algn="ctr"/>
            <a:r>
              <a:rPr lang="en-US" sz="1800" b="1" i="1" dirty="0">
                <a:solidFill>
                  <a:srgbClr val="0070C0"/>
                </a:solidFill>
                <a:latin typeface="Calibri" panose="020F0502020204030204" pitchFamily="34" charset="0"/>
                <a:cs typeface="Calibri" panose="020F0502020204030204" pitchFamily="34" charset="0"/>
              </a:rPr>
              <a:t>Frequency</a:t>
            </a:r>
            <a:endParaRPr lang="en-US" sz="18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How often does the customer purchase?</a:t>
            </a:r>
          </a:p>
        </p:txBody>
      </p:sp>
      <p:sp>
        <p:nvSpPr>
          <p:cNvPr id="16" name="TextBox 15"/>
          <p:cNvSpPr txBox="1"/>
          <p:nvPr/>
        </p:nvSpPr>
        <p:spPr>
          <a:xfrm>
            <a:off x="3248306" y="3228437"/>
            <a:ext cx="2857500" cy="800219"/>
          </a:xfrm>
          <a:prstGeom prst="rect">
            <a:avLst/>
          </a:prstGeom>
          <a:noFill/>
        </p:spPr>
        <p:txBody>
          <a:bodyPr wrap="square" rtlCol="0">
            <a:spAutoFit/>
          </a:bodyPr>
          <a:lstStyle/>
          <a:p>
            <a:pPr algn="ctr"/>
            <a:r>
              <a:rPr lang="en-US" sz="1800" b="1" i="1" dirty="0">
                <a:solidFill>
                  <a:srgbClr val="50A077"/>
                </a:solidFill>
                <a:latin typeface="Calibri" panose="020F0502020204030204" pitchFamily="34" charset="0"/>
                <a:cs typeface="Calibri" panose="020F0502020204030204" pitchFamily="34" charset="0"/>
              </a:rPr>
              <a:t>Monetary</a:t>
            </a:r>
            <a:endParaRPr lang="en-US" sz="18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How much does the customer spend?</a:t>
            </a: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5568" y="4111184"/>
            <a:ext cx="1062976" cy="708651"/>
          </a:xfrm>
          <a:prstGeom prst="rect">
            <a:avLst/>
          </a:prstGeom>
        </p:spPr>
      </p:pic>
    </p:spTree>
    <p:extLst>
      <p:ext uri="{BB962C8B-B14F-4D97-AF65-F5344CB8AC3E}">
        <p14:creationId xmlns:p14="http://schemas.microsoft.com/office/powerpoint/2010/main" val="20362555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1AD3D-A659-4432-BC48-CEB2BBB6E410}"/>
              </a:ext>
            </a:extLst>
          </p:cNvPr>
          <p:cNvSpPr txBox="1"/>
          <p:nvPr/>
        </p:nvSpPr>
        <p:spPr>
          <a:xfrm>
            <a:off x="2642937" y="57415"/>
            <a:ext cx="393833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Top rules by “Support”</a:t>
            </a:r>
          </a:p>
          <a:p>
            <a:pPr marL="0" marR="0" indent="0" algn="ctr" defTabSz="825500" rtl="0" fontAlgn="auto" latinLnBrk="0" hangingPunct="0">
              <a:lnSpc>
                <a:spcPct val="100000"/>
              </a:lnSpc>
              <a:spcBef>
                <a:spcPts val="0"/>
              </a:spcBef>
              <a:spcAft>
                <a:spcPts val="0"/>
              </a:spcAft>
              <a:buClrTx/>
              <a:buSzTx/>
              <a:buFontTx/>
              <a:buNone/>
              <a:tabLst/>
            </a:pPr>
            <a:r>
              <a:rPr lang="en-US" sz="1600" dirty="0">
                <a:latin typeface="Calibri" panose="020F0502020204030204" pitchFamily="34" charset="0"/>
                <a:cs typeface="Calibri" panose="020F0502020204030204" pitchFamily="34" charset="0"/>
              </a:rPr>
              <a:t>(% of Transactions containing item set)</a:t>
            </a:r>
            <a:endPar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pic>
        <p:nvPicPr>
          <p:cNvPr id="6" name="Picture 5">
            <a:extLst>
              <a:ext uri="{FF2B5EF4-FFF2-40B4-BE49-F238E27FC236}">
                <a16:creationId xmlns:a16="http://schemas.microsoft.com/office/drawing/2014/main" id="{9DA91E49-6D7D-4AF6-BA00-D14A39710E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201" r="30469" b="48304"/>
          <a:stretch/>
        </p:blipFill>
        <p:spPr>
          <a:xfrm>
            <a:off x="132347" y="798095"/>
            <a:ext cx="8959516" cy="3080084"/>
          </a:xfrm>
          <a:prstGeom prst="rect">
            <a:avLst/>
          </a:prstGeom>
        </p:spPr>
      </p:pic>
      <p:sp>
        <p:nvSpPr>
          <p:cNvPr id="7" name="Rectangle 6">
            <a:extLst>
              <a:ext uri="{FF2B5EF4-FFF2-40B4-BE49-F238E27FC236}">
                <a16:creationId xmlns:a16="http://schemas.microsoft.com/office/drawing/2014/main" id="{9EA0B32A-4CC3-495A-AE77-034A0C06CBCF}"/>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Explore the data</a:t>
            </a:r>
          </a:p>
        </p:txBody>
      </p:sp>
    </p:spTree>
    <p:extLst>
      <p:ext uri="{BB962C8B-B14F-4D97-AF65-F5344CB8AC3E}">
        <p14:creationId xmlns:p14="http://schemas.microsoft.com/office/powerpoint/2010/main" val="1348041577"/>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1AD3D-A659-4432-BC48-CEB2BBB6E410}"/>
              </a:ext>
            </a:extLst>
          </p:cNvPr>
          <p:cNvSpPr txBox="1"/>
          <p:nvPr/>
        </p:nvSpPr>
        <p:spPr>
          <a:xfrm>
            <a:off x="2642937" y="57415"/>
            <a:ext cx="393833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Top rules by “Confidence”</a:t>
            </a:r>
          </a:p>
          <a:p>
            <a:pPr marL="0" marR="0" indent="0" algn="ctr" defTabSz="825500" rtl="0" fontAlgn="auto" latinLnBrk="0" hangingPunct="0">
              <a:lnSpc>
                <a:spcPct val="100000"/>
              </a:lnSpc>
              <a:spcBef>
                <a:spcPts val="0"/>
              </a:spcBef>
              <a:spcAft>
                <a:spcPts val="0"/>
              </a:spcAft>
              <a:buClrTx/>
              <a:buSzTx/>
              <a:buFontTx/>
              <a:buNone/>
              <a:tabLst/>
            </a:pPr>
            <a:r>
              <a:rPr lang="en-US" sz="1600" dirty="0">
                <a:latin typeface="Calibri" panose="020F0502020204030204" pitchFamily="34" charset="0"/>
                <a:cs typeface="Calibri" panose="020F0502020204030204" pitchFamily="34" charset="0"/>
              </a:rPr>
              <a:t>(% of occasions rule is true)</a:t>
            </a:r>
            <a:endPar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pic>
        <p:nvPicPr>
          <p:cNvPr id="4" name="Picture 3">
            <a:extLst>
              <a:ext uri="{FF2B5EF4-FFF2-40B4-BE49-F238E27FC236}">
                <a16:creationId xmlns:a16="http://schemas.microsoft.com/office/drawing/2014/main" id="{FADB04AE-C0BF-4BFE-A83C-D509448BCE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605" r="36097" b="46589"/>
          <a:stretch/>
        </p:blipFill>
        <p:spPr>
          <a:xfrm>
            <a:off x="131821" y="757988"/>
            <a:ext cx="8876573" cy="3188369"/>
          </a:xfrm>
          <a:prstGeom prst="rect">
            <a:avLst/>
          </a:prstGeom>
        </p:spPr>
      </p:pic>
      <p:sp>
        <p:nvSpPr>
          <p:cNvPr id="5" name="Rectangle 4">
            <a:extLst>
              <a:ext uri="{FF2B5EF4-FFF2-40B4-BE49-F238E27FC236}">
                <a16:creationId xmlns:a16="http://schemas.microsoft.com/office/drawing/2014/main" id="{80D41344-79C7-4436-BF2C-971BF4ED1C4D}"/>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Explore the data</a:t>
            </a:r>
          </a:p>
        </p:txBody>
      </p:sp>
    </p:spTree>
    <p:extLst>
      <p:ext uri="{BB962C8B-B14F-4D97-AF65-F5344CB8AC3E}">
        <p14:creationId xmlns:p14="http://schemas.microsoft.com/office/powerpoint/2010/main" val="3509240036"/>
      </p:ext>
    </p:extLst>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FA3CA-CBC9-4E75-9AAA-B9D122AD2DCF}"/>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Explore the data</a:t>
            </a:r>
          </a:p>
        </p:txBody>
      </p:sp>
      <p:sp>
        <p:nvSpPr>
          <p:cNvPr id="3" name="TextBox 2">
            <a:extLst>
              <a:ext uri="{FF2B5EF4-FFF2-40B4-BE49-F238E27FC236}">
                <a16:creationId xmlns:a16="http://schemas.microsoft.com/office/drawing/2014/main" id="{E0001CA8-5893-479E-AFA9-881B1EC21EBE}"/>
              </a:ext>
            </a:extLst>
          </p:cNvPr>
          <p:cNvSpPr txBox="1"/>
          <p:nvPr/>
        </p:nvSpPr>
        <p:spPr>
          <a:xfrm>
            <a:off x="1816768" y="193773"/>
            <a:ext cx="551046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Top rules by “Lift”</a:t>
            </a:r>
          </a:p>
          <a:p>
            <a:pPr marL="0" marR="0" indent="0" algn="ctr" defTabSz="825500" rtl="0" fontAlgn="auto" latinLnBrk="0" hangingPunct="0">
              <a:lnSpc>
                <a:spcPct val="100000"/>
              </a:lnSpc>
              <a:spcBef>
                <a:spcPts val="0"/>
              </a:spcBef>
              <a:spcAft>
                <a:spcPts val="0"/>
              </a:spcAft>
              <a:buClrTx/>
              <a:buSzTx/>
              <a:buFontTx/>
              <a:buNone/>
              <a:tabLst/>
            </a:pPr>
            <a:r>
              <a:rPr lang="en-US" sz="1600" dirty="0">
                <a:latin typeface="Calibri" panose="020F0502020204030204" pitchFamily="34" charset="0"/>
                <a:cs typeface="Calibri" panose="020F0502020204030204" pitchFamily="34" charset="0"/>
              </a:rPr>
              <a:t>(How often a predicted result is true vs. random occurrence)</a:t>
            </a:r>
            <a:endPar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pic>
        <p:nvPicPr>
          <p:cNvPr id="4" name="Picture 3">
            <a:extLst>
              <a:ext uri="{FF2B5EF4-FFF2-40B4-BE49-F238E27FC236}">
                <a16:creationId xmlns:a16="http://schemas.microsoft.com/office/drawing/2014/main" id="{5888E1D4-E498-4FE2-8089-CE821F4B4F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4430" y="894347"/>
            <a:ext cx="8682789" cy="3107096"/>
          </a:xfrm>
          <a:prstGeom prst="rect">
            <a:avLst/>
          </a:prstGeom>
        </p:spPr>
      </p:pic>
      <p:sp>
        <p:nvSpPr>
          <p:cNvPr id="5" name="TextBox 4">
            <a:extLst>
              <a:ext uri="{FF2B5EF4-FFF2-40B4-BE49-F238E27FC236}">
                <a16:creationId xmlns:a16="http://schemas.microsoft.com/office/drawing/2014/main" id="{183DD18B-1340-42F2-81D7-50D1F9053875}"/>
              </a:ext>
            </a:extLst>
          </p:cNvPr>
          <p:cNvSpPr txBox="1"/>
          <p:nvPr/>
        </p:nvSpPr>
        <p:spPr>
          <a:xfrm>
            <a:off x="1816767" y="3982279"/>
            <a:ext cx="551046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If lift=1, </a:t>
            </a:r>
            <a:r>
              <a:rPr kumimoji="0" lang="en-US" sz="1200" b="0" i="1"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Light"/>
              </a:rPr>
              <a:t>lhs</a:t>
            </a: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and </a:t>
            </a:r>
            <a:r>
              <a:rPr kumimoji="0" lang="en-US" sz="1200" b="0" i="1"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Light"/>
              </a:rPr>
              <a:t>rhs</a:t>
            </a: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are independent</a:t>
            </a:r>
          </a:p>
          <a:p>
            <a:pPr marL="0" marR="0" indent="0" algn="ctr"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If lift &lt; 0, </a:t>
            </a:r>
            <a:r>
              <a:rPr kumimoji="0" lang="en-US" sz="1200" b="0" i="1"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Light"/>
              </a:rPr>
              <a:t>lhs</a:t>
            </a: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and </a:t>
            </a:r>
            <a:r>
              <a:rPr kumimoji="0" lang="en-US" sz="1200" b="0" i="1"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Light"/>
              </a:rPr>
              <a:t>rhs</a:t>
            </a: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are negatively correlated</a:t>
            </a:r>
          </a:p>
          <a:p>
            <a:pPr marL="0" marR="0" indent="0" algn="ctr" defTabSz="825500" rtl="0" fontAlgn="auto" latinLnBrk="0" hangingPunct="0">
              <a:lnSpc>
                <a:spcPct val="100000"/>
              </a:lnSpc>
              <a:spcBef>
                <a:spcPts val="0"/>
              </a:spcBef>
              <a:spcAft>
                <a:spcPts val="0"/>
              </a:spcAft>
              <a:buClrTx/>
              <a:buSzTx/>
              <a:buFontTx/>
              <a:buNone/>
              <a:tabLst/>
            </a:pPr>
            <a:r>
              <a:rPr lang="en-US" sz="1200" i="1" dirty="0">
                <a:latin typeface="Calibri" panose="020F0502020204030204" pitchFamily="34" charset="0"/>
                <a:cs typeface="Calibri" panose="020F0502020204030204" pitchFamily="34" charset="0"/>
              </a:rPr>
              <a:t>If lift &gt; 0, </a:t>
            </a:r>
            <a:r>
              <a:rPr lang="en-US" sz="1200" i="1" dirty="0" err="1">
                <a:latin typeface="Calibri" panose="020F0502020204030204" pitchFamily="34" charset="0"/>
                <a:cs typeface="Calibri" panose="020F0502020204030204" pitchFamily="34" charset="0"/>
              </a:rPr>
              <a:t>lhs</a:t>
            </a:r>
            <a:r>
              <a:rPr lang="en-US" sz="1200" i="1" dirty="0">
                <a:latin typeface="Calibri" panose="020F0502020204030204" pitchFamily="34" charset="0"/>
                <a:cs typeface="Calibri" panose="020F0502020204030204" pitchFamily="34" charset="0"/>
              </a:rPr>
              <a:t> and </a:t>
            </a:r>
            <a:r>
              <a:rPr lang="en-US" sz="1200" i="1" dirty="0" err="1">
                <a:latin typeface="Calibri" panose="020F0502020204030204" pitchFamily="34" charset="0"/>
                <a:cs typeface="Calibri" panose="020F0502020204030204" pitchFamily="34" charset="0"/>
              </a:rPr>
              <a:t>rhs</a:t>
            </a:r>
            <a:r>
              <a:rPr lang="en-US" sz="1200" i="1" dirty="0">
                <a:latin typeface="Calibri" panose="020F0502020204030204" pitchFamily="34" charset="0"/>
                <a:cs typeface="Calibri" panose="020F0502020204030204" pitchFamily="34" charset="0"/>
              </a:rPr>
              <a:t> are </a:t>
            </a:r>
            <a:r>
              <a:rPr lang="en-US" sz="1200" i="1" dirty="0" err="1">
                <a:latin typeface="Calibri" panose="020F0502020204030204" pitchFamily="34" charset="0"/>
                <a:cs typeface="Calibri" panose="020F0502020204030204" pitchFamily="34" charset="0"/>
              </a:rPr>
              <a:t>positivey</a:t>
            </a:r>
            <a:r>
              <a:rPr lang="en-US" sz="1200" i="1" dirty="0">
                <a:latin typeface="Calibri" panose="020F0502020204030204" pitchFamily="34" charset="0"/>
                <a:cs typeface="Calibri" panose="020F0502020204030204" pitchFamily="34" charset="0"/>
              </a:rPr>
              <a:t> correlated</a:t>
            </a:r>
            <a:endPar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1875051468"/>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rgbClr val="318EFF"/>
                </a:solidFill>
              </a:rPr>
              <a:t>Put</a:t>
            </a:r>
            <a:r>
              <a:rPr lang="en-US" dirty="0">
                <a:solidFill>
                  <a:schemeClr val="accent2"/>
                </a:solidFill>
              </a:rPr>
              <a:t>ting</a:t>
            </a:r>
            <a:r>
              <a:rPr lang="en-US" dirty="0">
                <a:solidFill>
                  <a:schemeClr val="accent4"/>
                </a:solidFill>
              </a:rPr>
              <a:t> </a:t>
            </a:r>
            <a:r>
              <a:rPr lang="en-US" dirty="0">
                <a:solidFill>
                  <a:schemeClr val="accent3"/>
                </a:solidFill>
              </a:rPr>
              <a:t>it</a:t>
            </a:r>
            <a:r>
              <a:rPr lang="en-US" dirty="0">
                <a:solidFill>
                  <a:schemeClr val="accent4"/>
                </a:solidFill>
              </a:rPr>
              <a:t> all toge</a:t>
            </a:r>
            <a:r>
              <a:rPr lang="en-US" dirty="0">
                <a:solidFill>
                  <a:schemeClr val="accent5"/>
                </a:solidFill>
              </a:rPr>
              <a:t>ther</a:t>
            </a:r>
            <a:r>
              <a:rPr lang="en-US" dirty="0">
                <a:solidFill>
                  <a:schemeClr val="accent4"/>
                </a:solidFill>
              </a:rPr>
              <a:t>…</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p:txBody>
          <a:bodyPr/>
          <a:lstStyle/>
          <a:p>
            <a:pPr algn="ctr"/>
            <a:r>
              <a:rPr lang="en-US" i="1" dirty="0">
                <a:solidFill>
                  <a:srgbClr val="6E7C84"/>
                </a:solidFill>
              </a:rPr>
              <a:t>Summary</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38647" y="3950136"/>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26509927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Summary</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Predictive Analytics in Forecasting</a:t>
            </a:r>
          </a:p>
        </p:txBody>
      </p:sp>
      <p:cxnSp>
        <p:nvCxnSpPr>
          <p:cNvPr id="8" name="Straight Connector 7">
            <a:extLst>
              <a:ext uri="{FF2B5EF4-FFF2-40B4-BE49-F238E27FC236}">
                <a16:creationId xmlns:a16="http://schemas.microsoft.com/office/drawing/2014/main" id="{DD6F92CF-607F-41E7-9AEB-56154BFDD112}"/>
              </a:ext>
            </a:extLst>
          </p:cNvPr>
          <p:cNvCxnSpPr>
            <a:cxnSpLocks/>
          </p:cNvCxnSpPr>
          <p:nvPr/>
        </p:nvCxnSpPr>
        <p:spPr>
          <a:xfrm flipV="1">
            <a:off x="2205588" y="1008389"/>
            <a:ext cx="4219665" cy="12868"/>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graphicFrame>
        <p:nvGraphicFramePr>
          <p:cNvPr id="2" name="Table 1">
            <a:extLst>
              <a:ext uri="{FF2B5EF4-FFF2-40B4-BE49-F238E27FC236}">
                <a16:creationId xmlns:a16="http://schemas.microsoft.com/office/drawing/2014/main" id="{43EBEF1B-17AE-96DC-E71B-E24395BE1DF1}"/>
              </a:ext>
            </a:extLst>
          </p:cNvPr>
          <p:cNvGraphicFramePr>
            <a:graphicFrameLocks noGrp="1"/>
          </p:cNvGraphicFramePr>
          <p:nvPr>
            <p:extLst>
              <p:ext uri="{D42A27DB-BD31-4B8C-83A1-F6EECF244321}">
                <p14:modId xmlns:p14="http://schemas.microsoft.com/office/powerpoint/2010/main" val="1288328410"/>
              </p:ext>
            </p:extLst>
          </p:nvPr>
        </p:nvGraphicFramePr>
        <p:xfrm>
          <a:off x="1186138" y="1096059"/>
          <a:ext cx="7459980" cy="3124200"/>
        </p:xfrm>
        <a:graphic>
          <a:graphicData uri="http://schemas.openxmlformats.org/drawingml/2006/table">
            <a:tbl>
              <a:tblPr firstRow="1" bandRow="1">
                <a:tableStyleId>{5940675A-B579-460E-94D1-54222C63F5DA}</a:tableStyleId>
              </a:tblPr>
              <a:tblGrid>
                <a:gridCol w="7459980">
                  <a:extLst>
                    <a:ext uri="{9D8B030D-6E8A-4147-A177-3AD203B41FA5}">
                      <a16:colId xmlns:a16="http://schemas.microsoft.com/office/drawing/2014/main" val="4083846137"/>
                    </a:ext>
                  </a:extLst>
                </a:gridCol>
              </a:tblGrid>
              <a:tr h="773118">
                <a:tc>
                  <a:txBody>
                    <a:bodyPr/>
                    <a:lstStyle/>
                    <a:p>
                      <a:pPr marL="285750" indent="-285750" algn="l">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Data extraction and aggregation are key to predictive analytics and forecasting</a:t>
                      </a:r>
                    </a:p>
                    <a:p>
                      <a:pPr marL="742950" lvl="1" indent="-285750" algn="l">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Transaction data aggregate to customer-level measures</a:t>
                      </a:r>
                    </a:p>
                    <a:p>
                      <a:pPr marL="742950" lvl="1" indent="-285750" algn="l">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Customer-level measures aggregate to class-level measures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0686550"/>
                  </a:ext>
                </a:extLst>
              </a:tr>
              <a:tr h="545730">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latin typeface="Calibri" panose="020F0502020204030204" pitchFamily="34" charset="0"/>
                          <a:cs typeface="Calibri" panose="020F0502020204030204" pitchFamily="34" charset="0"/>
                        </a:rPr>
                        <a:t>Descriptive techniques can support predictor selection and class formation (customers, products)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15973703"/>
                  </a:ext>
                </a:extLst>
              </a:tr>
              <a:tr h="545730">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latin typeface="Calibri" panose="020F0502020204030204" pitchFamily="34" charset="0"/>
                          <a:cs typeface="Calibri" panose="020F0502020204030204" pitchFamily="34" charset="0"/>
                        </a:rPr>
                        <a:t>Predictive techniques can be applied at the customer level, class level, product level and higher to enrich relevance and accuracy of forecasts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4777776"/>
                  </a:ext>
                </a:extLst>
              </a:tr>
              <a:tr h="151592">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400" dirty="0">
                        <a:solidFill>
                          <a:schemeClr val="tx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4842783"/>
                  </a:ext>
                </a:extLst>
              </a:tr>
              <a:tr h="545730">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latin typeface="Calibri" panose="020F0502020204030204" pitchFamily="34" charset="0"/>
                          <a:cs typeface="Calibri" panose="020F0502020204030204" pitchFamily="34" charset="0"/>
                        </a:rPr>
                        <a:t>Illustrations of both Descriptive and Predictive techniques can increase the value of forecasting presentations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5380663"/>
                  </a:ext>
                </a:extLst>
              </a:tr>
              <a:tr h="545730">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latin typeface="Calibri" panose="020F0502020204030204" pitchFamily="34" charset="0"/>
                          <a:cs typeface="Calibri" panose="020F0502020204030204" pitchFamily="34" charset="0"/>
                        </a:rPr>
                        <a:t>Statistics and Machine Learning often overlap, offering opportunities for forecast precision and skill development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5801212"/>
                  </a:ext>
                </a:extLst>
              </a:tr>
            </a:tbl>
          </a:graphicData>
        </a:graphic>
      </p:graphicFrame>
      <p:sp>
        <p:nvSpPr>
          <p:cNvPr id="3" name="Oval 2">
            <a:extLst>
              <a:ext uri="{FF2B5EF4-FFF2-40B4-BE49-F238E27FC236}">
                <a16:creationId xmlns:a16="http://schemas.microsoft.com/office/drawing/2014/main" id="{CBB1FAA3-E7D6-8638-69F8-93A2942E927B}"/>
              </a:ext>
            </a:extLst>
          </p:cNvPr>
          <p:cNvSpPr/>
          <p:nvPr/>
        </p:nvSpPr>
        <p:spPr>
          <a:xfrm>
            <a:off x="630936" y="1132920"/>
            <a:ext cx="402336" cy="360660"/>
          </a:xfrm>
          <a:prstGeom prst="ellipse">
            <a:avLst/>
          </a:prstGeom>
          <a:solidFill>
            <a:schemeClr val="accent2"/>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1.B</a:t>
            </a:r>
          </a:p>
        </p:txBody>
      </p:sp>
      <p:sp>
        <p:nvSpPr>
          <p:cNvPr id="4" name="Oval 3">
            <a:extLst>
              <a:ext uri="{FF2B5EF4-FFF2-40B4-BE49-F238E27FC236}">
                <a16:creationId xmlns:a16="http://schemas.microsoft.com/office/drawing/2014/main" id="{51B63F73-1CD4-5CC5-4276-E29B7B76AE90}"/>
              </a:ext>
            </a:extLst>
          </p:cNvPr>
          <p:cNvSpPr/>
          <p:nvPr/>
        </p:nvSpPr>
        <p:spPr>
          <a:xfrm>
            <a:off x="630936" y="1853909"/>
            <a:ext cx="402336" cy="360660"/>
          </a:xfrm>
          <a:prstGeom prst="ellipse">
            <a:avLst/>
          </a:prstGeom>
          <a:solidFill>
            <a:schemeClr val="accent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2</a:t>
            </a:r>
          </a:p>
        </p:txBody>
      </p:sp>
      <p:sp>
        <p:nvSpPr>
          <p:cNvPr id="5" name="Oval 4">
            <a:extLst>
              <a:ext uri="{FF2B5EF4-FFF2-40B4-BE49-F238E27FC236}">
                <a16:creationId xmlns:a16="http://schemas.microsoft.com/office/drawing/2014/main" id="{196234E8-8333-32E5-7E0B-C1871002D3CC}"/>
              </a:ext>
            </a:extLst>
          </p:cNvPr>
          <p:cNvSpPr/>
          <p:nvPr/>
        </p:nvSpPr>
        <p:spPr>
          <a:xfrm>
            <a:off x="630936" y="2417822"/>
            <a:ext cx="402336" cy="360660"/>
          </a:xfrm>
          <a:prstGeom prst="ellipse">
            <a:avLst/>
          </a:prstGeom>
          <a:solidFill>
            <a:schemeClr val="accent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3</a:t>
            </a:r>
          </a:p>
        </p:txBody>
      </p:sp>
      <p:sp>
        <p:nvSpPr>
          <p:cNvPr id="9" name="Oval 8">
            <a:extLst>
              <a:ext uri="{FF2B5EF4-FFF2-40B4-BE49-F238E27FC236}">
                <a16:creationId xmlns:a16="http://schemas.microsoft.com/office/drawing/2014/main" id="{49357D09-F89E-FB22-B5A0-D7FBAA866D12}"/>
              </a:ext>
            </a:extLst>
          </p:cNvPr>
          <p:cNvSpPr/>
          <p:nvPr/>
        </p:nvSpPr>
        <p:spPr>
          <a:xfrm>
            <a:off x="630936" y="3096089"/>
            <a:ext cx="402336" cy="360660"/>
          </a:xfrm>
          <a:prstGeom prst="ellipse">
            <a:avLst/>
          </a:prstGeom>
          <a:gradFill>
            <a:gsLst>
              <a:gs pos="0">
                <a:schemeClr val="accent1"/>
              </a:gs>
              <a:gs pos="76000">
                <a:schemeClr val="accent4"/>
              </a:gs>
              <a:gs pos="50000">
                <a:schemeClr val="accent3"/>
              </a:gs>
              <a:gs pos="25000">
                <a:schemeClr val="accent2"/>
              </a:gs>
              <a:gs pos="100000">
                <a:schemeClr val="accent5"/>
              </a:gs>
            </a:gsLst>
            <a:lin ang="2700000" scaled="1"/>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1-5</a:t>
            </a:r>
          </a:p>
        </p:txBody>
      </p:sp>
      <p:sp>
        <p:nvSpPr>
          <p:cNvPr id="10" name="Oval 9">
            <a:extLst>
              <a:ext uri="{FF2B5EF4-FFF2-40B4-BE49-F238E27FC236}">
                <a16:creationId xmlns:a16="http://schemas.microsoft.com/office/drawing/2014/main" id="{64B6844C-8EBB-70E3-0FF3-862774BBCEE4}"/>
              </a:ext>
            </a:extLst>
          </p:cNvPr>
          <p:cNvSpPr/>
          <p:nvPr/>
        </p:nvSpPr>
        <p:spPr>
          <a:xfrm>
            <a:off x="630936" y="3660002"/>
            <a:ext cx="402336" cy="360660"/>
          </a:xfrm>
          <a:prstGeom prst="ellipse">
            <a:avLst/>
          </a:prstGeom>
          <a:gradFill>
            <a:gsLst>
              <a:gs pos="0">
                <a:schemeClr val="accent1"/>
              </a:gs>
              <a:gs pos="76000">
                <a:schemeClr val="accent4"/>
              </a:gs>
              <a:gs pos="50000">
                <a:schemeClr val="accent3"/>
              </a:gs>
              <a:gs pos="25000">
                <a:schemeClr val="accent2"/>
              </a:gs>
              <a:gs pos="100000">
                <a:schemeClr val="accent5"/>
              </a:gs>
            </a:gsLst>
            <a:lin ang="2700000" scaled="1"/>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1-5</a:t>
            </a:r>
          </a:p>
        </p:txBody>
      </p:sp>
    </p:spTree>
    <p:extLst>
      <p:ext uri="{BB962C8B-B14F-4D97-AF65-F5344CB8AC3E}">
        <p14:creationId xmlns:p14="http://schemas.microsoft.com/office/powerpoint/2010/main" val="33519601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4BC4-F0F8-84B8-B5B8-3FFAD727A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FCE9-9227-E6E2-8D0C-1495D0F729DC}"/>
              </a:ext>
            </a:extLst>
          </p:cNvPr>
          <p:cNvSpPr>
            <a:spLocks noGrp="1"/>
          </p:cNvSpPr>
          <p:nvPr>
            <p:ph type="title"/>
          </p:nvPr>
        </p:nvSpPr>
        <p:spPr/>
        <p:txBody>
          <a:bodyPr/>
          <a:lstStyle/>
          <a:p>
            <a:r>
              <a:rPr lang="en-US" dirty="0">
                <a:solidFill>
                  <a:schemeClr val="accent5"/>
                </a:solidFill>
              </a:rPr>
              <a:t>TECHNICAL APPENDIX 1:</a:t>
            </a:r>
            <a:br>
              <a:rPr lang="en-US" dirty="0">
                <a:solidFill>
                  <a:schemeClr val="accent5"/>
                </a:solidFill>
              </a:rPr>
            </a:br>
            <a:r>
              <a:rPr lang="en-US" dirty="0">
                <a:solidFill>
                  <a:schemeClr val="accent5"/>
                </a:solidFill>
              </a:rPr>
              <a:t>Data Sources for External Drivers</a:t>
            </a:r>
          </a:p>
        </p:txBody>
      </p:sp>
      <p:sp>
        <p:nvSpPr>
          <p:cNvPr id="3" name="Text Placeholder 2">
            <a:extLst>
              <a:ext uri="{FF2B5EF4-FFF2-40B4-BE49-F238E27FC236}">
                <a16:creationId xmlns:a16="http://schemas.microsoft.com/office/drawing/2014/main" id="{AA165CF1-E68E-FE13-6BB6-1E53053B9388}"/>
              </a:ext>
            </a:extLst>
          </p:cNvPr>
          <p:cNvSpPr>
            <a:spLocks noGrp="1"/>
          </p:cNvSpPr>
          <p:nvPr>
            <p:ph type="body" idx="1"/>
          </p:nvPr>
        </p:nvSpPr>
        <p:spPr/>
        <p:txBody>
          <a:bodyPr/>
          <a:lstStyle/>
          <a:p>
            <a:pPr algn="ctr"/>
            <a:r>
              <a:rPr lang="en-US" dirty="0">
                <a:solidFill>
                  <a:schemeClr val="accent3"/>
                </a:solidFill>
              </a:rPr>
              <a:t>The basics, survey-style</a:t>
            </a:r>
          </a:p>
        </p:txBody>
      </p:sp>
      <p:grpSp>
        <p:nvGrpSpPr>
          <p:cNvPr id="18" name="Group 1203">
            <a:extLst>
              <a:ext uri="{FF2B5EF4-FFF2-40B4-BE49-F238E27FC236}">
                <a16:creationId xmlns:a16="http://schemas.microsoft.com/office/drawing/2014/main" id="{ABC68C8B-6FDA-879A-68B1-9C53BC9F877C}"/>
              </a:ext>
            </a:extLst>
          </p:cNvPr>
          <p:cNvGrpSpPr/>
          <p:nvPr/>
        </p:nvGrpSpPr>
        <p:grpSpPr>
          <a:xfrm>
            <a:off x="3343411" y="4038539"/>
            <a:ext cx="2457181" cy="595746"/>
            <a:chOff x="0" y="0"/>
            <a:chExt cx="8736640" cy="2118205"/>
          </a:xfrm>
        </p:grpSpPr>
        <p:sp>
          <p:nvSpPr>
            <p:cNvPr id="19" name="Shape 1193">
              <a:extLst>
                <a:ext uri="{FF2B5EF4-FFF2-40B4-BE49-F238E27FC236}">
                  <a16:creationId xmlns:a16="http://schemas.microsoft.com/office/drawing/2014/main" id="{C1992FA3-34F8-87B9-BE10-0B4BC2ED0D3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BBF39E9B-F353-8CED-78BE-63D24DE0F61A}"/>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195">
              <a:extLst>
                <a:ext uri="{FF2B5EF4-FFF2-40B4-BE49-F238E27FC236}">
                  <a16:creationId xmlns:a16="http://schemas.microsoft.com/office/drawing/2014/main" id="{526C4168-D751-1969-C8EB-12B24D174D78}"/>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FE66CCE5-6ED9-BA9E-29FB-53AEF3BEE72C}"/>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A091FCC8-C1EB-52E9-6EAA-3468529FE486}"/>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C62985C6-51AB-A97D-C114-AE422FD9295A}"/>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5" name="Shape 1199">
              <a:extLst>
                <a:ext uri="{FF2B5EF4-FFF2-40B4-BE49-F238E27FC236}">
                  <a16:creationId xmlns:a16="http://schemas.microsoft.com/office/drawing/2014/main" id="{98808D7C-F3CF-5EA6-E7F6-5AB26DCA4940}"/>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AA252899-004C-EDA4-6AB9-ED9DF4F33FD5}"/>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303F2591-7DD1-765E-813E-C94A89E23DFF}"/>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61604E9A-98E9-89FD-27B5-7CDDDE492B0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5</a:t>
              </a:r>
              <a:endParaRPr sz="900" dirty="0"/>
            </a:p>
          </p:txBody>
        </p:sp>
      </p:grpSp>
      <p:sp>
        <p:nvSpPr>
          <p:cNvPr id="4" name="TextBox 3">
            <a:extLst>
              <a:ext uri="{FF2B5EF4-FFF2-40B4-BE49-F238E27FC236}">
                <a16:creationId xmlns:a16="http://schemas.microsoft.com/office/drawing/2014/main" id="{98EE7019-16EA-4768-F022-C2A1FD3185C6}"/>
              </a:ext>
            </a:extLst>
          </p:cNvPr>
          <p:cNvSpPr txBox="1"/>
          <p:nvPr/>
        </p:nvSpPr>
        <p:spPr>
          <a:xfrm>
            <a:off x="2585551" y="148799"/>
            <a:ext cx="3972897" cy="74892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NOTE:</a:t>
            </a:r>
          </a:p>
          <a:p>
            <a:pPr marL="0" marR="0" indent="0" algn="ctr" defTabSz="825500" rtl="0" fontAlgn="auto" latinLnBrk="0" hangingPunct="0">
              <a:lnSpc>
                <a:spcPct val="100000"/>
              </a:lnSpc>
              <a:spcBef>
                <a:spcPts val="0"/>
              </a:spcBef>
              <a:spcAft>
                <a:spcPts val="0"/>
              </a:spcAft>
              <a:buClrTx/>
              <a:buSzTx/>
              <a:buFontTx/>
              <a:buNone/>
              <a:tabLst/>
            </a:pPr>
            <a:r>
              <a:rPr lang="en-US" sz="1400" i="1" dirty="0">
                <a:solidFill>
                  <a:srgbClr val="FFFFFF"/>
                </a:solidFill>
              </a:rPr>
              <a:t>Sample scripts at </a:t>
            </a:r>
            <a:endParaRPr lang="en-US" sz="1400" i="1" dirty="0">
              <a:solidFill>
                <a:schemeClr val="accent2">
                  <a:lumMod val="20000"/>
                  <a:lumOff val="80000"/>
                </a:schemeClr>
              </a:solidFill>
            </a:endParaRPr>
          </a:p>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https://ceresanalytics.</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com/R_for_IBF_NextLevel/</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rPr>
              <a:t> </a:t>
            </a:r>
            <a:endPar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endParaRPr>
          </a:p>
        </p:txBody>
      </p:sp>
    </p:spTree>
    <p:extLst>
      <p:ext uri="{BB962C8B-B14F-4D97-AF65-F5344CB8AC3E}">
        <p14:creationId xmlns:p14="http://schemas.microsoft.com/office/powerpoint/2010/main" val="18577117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67673C-8678-4B70-A385-A3031BE0CA01}"/>
              </a:ext>
            </a:extLst>
          </p:cNvPr>
          <p:cNvSpPr txBox="1">
            <a:spLocks/>
          </p:cNvSpPr>
          <p:nvPr/>
        </p:nvSpPr>
        <p:spPr>
          <a:xfrm>
            <a:off x="0" y="199824"/>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1"/>
                </a:solidFill>
                <a:latin typeface="Calibri" panose="020F0502020204030204" pitchFamily="34" charset="0"/>
                <a:cs typeface="Calibri" panose="020F0502020204030204" pitchFamily="34" charset="0"/>
              </a:rPr>
              <a:t>External Drivers—Macroeconomic</a:t>
            </a:r>
          </a:p>
          <a:p>
            <a:pPr algn="ctr"/>
            <a:r>
              <a:rPr lang="en-US" sz="1200" b="1" i="1" dirty="0">
                <a:solidFill>
                  <a:schemeClr val="accent1"/>
                </a:solidFill>
                <a:latin typeface="Calibri" panose="020F0502020204030204" pitchFamily="34" charset="0"/>
                <a:cs typeface="Calibri" panose="020F0502020204030204" pitchFamily="34" charset="0"/>
                <a:hlinkClick r:id="rId2"/>
              </a:rPr>
              <a:t>https://fred.stlouisfed.org/searchresults?st=projections#</a:t>
            </a:r>
            <a:r>
              <a:rPr lang="en-US" sz="1200" b="1" i="1" dirty="0">
                <a:solidFill>
                  <a:schemeClr val="accent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4BBC192A-39E1-4A66-DDC9-A6803138EFE4}"/>
              </a:ext>
            </a:extLst>
          </p:cNvPr>
          <p:cNvPicPr>
            <a:picLocks noChangeAspect="1"/>
          </p:cNvPicPr>
          <p:nvPr/>
        </p:nvPicPr>
        <p:blipFill>
          <a:blip r:embed="rId3"/>
          <a:srcRect r="636" b="5293"/>
          <a:stretch/>
        </p:blipFill>
        <p:spPr>
          <a:xfrm>
            <a:off x="1097279" y="779383"/>
            <a:ext cx="6982691" cy="3743693"/>
          </a:xfrm>
          <a:prstGeom prst="rect">
            <a:avLst/>
          </a:prstGeom>
        </p:spPr>
      </p:pic>
    </p:spTree>
    <p:extLst>
      <p:ext uri="{BB962C8B-B14F-4D97-AF65-F5344CB8AC3E}">
        <p14:creationId xmlns:p14="http://schemas.microsoft.com/office/powerpoint/2010/main" val="1648023645"/>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467673C-8678-4B70-A385-A3031BE0CA01}"/>
              </a:ext>
            </a:extLst>
          </p:cNvPr>
          <p:cNvSpPr txBox="1">
            <a:spLocks/>
          </p:cNvSpPr>
          <p:nvPr/>
        </p:nvSpPr>
        <p:spPr>
          <a:xfrm>
            <a:off x="0" y="199824"/>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1"/>
                </a:solidFill>
                <a:latin typeface="Calibri" panose="020F0502020204030204" pitchFamily="34" charset="0"/>
                <a:cs typeface="Calibri" panose="020F0502020204030204" pitchFamily="34" charset="0"/>
              </a:rPr>
              <a:t>External Drivers—Macroeconomic</a:t>
            </a:r>
          </a:p>
          <a:p>
            <a:pPr algn="ctr"/>
            <a:r>
              <a:rPr lang="en-US" sz="1400" b="1" i="1" dirty="0">
                <a:solidFill>
                  <a:schemeClr val="accent1"/>
                </a:solidFill>
                <a:latin typeface="Calibri" panose="020F0502020204030204" pitchFamily="34" charset="0"/>
                <a:cs typeface="Calibri" panose="020F0502020204030204" pitchFamily="34" charset="0"/>
                <a:hlinkClick r:id="rId2"/>
              </a:rPr>
              <a:t>https://www.</a:t>
            </a:r>
            <a:r>
              <a:rPr lang="en-US" sz="1200" b="1" i="1" dirty="0">
                <a:solidFill>
                  <a:schemeClr val="accent1"/>
                </a:solidFill>
                <a:latin typeface="Calibri" panose="020F0502020204030204" pitchFamily="34" charset="0"/>
                <a:cs typeface="Calibri" panose="020F0502020204030204" pitchFamily="34" charset="0"/>
                <a:hlinkClick r:id="rId2"/>
              </a:rPr>
              <a:t>philadelphiafed</a:t>
            </a:r>
            <a:r>
              <a:rPr lang="en-US" sz="1400" b="1" i="1" dirty="0">
                <a:solidFill>
                  <a:schemeClr val="accent1"/>
                </a:solidFill>
                <a:latin typeface="Calibri" panose="020F0502020204030204" pitchFamily="34" charset="0"/>
                <a:cs typeface="Calibri" panose="020F0502020204030204" pitchFamily="34" charset="0"/>
                <a:hlinkClick r:id="rId2"/>
              </a:rPr>
              <a:t>.org/surveys-and-data/real-time-data-research/survey-of-professional-forecasters</a:t>
            </a:r>
            <a:r>
              <a:rPr lang="en-US" sz="1400" b="1" i="1" dirty="0">
                <a:solidFill>
                  <a:schemeClr val="accent1"/>
                </a:solidFill>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DA84040E-356B-01B2-0605-9C92CDE1BD8E}"/>
              </a:ext>
            </a:extLst>
          </p:cNvPr>
          <p:cNvPicPr>
            <a:picLocks noChangeAspect="1"/>
          </p:cNvPicPr>
          <p:nvPr/>
        </p:nvPicPr>
        <p:blipFill>
          <a:blip r:embed="rId3"/>
          <a:srcRect b="6101"/>
          <a:stretch/>
        </p:blipFill>
        <p:spPr>
          <a:xfrm>
            <a:off x="1280160" y="839586"/>
            <a:ext cx="6899564" cy="3644225"/>
          </a:xfrm>
          <a:prstGeom prst="rect">
            <a:avLst/>
          </a:prstGeom>
        </p:spPr>
      </p:pic>
    </p:spTree>
    <p:extLst>
      <p:ext uri="{BB962C8B-B14F-4D97-AF65-F5344CB8AC3E}">
        <p14:creationId xmlns:p14="http://schemas.microsoft.com/office/powerpoint/2010/main" val="2066216993"/>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F75D9F-159F-4808-8B55-0F1361103618}"/>
              </a:ext>
            </a:extLst>
          </p:cNvPr>
          <p:cNvSpPr/>
          <p:nvPr/>
        </p:nvSpPr>
        <p:spPr>
          <a:xfrm>
            <a:off x="555739" y="788936"/>
            <a:ext cx="7575821" cy="1662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67673C-8678-4B70-A385-A3031BE0CA01}"/>
              </a:ext>
            </a:extLst>
          </p:cNvPr>
          <p:cNvSpPr txBox="1">
            <a:spLocks/>
          </p:cNvSpPr>
          <p:nvPr/>
        </p:nvSpPr>
        <p:spPr>
          <a:xfrm>
            <a:off x="0" y="199824"/>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4"/>
                </a:solidFill>
                <a:latin typeface="Calibri" panose="020F0502020204030204" pitchFamily="34" charset="0"/>
                <a:cs typeface="Calibri" panose="020F0502020204030204" pitchFamily="34" charset="0"/>
              </a:rPr>
              <a:t>External Drivers—Customer-Level</a:t>
            </a:r>
          </a:p>
        </p:txBody>
      </p:sp>
      <p:sp>
        <p:nvSpPr>
          <p:cNvPr id="2" name="Rectangle 1">
            <a:extLst>
              <a:ext uri="{FF2B5EF4-FFF2-40B4-BE49-F238E27FC236}">
                <a16:creationId xmlns:a16="http://schemas.microsoft.com/office/drawing/2014/main" id="{94B13646-9BC9-4FD0-870D-00642DE2B25A}"/>
              </a:ext>
            </a:extLst>
          </p:cNvPr>
          <p:cNvSpPr/>
          <p:nvPr/>
        </p:nvSpPr>
        <p:spPr>
          <a:xfrm>
            <a:off x="2375686" y="481159"/>
            <a:ext cx="4572000" cy="307777"/>
          </a:xfrm>
          <a:prstGeom prst="rect">
            <a:avLst/>
          </a:prstGeom>
        </p:spPr>
        <p:txBody>
          <a:bodyPr>
            <a:spAutoFit/>
          </a:bodyPr>
          <a:lstStyle/>
          <a:p>
            <a:r>
              <a:rPr lang="en-US" sz="1400" i="1" dirty="0">
                <a:solidFill>
                  <a:schemeClr val="accent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https://www.census.gov/data/data-tools.html</a:t>
            </a:r>
            <a:endParaRPr lang="en-US" sz="1400" i="1" dirty="0">
              <a:solidFill>
                <a:schemeClr val="accent4"/>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4A4C4B8-001F-E489-05F9-16EAA2146592}"/>
              </a:ext>
            </a:extLst>
          </p:cNvPr>
          <p:cNvPicPr>
            <a:picLocks noChangeAspect="1"/>
          </p:cNvPicPr>
          <p:nvPr/>
        </p:nvPicPr>
        <p:blipFill>
          <a:blip r:embed="rId3"/>
          <a:srcRect r="636" b="6263"/>
          <a:stretch/>
        </p:blipFill>
        <p:spPr>
          <a:xfrm>
            <a:off x="863651" y="788936"/>
            <a:ext cx="7166444" cy="3802870"/>
          </a:xfrm>
          <a:prstGeom prst="rect">
            <a:avLst/>
          </a:prstGeom>
        </p:spPr>
      </p:pic>
    </p:spTree>
    <p:extLst>
      <p:ext uri="{BB962C8B-B14F-4D97-AF65-F5344CB8AC3E}">
        <p14:creationId xmlns:p14="http://schemas.microsoft.com/office/powerpoint/2010/main" val="2670248463"/>
      </p:ext>
    </p:extLst>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5"/>
                </a:solidFill>
              </a:rPr>
              <a:t>TECHNICAL APPENDIX 2:</a:t>
            </a:r>
            <a:br>
              <a:rPr lang="en-US" dirty="0">
                <a:solidFill>
                  <a:schemeClr val="accent5"/>
                </a:solidFill>
              </a:rPr>
            </a:br>
            <a:r>
              <a:rPr lang="en-US" dirty="0">
                <a:solidFill>
                  <a:schemeClr val="accent5"/>
                </a:solidFill>
              </a:rPr>
              <a:t>Scripting</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p:txBody>
          <a:bodyPr/>
          <a:lstStyle/>
          <a:p>
            <a:pPr algn="ctr"/>
            <a:r>
              <a:rPr lang="en-US" dirty="0">
                <a:solidFill>
                  <a:schemeClr val="accent3"/>
                </a:solidFill>
              </a:rPr>
              <a:t>The basics, survey-style</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43411" y="4038539"/>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5</a:t>
              </a:r>
              <a:endParaRPr sz="900" dirty="0"/>
            </a:p>
          </p:txBody>
        </p:sp>
      </p:grpSp>
      <p:sp>
        <p:nvSpPr>
          <p:cNvPr id="4" name="TextBox 3">
            <a:extLst>
              <a:ext uri="{FF2B5EF4-FFF2-40B4-BE49-F238E27FC236}">
                <a16:creationId xmlns:a16="http://schemas.microsoft.com/office/drawing/2014/main" id="{42863339-A7AE-7E94-E6D5-72BBAEBA03CE}"/>
              </a:ext>
            </a:extLst>
          </p:cNvPr>
          <p:cNvSpPr txBox="1"/>
          <p:nvPr/>
        </p:nvSpPr>
        <p:spPr>
          <a:xfrm>
            <a:off x="2585551" y="148799"/>
            <a:ext cx="3972897" cy="74892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NOTE:</a:t>
            </a:r>
          </a:p>
          <a:p>
            <a:pPr marL="0" marR="0" indent="0" algn="ctr" defTabSz="825500" rtl="0" fontAlgn="auto" latinLnBrk="0" hangingPunct="0">
              <a:lnSpc>
                <a:spcPct val="100000"/>
              </a:lnSpc>
              <a:spcBef>
                <a:spcPts val="0"/>
              </a:spcBef>
              <a:spcAft>
                <a:spcPts val="0"/>
              </a:spcAft>
              <a:buClrTx/>
              <a:buSzTx/>
              <a:buFontTx/>
              <a:buNone/>
              <a:tabLst/>
            </a:pPr>
            <a:r>
              <a:rPr lang="en-US" sz="1400" i="1" dirty="0">
                <a:solidFill>
                  <a:srgbClr val="FFFFFF"/>
                </a:solidFill>
              </a:rPr>
              <a:t>Sample scripts at </a:t>
            </a:r>
            <a:endParaRPr lang="en-US" sz="1400" i="1" dirty="0">
              <a:solidFill>
                <a:schemeClr val="accent2">
                  <a:lumMod val="20000"/>
                  <a:lumOff val="80000"/>
                </a:schemeClr>
              </a:solidFill>
            </a:endParaRPr>
          </a:p>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https://ceresanalytics.</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com/R_for_IBF_NextLevel/</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rPr>
              <a:t> </a:t>
            </a:r>
            <a:endPar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endParaRPr>
          </a:p>
        </p:txBody>
      </p:sp>
    </p:spTree>
    <p:extLst>
      <p:ext uri="{BB962C8B-B14F-4D97-AF65-F5344CB8AC3E}">
        <p14:creationId xmlns:p14="http://schemas.microsoft.com/office/powerpoint/2010/main" val="134085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9">
            <a:extLst>
              <a:ext uri="{FF2B5EF4-FFF2-40B4-BE49-F238E27FC236}">
                <a16:creationId xmlns:a16="http://schemas.microsoft.com/office/drawing/2014/main" id="{FDA1503E-2068-4222-B983-850DECF4425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0053" y="1075036"/>
            <a:ext cx="6654996" cy="3669369"/>
          </a:xfrm>
          <a:prstGeom prst="rect">
            <a:avLst/>
          </a:prstGeom>
          <a:noFill/>
          <a:ln>
            <a:noFill/>
          </a:ln>
          <a:effectLst/>
          <a:extLst>
            <a:ext uri="{909E8E84-426E-40DD-AFC4-6F175D3DCCD1}">
              <a14:hiddenFill xmlns:a14="http://schemas.microsoft.com/office/drawing/2010/main">
                <a:solidFill>
                  <a:srgbClr val="00001A"/>
                </a:solidFill>
              </a14:hiddenFill>
            </a:ext>
            <a:ext uri="{91240B29-F687-4F45-9708-019B960494DF}">
              <a14:hiddenLine xmlns:a14="http://schemas.microsoft.com/office/drawing/2010/main" w="635" algn="ctr">
                <a:solidFill>
                  <a:srgbClr val="00001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36294" y="205979"/>
            <a:ext cx="5501391" cy="857250"/>
          </a:xfrm>
          <a:solidFill>
            <a:schemeClr val="accent5"/>
          </a:solidFill>
        </p:spPr>
        <p:txBody>
          <a:bodyPr>
            <a:normAutofit fontScale="90000"/>
          </a:bodyPr>
          <a:lstStyle/>
          <a:p>
            <a:r>
              <a:rPr lang="en-US" sz="2000" dirty="0">
                <a:solidFill>
                  <a:srgbClr val="FFFFFF"/>
                </a:solidFill>
              </a:rPr>
              <a:t>The Market Research Perspective</a:t>
            </a:r>
            <a:br>
              <a:rPr lang="en-US" sz="2400" dirty="0">
                <a:solidFill>
                  <a:srgbClr val="FFFFFF"/>
                </a:solidFill>
              </a:rPr>
            </a:br>
            <a:r>
              <a:rPr lang="en-US" dirty="0">
                <a:solidFill>
                  <a:srgbClr val="FFFFFF"/>
                </a:solidFill>
              </a:rPr>
              <a:t>“Part </a:t>
            </a:r>
            <a:r>
              <a:rPr lang="en-US" dirty="0" err="1">
                <a:solidFill>
                  <a:srgbClr val="FFFFFF"/>
                </a:solidFill>
              </a:rPr>
              <a:t>Worths</a:t>
            </a:r>
            <a:r>
              <a:rPr lang="en-US" dirty="0">
                <a:solidFill>
                  <a:srgbClr val="FFFFFF"/>
                </a:solidFill>
              </a:rPr>
              <a:t>”</a:t>
            </a:r>
          </a:p>
        </p:txBody>
      </p:sp>
      <p:sp>
        <p:nvSpPr>
          <p:cNvPr id="4" name="TextBox 3">
            <a:extLst>
              <a:ext uri="{FF2B5EF4-FFF2-40B4-BE49-F238E27FC236}">
                <a16:creationId xmlns:a16="http://schemas.microsoft.com/office/drawing/2014/main" id="{9EFF9D75-C5EE-9241-FCE6-64333898D00B}"/>
              </a:ext>
            </a:extLst>
          </p:cNvPr>
          <p:cNvSpPr txBox="1"/>
          <p:nvPr/>
        </p:nvSpPr>
        <p:spPr>
          <a:xfrm>
            <a:off x="7315200" y="1282217"/>
            <a:ext cx="1713988"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30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EFA’s for healthy joints and coat (premium)</a:t>
            </a:r>
          </a:p>
        </p:txBody>
      </p:sp>
      <p:sp>
        <p:nvSpPr>
          <p:cNvPr id="5" name="TextBox 4">
            <a:extLst>
              <a:ext uri="{FF2B5EF4-FFF2-40B4-BE49-F238E27FC236}">
                <a16:creationId xmlns:a16="http://schemas.microsoft.com/office/drawing/2014/main" id="{38804AE9-68D8-7403-3556-CEF073CBF877}"/>
              </a:ext>
            </a:extLst>
          </p:cNvPr>
          <p:cNvSpPr txBox="1"/>
          <p:nvPr/>
        </p:nvSpPr>
        <p:spPr>
          <a:xfrm>
            <a:off x="7337685" y="2877716"/>
            <a:ext cx="1713988"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300" i="1" u="none" strike="noStrike" cap="none" spc="0" normalizeH="0" baseline="0" dirty="0">
                <a:ln>
                  <a:noFill/>
                </a:ln>
                <a:solidFill>
                  <a:schemeClr val="accent4">
                    <a:lumMod val="50000"/>
                  </a:schemeClr>
                </a:solidFill>
                <a:effectLst/>
                <a:uFillTx/>
                <a:latin typeface="Calibri" panose="020F0502020204030204" pitchFamily="34" charset="0"/>
                <a:cs typeface="Calibri" panose="020F0502020204030204" pitchFamily="34" charset="0"/>
                <a:sym typeface="Helvetica Light"/>
              </a:rPr>
              <a:t>The packaging just might be unappealing?</a:t>
            </a:r>
          </a:p>
        </p:txBody>
      </p:sp>
      <p:sp>
        <p:nvSpPr>
          <p:cNvPr id="6" name="TextBox 5">
            <a:extLst>
              <a:ext uri="{FF2B5EF4-FFF2-40B4-BE49-F238E27FC236}">
                <a16:creationId xmlns:a16="http://schemas.microsoft.com/office/drawing/2014/main" id="{114FC858-B880-96CA-20AE-04C93EA0E236}"/>
              </a:ext>
            </a:extLst>
          </p:cNvPr>
          <p:cNvSpPr txBox="1"/>
          <p:nvPr/>
        </p:nvSpPr>
        <p:spPr>
          <a:xfrm>
            <a:off x="7337685" y="866272"/>
            <a:ext cx="1713988" cy="302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300" b="1" i="1" dirty="0">
                <a:latin typeface="Calibri" panose="020F0502020204030204" pitchFamily="34" charset="0"/>
                <a:cs typeface="Calibri" panose="020F0502020204030204" pitchFamily="34" charset="0"/>
              </a:rPr>
              <a:t>“Confounding factors”:</a:t>
            </a:r>
            <a:endParaRPr kumimoji="0" lang="en-US" sz="1300" b="1" i="1" u="none" strike="noStrike" cap="none" spc="0" normalizeH="0" baseline="0" dirty="0">
              <a:ln>
                <a:noFill/>
              </a:ln>
              <a:effectLst/>
              <a:uFillTx/>
              <a:latin typeface="Calibri" panose="020F0502020204030204" pitchFamily="34" charset="0"/>
              <a:cs typeface="Calibri" panose="020F0502020204030204" pitchFamily="34" charset="0"/>
              <a:sym typeface="Helvetica Light"/>
            </a:endParaRPr>
          </a:p>
        </p:txBody>
      </p:sp>
      <p:sp>
        <p:nvSpPr>
          <p:cNvPr id="7" name="TextBox 6">
            <a:extLst>
              <a:ext uri="{FF2B5EF4-FFF2-40B4-BE49-F238E27FC236}">
                <a16:creationId xmlns:a16="http://schemas.microsoft.com/office/drawing/2014/main" id="{0D83B93D-1791-15CF-9148-3089BAD63FE7}"/>
              </a:ext>
            </a:extLst>
          </p:cNvPr>
          <p:cNvSpPr txBox="1"/>
          <p:nvPr/>
        </p:nvSpPr>
        <p:spPr>
          <a:xfrm>
            <a:off x="7337685" y="2184465"/>
            <a:ext cx="1713988" cy="302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30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Everyday</a:t>
            </a:r>
            <a:r>
              <a:rPr kumimoji="0" lang="en-US" sz="1300" i="1" u="none" strike="noStrike" cap="none" spc="0" normalizeH="0" baseline="0" dirty="0">
                <a:ln>
                  <a:noFill/>
                </a:ln>
                <a:solidFill>
                  <a:srgbClr val="FF0000"/>
                </a:solidFill>
                <a:effectLst/>
                <a:uFillTx/>
                <a:latin typeface="+mn-lt"/>
                <a:ea typeface="+mn-ea"/>
                <a:cs typeface="+mn-cs"/>
                <a:sym typeface="Helvetica Light"/>
              </a:rPr>
              <a:t> adult</a:t>
            </a:r>
          </a:p>
        </p:txBody>
      </p:sp>
      <p:pic>
        <p:nvPicPr>
          <p:cNvPr id="9" name="Picture 8">
            <a:extLst>
              <a:ext uri="{FF2B5EF4-FFF2-40B4-BE49-F238E27FC236}">
                <a16:creationId xmlns:a16="http://schemas.microsoft.com/office/drawing/2014/main" id="{2F3BAACE-6795-E211-7AC8-C8BB7FFEB482}"/>
              </a:ext>
            </a:extLst>
          </p:cNvPr>
          <p:cNvPicPr>
            <a:picLocks noChangeAspect="1"/>
          </p:cNvPicPr>
          <p:nvPr/>
        </p:nvPicPr>
        <p:blipFill rotWithShape="1">
          <a:blip r:embed="rId3"/>
          <a:srcRect l="20503" t="21407" r="40516" b="16203"/>
          <a:stretch/>
        </p:blipFill>
        <p:spPr>
          <a:xfrm>
            <a:off x="7536425" y="3373971"/>
            <a:ext cx="1414656" cy="1273610"/>
          </a:xfrm>
          <a:prstGeom prst="rect">
            <a:avLst/>
          </a:prstGeom>
        </p:spPr>
      </p:pic>
    </p:spTree>
    <p:extLst>
      <p:ext uri="{BB962C8B-B14F-4D97-AF65-F5344CB8AC3E}">
        <p14:creationId xmlns:p14="http://schemas.microsoft.com/office/powerpoint/2010/main" val="4340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DD45-D7AF-4B67-8DEA-BAE36E526039}"/>
              </a:ext>
            </a:extLst>
          </p:cNvPr>
          <p:cNvSpPr>
            <a:spLocks noGrp="1"/>
          </p:cNvSpPr>
          <p:nvPr>
            <p:ph type="title"/>
          </p:nvPr>
        </p:nvSpPr>
        <p:spPr>
          <a:xfrm>
            <a:off x="498678" y="197424"/>
            <a:ext cx="8538710" cy="592267"/>
          </a:xfrm>
        </p:spPr>
        <p:txBody>
          <a:bodyPr>
            <a:noAutofit/>
          </a:bodyPr>
          <a:lstStyle/>
          <a:p>
            <a:r>
              <a:rPr lang="en-US" sz="2800" dirty="0">
                <a:solidFill>
                  <a:schemeClr val="tx1"/>
                </a:solidFill>
              </a:rPr>
              <a:t>What’s the logic of object-oriented programming?</a:t>
            </a:r>
            <a:br>
              <a:rPr lang="en-US" sz="3200" dirty="0">
                <a:solidFill>
                  <a:schemeClr val="tx1"/>
                </a:solidFill>
              </a:rPr>
            </a:br>
            <a:r>
              <a:rPr lang="en-US" sz="1600" i="1" dirty="0">
                <a:solidFill>
                  <a:schemeClr val="tx1"/>
                </a:solidFill>
              </a:rPr>
              <a:t>(you’ve seen it before)</a:t>
            </a:r>
          </a:p>
        </p:txBody>
      </p:sp>
      <p:grpSp>
        <p:nvGrpSpPr>
          <p:cNvPr id="21" name="Group 20"/>
          <p:cNvGrpSpPr/>
          <p:nvPr/>
        </p:nvGrpSpPr>
        <p:grpSpPr>
          <a:xfrm>
            <a:off x="4417511" y="960790"/>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pic>
        <p:nvPicPr>
          <p:cNvPr id="15" name="Picture 8">
            <a:extLst>
              <a:ext uri="{FF2B5EF4-FFF2-40B4-BE49-F238E27FC236}">
                <a16:creationId xmlns:a16="http://schemas.microsoft.com/office/drawing/2014/main" id="{33B8AFB5-8873-4C80-9C94-1A7FF634E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6659" r="40393" b="35115"/>
          <a:stretch/>
        </p:blipFill>
        <p:spPr bwMode="auto">
          <a:xfrm>
            <a:off x="1661315" y="1218236"/>
            <a:ext cx="6153495" cy="338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84FF8641-845B-4D63-A450-8184D20EDC9C}"/>
              </a:ext>
            </a:extLst>
          </p:cNvPr>
          <p:cNvCxnSpPr>
            <a:cxnSpLocks/>
          </p:cNvCxnSpPr>
          <p:nvPr/>
        </p:nvCxnSpPr>
        <p:spPr>
          <a:xfrm flipH="1">
            <a:off x="3762291" y="2400300"/>
            <a:ext cx="108585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B2A4392-3A19-4234-9AF6-E333030F2FF4}"/>
              </a:ext>
            </a:extLst>
          </p:cNvPr>
          <p:cNvSpPr txBox="1"/>
          <p:nvPr/>
        </p:nvSpPr>
        <p:spPr>
          <a:xfrm>
            <a:off x="4677057" y="2242294"/>
            <a:ext cx="1635786" cy="923330"/>
          </a:xfrm>
          <a:prstGeom prst="rect">
            <a:avLst/>
          </a:prstGeom>
          <a:noFill/>
        </p:spPr>
        <p:txBody>
          <a:bodyPr wrap="square" rtlCol="0">
            <a:spAutoFit/>
          </a:bodyPr>
          <a:lstStyle/>
          <a:p>
            <a:r>
              <a:rPr lang="en-US" sz="2000" b="1" i="1" dirty="0">
                <a:solidFill>
                  <a:schemeClr val="accent2"/>
                </a:solidFill>
                <a:latin typeface="Calibri" panose="020F0502020204030204" pitchFamily="34" charset="0"/>
                <a:cs typeface="Calibri" panose="020F0502020204030204" pitchFamily="34" charset="0"/>
              </a:rPr>
              <a:t>function or method</a:t>
            </a:r>
          </a:p>
          <a:p>
            <a:r>
              <a:rPr lang="en-US" sz="1400" b="1" i="1" dirty="0">
                <a:solidFill>
                  <a:schemeClr val="accent2"/>
                </a:solidFill>
                <a:latin typeface="Calibri" panose="020F0502020204030204" pitchFamily="34" charset="0"/>
                <a:cs typeface="Calibri" panose="020F0502020204030204" pitchFamily="34" charset="0"/>
              </a:rPr>
              <a:t>(verb)</a:t>
            </a:r>
          </a:p>
        </p:txBody>
      </p:sp>
      <p:cxnSp>
        <p:nvCxnSpPr>
          <p:cNvPr id="18" name="Straight Arrow Connector 17">
            <a:extLst>
              <a:ext uri="{FF2B5EF4-FFF2-40B4-BE49-F238E27FC236}">
                <a16:creationId xmlns:a16="http://schemas.microsoft.com/office/drawing/2014/main" id="{C9F3C0DF-1A34-4519-9523-7A8087A62FD8}"/>
              </a:ext>
            </a:extLst>
          </p:cNvPr>
          <p:cNvCxnSpPr>
            <a:cxnSpLocks/>
          </p:cNvCxnSpPr>
          <p:nvPr/>
        </p:nvCxnSpPr>
        <p:spPr>
          <a:xfrm>
            <a:off x="1293211" y="2400300"/>
            <a:ext cx="85024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5F4729C-40FC-451A-9C9B-E9EC637D284A}"/>
              </a:ext>
            </a:extLst>
          </p:cNvPr>
          <p:cNvSpPr txBox="1"/>
          <p:nvPr/>
        </p:nvSpPr>
        <p:spPr>
          <a:xfrm>
            <a:off x="414790" y="2242294"/>
            <a:ext cx="878421" cy="923330"/>
          </a:xfrm>
          <a:prstGeom prst="rect">
            <a:avLst/>
          </a:prstGeom>
          <a:noFill/>
        </p:spPr>
        <p:txBody>
          <a:bodyPr wrap="square" rtlCol="0">
            <a:spAutoFit/>
          </a:bodyPr>
          <a:lstStyle/>
          <a:p>
            <a:r>
              <a:rPr lang="en-US" sz="2000" b="1" i="1" dirty="0">
                <a:solidFill>
                  <a:schemeClr val="accent1"/>
                </a:solidFill>
                <a:latin typeface="Calibri" panose="020F0502020204030204" pitchFamily="34" charset="0"/>
                <a:cs typeface="Calibri" panose="020F0502020204030204" pitchFamily="34" charset="0"/>
              </a:rPr>
              <a:t>data object</a:t>
            </a:r>
          </a:p>
          <a:p>
            <a:r>
              <a:rPr lang="en-US" sz="1400" b="1" i="1" dirty="0">
                <a:solidFill>
                  <a:schemeClr val="accent1"/>
                </a:solidFill>
                <a:latin typeface="Calibri" panose="020F0502020204030204" pitchFamily="34" charset="0"/>
                <a:cs typeface="Calibri" panose="020F0502020204030204" pitchFamily="34" charset="0"/>
              </a:rPr>
              <a:t>(noun)</a:t>
            </a:r>
          </a:p>
        </p:txBody>
      </p:sp>
      <p:cxnSp>
        <p:nvCxnSpPr>
          <p:cNvPr id="20" name="Straight Arrow Connector 19">
            <a:extLst>
              <a:ext uri="{FF2B5EF4-FFF2-40B4-BE49-F238E27FC236}">
                <a16:creationId xmlns:a16="http://schemas.microsoft.com/office/drawing/2014/main" id="{D877C730-B170-4C83-8E89-D25B590CB342}"/>
              </a:ext>
            </a:extLst>
          </p:cNvPr>
          <p:cNvCxnSpPr>
            <a:cxnSpLocks/>
          </p:cNvCxnSpPr>
          <p:nvPr/>
        </p:nvCxnSpPr>
        <p:spPr>
          <a:xfrm flipH="1">
            <a:off x="4638792" y="3624650"/>
            <a:ext cx="619008"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19BFECC-CE50-493D-86A5-7D49DE00FAA8}"/>
              </a:ext>
            </a:extLst>
          </p:cNvPr>
          <p:cNvSpPr txBox="1"/>
          <p:nvPr/>
        </p:nvSpPr>
        <p:spPr>
          <a:xfrm>
            <a:off x="5086350" y="3400395"/>
            <a:ext cx="3951038" cy="984885"/>
          </a:xfrm>
          <a:prstGeom prst="rect">
            <a:avLst/>
          </a:prstGeom>
          <a:noFill/>
        </p:spPr>
        <p:txBody>
          <a:bodyPr wrap="square" rtlCol="0">
            <a:spAutoFit/>
          </a:bodyPr>
          <a:lstStyle/>
          <a:p>
            <a:r>
              <a:rPr lang="en-US" sz="2000" b="1" i="1" dirty="0">
                <a:solidFill>
                  <a:schemeClr val="accent3"/>
                </a:solidFill>
                <a:latin typeface="Calibri" panose="020F0502020204030204" pitchFamily="34" charset="0"/>
                <a:cs typeface="Calibri" panose="020F0502020204030204" pitchFamily="34" charset="0"/>
              </a:rPr>
              <a:t>results object </a:t>
            </a:r>
          </a:p>
          <a:p>
            <a:r>
              <a:rPr lang="en-US" sz="1400" b="1" i="1" dirty="0">
                <a:solidFill>
                  <a:schemeClr val="accent3"/>
                </a:solidFill>
                <a:latin typeface="Calibri" panose="020F0502020204030204" pitchFamily="34" charset="0"/>
                <a:cs typeface="Calibri" panose="020F0502020204030204" pitchFamily="34" charset="0"/>
              </a:rPr>
              <a:t>(noun)</a:t>
            </a:r>
          </a:p>
          <a:p>
            <a:r>
              <a:rPr lang="en-US" sz="1200" i="1" dirty="0">
                <a:solidFill>
                  <a:schemeClr val="accent3"/>
                </a:solidFill>
                <a:latin typeface="Calibri" panose="020F0502020204030204" pitchFamily="34" charset="0"/>
                <a:cs typeface="Calibri" panose="020F0502020204030204" pitchFamily="34" charset="0"/>
              </a:rPr>
              <a:t>note that “chart object” properties are different </a:t>
            </a:r>
          </a:p>
          <a:p>
            <a:r>
              <a:rPr lang="en-US" sz="1200" i="1" dirty="0">
                <a:solidFill>
                  <a:schemeClr val="accent3"/>
                </a:solidFill>
                <a:latin typeface="Calibri" panose="020F0502020204030204" pitchFamily="34" charset="0"/>
                <a:cs typeface="Calibri" panose="020F0502020204030204" pitchFamily="34" charset="0"/>
              </a:rPr>
              <a:t>from those of “data object”</a:t>
            </a:r>
          </a:p>
        </p:txBody>
      </p:sp>
    </p:spTree>
    <p:extLst>
      <p:ext uri="{BB962C8B-B14F-4D97-AF65-F5344CB8AC3E}">
        <p14:creationId xmlns:p14="http://schemas.microsoft.com/office/powerpoint/2010/main" val="10693831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A14EFE-0DEB-EBD3-ACC2-1AD652BD753F}"/>
              </a:ext>
            </a:extLst>
          </p:cNvPr>
          <p:cNvSpPr txBox="1"/>
          <p:nvPr/>
        </p:nvSpPr>
        <p:spPr>
          <a:xfrm>
            <a:off x="328025" y="1003567"/>
            <a:ext cx="8454044"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1600" dirty="0">
                <a:latin typeface="Calibri" panose="020F0502020204030204" pitchFamily="34" charset="0"/>
                <a:cs typeface="Calibri" panose="020F0502020204030204" pitchFamily="34" charset="0"/>
              </a:rPr>
              <a:t>What’s truly </a:t>
            </a:r>
            <a:r>
              <a:rPr kumimoji="0" lang="en-US" sz="1600" b="0" i="0" u="none" strike="noStrike" cap="none" spc="0" normalizeH="0" baseline="0" dirty="0">
                <a:ln>
                  <a:noFill/>
                </a:ln>
                <a:effectLst/>
                <a:uFillTx/>
                <a:latin typeface="Calibri" panose="020F0502020204030204" pitchFamily="34" charset="0"/>
                <a:cs typeface="Calibri" panose="020F0502020204030204" pitchFamily="34" charset="0"/>
                <a:sym typeface="Helvetica Light"/>
              </a:rPr>
              <a:t>different</a:t>
            </a:r>
          </a:p>
          <a:p>
            <a:pPr marL="285750" lvl="5" indent="-285750" algn="l" defTabSz="825500">
              <a:buFont typeface="Arial" panose="020B0604020202020204" pitchFamily="34" charset="0"/>
              <a:buChar char="•"/>
            </a:pPr>
            <a:r>
              <a:rPr kumimoji="0" lang="en-US" sz="1600" b="0" i="0"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rPr>
              <a:t>Where to get your scripting tools</a:t>
            </a:r>
          </a:p>
          <a:p>
            <a:pPr marL="285750" lvl="5" indent="-285750" algn="l" defTabSz="825500">
              <a:buFont typeface="Arial" panose="020B0604020202020204" pitchFamily="34" charset="0"/>
              <a:buChar char="•"/>
            </a:pPr>
            <a:r>
              <a:rPr lang="en-US" sz="1600" dirty="0">
                <a:solidFill>
                  <a:schemeClr val="accent1">
                    <a:lumMod val="75000"/>
                  </a:schemeClr>
                </a:solidFill>
                <a:latin typeface="Calibri" panose="020F0502020204030204" pitchFamily="34" charset="0"/>
                <a:cs typeface="Calibri" panose="020F0502020204030204" pitchFamily="34" charset="0"/>
              </a:rPr>
              <a:t>Working environment</a:t>
            </a:r>
            <a:endParaRPr kumimoji="0" lang="en-US" sz="1600" b="0" i="0" u="none" strike="noStrike" cap="none" spc="0" normalizeH="0" baseline="0" dirty="0">
              <a:ln>
                <a:noFill/>
              </a:ln>
              <a:solidFill>
                <a:schemeClr val="accent1">
                  <a:lumMod val="75000"/>
                </a:schemeClr>
              </a:solidFill>
              <a:effectLst/>
              <a:uFillTx/>
              <a:latin typeface="Calibri" panose="020F0502020204030204" pitchFamily="34" charset="0"/>
              <a:cs typeface="Calibri" panose="020F0502020204030204" pitchFamily="34" charset="0"/>
              <a:sym typeface="Helvetica Light"/>
            </a:endParaRPr>
          </a:p>
          <a:p>
            <a:pPr marL="285750" lvl="5" indent="-285750" algn="l" defTabSz="825500">
              <a:buFont typeface="Arial" panose="020B0604020202020204" pitchFamily="34" charset="0"/>
              <a:buChar char="•"/>
            </a:pPr>
            <a:r>
              <a:rPr lang="en-US" sz="1600" dirty="0">
                <a:solidFill>
                  <a:schemeClr val="accent1">
                    <a:lumMod val="75000"/>
                  </a:schemeClr>
                </a:solidFill>
                <a:latin typeface="Calibri" panose="020F0502020204030204" pitchFamily="34" charset="0"/>
                <a:cs typeface="Calibri" panose="020F0502020204030204" pitchFamily="34" charset="0"/>
              </a:rPr>
              <a:t>How to install specialized libraries</a:t>
            </a:r>
          </a:p>
          <a:p>
            <a:pPr lvl="5" indent="0" algn="l" defTabSz="825500"/>
            <a:endParaRPr lang="en-US" sz="1600" dirty="0">
              <a:solidFill>
                <a:schemeClr val="accent1">
                  <a:lumMod val="75000"/>
                </a:schemeClr>
              </a:solidFill>
              <a:latin typeface="Calibri" panose="020F0502020204030204" pitchFamily="34" charset="0"/>
              <a:cs typeface="Calibri" panose="020F0502020204030204" pitchFamily="34" charset="0"/>
            </a:endParaRPr>
          </a:p>
          <a:p>
            <a:pPr marR="0" algn="l" defTabSz="825500" rtl="0" fontAlgn="auto" latinLnBrk="0" hangingPunct="0">
              <a:lnSpc>
                <a:spcPct val="100000"/>
              </a:lnSpc>
              <a:spcBef>
                <a:spcPts val="0"/>
              </a:spcBef>
              <a:spcAft>
                <a:spcPts val="0"/>
              </a:spcAft>
              <a:buClrTx/>
              <a:buSzTx/>
              <a:tabLst/>
            </a:pPr>
            <a:r>
              <a:rPr lang="en-US" sz="1600" dirty="0">
                <a:latin typeface="Calibri" panose="020F0502020204030204" pitchFamily="34" charset="0"/>
                <a:cs typeface="Calibri" panose="020F0502020204030204" pitchFamily="34" charset="0"/>
              </a:rPr>
              <a:t>Examples of similar functionality*:</a:t>
            </a:r>
          </a:p>
          <a:p>
            <a:pPr marL="285750" indent="-285750" algn="l" defTabSz="825500">
              <a:buFont typeface="Arial" panose="020B0604020202020204" pitchFamily="34" charset="0"/>
              <a:buChar char="•"/>
            </a:pPr>
            <a:r>
              <a:rPr lang="en-US" sz="1600" dirty="0">
                <a:solidFill>
                  <a:schemeClr val="accent4">
                    <a:lumMod val="75000"/>
                  </a:schemeClr>
                </a:solidFill>
                <a:latin typeface="Calibri" panose="020F0502020204030204" pitchFamily="34" charset="0"/>
                <a:cs typeface="Calibri" panose="020F0502020204030204" pitchFamily="34" charset="0"/>
              </a:rPr>
              <a:t>Variable types (though classes can differ by language)</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chemeClr val="accent4">
                    <a:lumMod val="75000"/>
                  </a:schemeClr>
                </a:solidFill>
                <a:latin typeface="Calibri" panose="020F0502020204030204" pitchFamily="34" charset="0"/>
                <a:cs typeface="Calibri" panose="020F0502020204030204" pitchFamily="34" charset="0"/>
              </a:rPr>
              <a:t>Documenting your code</a:t>
            </a:r>
          </a:p>
          <a:p>
            <a:pPr marL="285750" indent="-285750" algn="l" defTabSz="825500">
              <a:buFont typeface="Arial" panose="020B0604020202020204" pitchFamily="34" charset="0"/>
              <a:buChar char="•"/>
            </a:pPr>
            <a:r>
              <a:rPr lang="en-US" sz="1600" dirty="0">
                <a:solidFill>
                  <a:schemeClr val="accent4">
                    <a:lumMod val="75000"/>
                  </a:schemeClr>
                </a:solidFill>
                <a:latin typeface="Calibri" panose="020F0502020204030204" pitchFamily="34" charset="0"/>
                <a:cs typeface="Calibri" panose="020F0502020204030204" pitchFamily="34" charset="0"/>
              </a:rPr>
              <a:t>Variable Declaration and Assignment</a:t>
            </a:r>
          </a:p>
          <a:p>
            <a:pPr marL="285750" indent="-285750" algn="l" defTabSz="825500">
              <a:buFont typeface="Arial" panose="020B0604020202020204" pitchFamily="34" charset="0"/>
              <a:buChar char="•"/>
            </a:pPr>
            <a:r>
              <a:rPr lang="en-US" sz="1600" dirty="0">
                <a:solidFill>
                  <a:schemeClr val="accent4">
                    <a:lumMod val="75000"/>
                  </a:schemeClr>
                </a:solidFill>
                <a:latin typeface="Calibri" panose="020F0502020204030204" pitchFamily="34" charset="0"/>
                <a:cs typeface="Calibri" panose="020F0502020204030204" pitchFamily="34" charset="0"/>
              </a:rPr>
              <a:t>Arrays</a:t>
            </a:r>
          </a:p>
          <a:p>
            <a:pPr marL="285750" indent="-285750" algn="l" defTabSz="825500">
              <a:buFont typeface="Arial" panose="020B0604020202020204" pitchFamily="34" charset="0"/>
              <a:buChar char="•"/>
            </a:pPr>
            <a:r>
              <a:rPr lang="en-US" sz="1600" dirty="0">
                <a:solidFill>
                  <a:schemeClr val="accent4">
                    <a:lumMod val="75000"/>
                  </a:schemeClr>
                </a:solidFill>
                <a:latin typeface="Calibri" panose="020F0502020204030204" pitchFamily="34" charset="0"/>
                <a:cs typeface="Calibri" panose="020F0502020204030204" pitchFamily="34" charset="0"/>
              </a:rPr>
              <a:t>Importing/exporting data</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chemeClr val="accent4">
                    <a:lumMod val="75000"/>
                  </a:schemeClr>
                </a:solidFill>
                <a:latin typeface="Calibri" panose="020F0502020204030204" pitchFamily="34" charset="0"/>
                <a:cs typeface="Calibri" panose="020F0502020204030204" pitchFamily="34" charset="0"/>
              </a:rPr>
              <a:t>Repeating tasks (loops)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chemeClr val="accent4">
                    <a:lumMod val="75000"/>
                  </a:schemeClr>
                </a:solidFill>
                <a:latin typeface="Calibri" panose="020F0502020204030204" pitchFamily="34" charset="0"/>
                <a:cs typeface="Calibri" panose="020F0502020204030204" pitchFamily="34" charset="0"/>
              </a:rPr>
              <a:t>If/then logic</a:t>
            </a:r>
          </a:p>
          <a:p>
            <a:pPr marR="0" algn="l" defTabSz="825500" rtl="0" fontAlgn="auto" latinLnBrk="0" hangingPunct="0">
              <a:lnSpc>
                <a:spcPct val="100000"/>
              </a:lnSpc>
              <a:spcBef>
                <a:spcPts val="0"/>
              </a:spcBef>
              <a:spcAft>
                <a:spcPts val="0"/>
              </a:spcAft>
              <a:buClrTx/>
              <a:buSzTx/>
              <a:tabLst/>
            </a:pPr>
            <a:r>
              <a:rPr lang="en-US" sz="1600" i="1" dirty="0">
                <a:solidFill>
                  <a:schemeClr val="tx1"/>
                </a:solidFill>
                <a:latin typeface="Calibri" panose="020F0502020204030204" pitchFamily="34" charset="0"/>
                <a:cs typeface="Calibri" panose="020F0502020204030204" pitchFamily="34" charset="0"/>
              </a:rPr>
              <a:t>* with exceptions or limitations for SQL versions</a:t>
            </a:r>
          </a:p>
        </p:txBody>
      </p:sp>
      <p:grpSp>
        <p:nvGrpSpPr>
          <p:cNvPr id="21" name="Group 20"/>
          <p:cNvGrpSpPr/>
          <p:nvPr/>
        </p:nvGrpSpPr>
        <p:grpSpPr>
          <a:xfrm>
            <a:off x="4417511" y="894781"/>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700204" y="161706"/>
            <a:ext cx="7877175" cy="857250"/>
          </a:xfrm>
        </p:spPr>
        <p:txBody>
          <a:bodyPr>
            <a:normAutofit fontScale="90000"/>
          </a:bodyPr>
          <a:lstStyle/>
          <a:p>
            <a:r>
              <a:rPr lang="en-US" sz="3100" dirty="0"/>
              <a:t>Background</a:t>
            </a:r>
            <a:br>
              <a:rPr lang="en-US" sz="3100" dirty="0"/>
            </a:br>
            <a:r>
              <a:rPr lang="en-US" sz="1800" i="1" dirty="0"/>
              <a:t>Scripting in any context</a:t>
            </a:r>
            <a:br>
              <a:rPr lang="en-US" dirty="0"/>
            </a:br>
            <a:endParaRPr lang="en-US" sz="2000" dirty="0"/>
          </a:p>
        </p:txBody>
      </p:sp>
    </p:spTree>
    <p:extLst>
      <p:ext uri="{BB962C8B-B14F-4D97-AF65-F5344CB8AC3E}">
        <p14:creationId xmlns:p14="http://schemas.microsoft.com/office/powerpoint/2010/main" val="24615847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17511" y="818118"/>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61940" y="210685"/>
            <a:ext cx="7877175" cy="857250"/>
          </a:xfrm>
        </p:spPr>
        <p:txBody>
          <a:bodyPr>
            <a:normAutofit/>
          </a:bodyPr>
          <a:lstStyle/>
          <a:p>
            <a:r>
              <a:rPr lang="en-US" sz="2800" dirty="0"/>
              <a:t>What’s Truly Different</a:t>
            </a:r>
          </a:p>
        </p:txBody>
      </p:sp>
      <p:graphicFrame>
        <p:nvGraphicFramePr>
          <p:cNvPr id="4" name="Table 3">
            <a:extLst>
              <a:ext uri="{FF2B5EF4-FFF2-40B4-BE49-F238E27FC236}">
                <a16:creationId xmlns:a16="http://schemas.microsoft.com/office/drawing/2014/main" id="{AE59BD32-65F9-E7A8-FF70-812429110C80}"/>
              </a:ext>
            </a:extLst>
          </p:cNvPr>
          <p:cNvGraphicFramePr>
            <a:graphicFrameLocks noGrp="1"/>
          </p:cNvGraphicFramePr>
          <p:nvPr>
            <p:extLst>
              <p:ext uri="{D42A27DB-BD31-4B8C-83A1-F6EECF244321}">
                <p14:modId xmlns:p14="http://schemas.microsoft.com/office/powerpoint/2010/main" val="2214702245"/>
              </p:ext>
            </p:extLst>
          </p:nvPr>
        </p:nvGraphicFramePr>
        <p:xfrm>
          <a:off x="190500" y="1039542"/>
          <a:ext cx="8763000" cy="3357197"/>
        </p:xfrm>
        <a:graphic>
          <a:graphicData uri="http://schemas.openxmlformats.org/drawingml/2006/table">
            <a:tbl>
              <a:tblPr firstRow="1" bandRow="1">
                <a:tableStyleId>{5C22544A-7EE6-4342-B048-85BDC9FD1C3A}</a:tableStyleId>
              </a:tblPr>
              <a:tblGrid>
                <a:gridCol w="1343998">
                  <a:extLst>
                    <a:ext uri="{9D8B030D-6E8A-4147-A177-3AD203B41FA5}">
                      <a16:colId xmlns:a16="http://schemas.microsoft.com/office/drawing/2014/main" val="756588304"/>
                    </a:ext>
                  </a:extLst>
                </a:gridCol>
                <a:gridCol w="2060798">
                  <a:extLst>
                    <a:ext uri="{9D8B030D-6E8A-4147-A177-3AD203B41FA5}">
                      <a16:colId xmlns:a16="http://schemas.microsoft.com/office/drawing/2014/main" val="2754204145"/>
                    </a:ext>
                  </a:extLst>
                </a:gridCol>
                <a:gridCol w="2043008">
                  <a:extLst>
                    <a:ext uri="{9D8B030D-6E8A-4147-A177-3AD203B41FA5}">
                      <a16:colId xmlns:a16="http://schemas.microsoft.com/office/drawing/2014/main" val="3439795799"/>
                    </a:ext>
                  </a:extLst>
                </a:gridCol>
                <a:gridCol w="2060798">
                  <a:extLst>
                    <a:ext uri="{9D8B030D-6E8A-4147-A177-3AD203B41FA5}">
                      <a16:colId xmlns:a16="http://schemas.microsoft.com/office/drawing/2014/main" val="1379434237"/>
                    </a:ext>
                  </a:extLst>
                </a:gridCol>
                <a:gridCol w="1254398">
                  <a:extLst>
                    <a:ext uri="{9D8B030D-6E8A-4147-A177-3AD203B41FA5}">
                      <a16:colId xmlns:a16="http://schemas.microsoft.com/office/drawing/2014/main" val="3187316616"/>
                    </a:ext>
                  </a:extLst>
                </a:gridCol>
              </a:tblGrid>
              <a:tr h="316485">
                <a:tc>
                  <a:txBody>
                    <a:bodyPr/>
                    <a:lstStyle/>
                    <a:p>
                      <a:endParaRPr lang="en-US" sz="1400" dirty="0">
                        <a:solidFill>
                          <a:srgbClr val="FFFFFF"/>
                        </a:solidFill>
                        <a:latin typeface="Calibri" panose="020F0502020204030204" pitchFamily="34" charset="0"/>
                        <a:cs typeface="Calibri" panose="020F0502020204030204" pitchFamily="34" charset="0"/>
                      </a:endParaRPr>
                    </a:p>
                  </a:txBody>
                  <a:tcPr marL="68580" marR="68580" marT="34290" marB="34290">
                    <a:solidFill>
                      <a:srgbClr val="FFFFFF"/>
                    </a:solidFill>
                  </a:tcPr>
                </a:tc>
                <a:tc>
                  <a:txBody>
                    <a:bodyPr/>
                    <a:lstStyle/>
                    <a:p>
                      <a:r>
                        <a:rPr lang="en-US" sz="1400" dirty="0">
                          <a:solidFill>
                            <a:srgbClr val="FFFFFF"/>
                          </a:solidFill>
                          <a:latin typeface="Calibri" panose="020F0502020204030204" pitchFamily="34" charset="0"/>
                          <a:cs typeface="Calibri" panose="020F0502020204030204" pitchFamily="34" charset="0"/>
                        </a:rPr>
                        <a:t>R</a:t>
                      </a:r>
                    </a:p>
                  </a:txBody>
                  <a:tcPr marL="68580" marR="68580" marT="34290" marB="34290">
                    <a:solidFill>
                      <a:schemeClr val="accent1"/>
                    </a:solidFill>
                  </a:tcPr>
                </a:tc>
                <a:tc>
                  <a:txBody>
                    <a:bodyPr/>
                    <a:lstStyle/>
                    <a:p>
                      <a:r>
                        <a:rPr lang="en-US" sz="1400" dirty="0">
                          <a:solidFill>
                            <a:srgbClr val="FFFFFF"/>
                          </a:solidFill>
                          <a:latin typeface="Calibri" panose="020F0502020204030204" pitchFamily="34" charset="0"/>
                          <a:cs typeface="Calibri" panose="020F0502020204030204" pitchFamily="34" charset="0"/>
                        </a:rPr>
                        <a:t>Python</a:t>
                      </a:r>
                    </a:p>
                  </a:txBody>
                  <a:tcPr marL="68580" marR="68580" marT="34290" marB="34290">
                    <a:solidFill>
                      <a:schemeClr val="accent2"/>
                    </a:solidFill>
                  </a:tcPr>
                </a:tc>
                <a:tc>
                  <a:txBody>
                    <a:bodyPr/>
                    <a:lstStyle/>
                    <a:p>
                      <a:r>
                        <a:rPr lang="en-US" sz="1400" dirty="0">
                          <a:solidFill>
                            <a:srgbClr val="FFFFFF"/>
                          </a:solidFill>
                          <a:latin typeface="Calibri" panose="020F0502020204030204" pitchFamily="34" charset="0"/>
                          <a:cs typeface="Calibri" panose="020F0502020204030204" pitchFamily="34" charset="0"/>
                        </a:rPr>
                        <a:t>VBA (for Excel)</a:t>
                      </a:r>
                    </a:p>
                  </a:txBody>
                  <a:tcPr marL="68580" marR="68580" marT="34290" marB="34290">
                    <a:solidFill>
                      <a:schemeClr val="accent3"/>
                    </a:solidFill>
                  </a:tcPr>
                </a:tc>
                <a:tc>
                  <a:txBody>
                    <a:bodyPr/>
                    <a:lstStyle/>
                    <a:p>
                      <a:r>
                        <a:rPr lang="en-US" sz="1400" dirty="0">
                          <a:solidFill>
                            <a:srgbClr val="FFFFFF"/>
                          </a:solidFill>
                          <a:latin typeface="Calibri" panose="020F0502020204030204" pitchFamily="34" charset="0"/>
                          <a:cs typeface="Calibri" panose="020F0502020204030204" pitchFamily="34" charset="0"/>
                        </a:rPr>
                        <a:t>SQL</a:t>
                      </a:r>
                    </a:p>
                  </a:txBody>
                  <a:tcPr marL="68580" marR="68580" marT="34290" marB="34290">
                    <a:solidFill>
                      <a:schemeClr val="accent4"/>
                    </a:solidFill>
                  </a:tcPr>
                </a:tc>
                <a:extLst>
                  <a:ext uri="{0D108BD9-81ED-4DB2-BD59-A6C34878D82A}">
                    <a16:rowId xmlns:a16="http://schemas.microsoft.com/office/drawing/2014/main" val="2099823318"/>
                  </a:ext>
                </a:extLst>
              </a:tr>
              <a:tr h="928668">
                <a:tc>
                  <a:txBody>
                    <a:bodyPr/>
                    <a:lstStyle/>
                    <a:p>
                      <a:pPr algn="l"/>
                      <a:r>
                        <a:rPr lang="en-US" sz="1300" b="1" i="0" dirty="0">
                          <a:latin typeface="Calibri" panose="020F0502020204030204" pitchFamily="34" charset="0"/>
                          <a:cs typeface="Calibri" panose="020F0502020204030204" pitchFamily="34" charset="0"/>
                        </a:rPr>
                        <a:t>Where to get</a:t>
                      </a:r>
                    </a:p>
                  </a:txBody>
                  <a:tcPr marL="68580" marR="68580" marT="34290" marB="3429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0" dirty="0">
                          <a:latin typeface="Calibri" panose="020F0502020204030204" pitchFamily="34" charset="0"/>
                          <a:cs typeface="Calibri" panose="020F0502020204030204" pitchFamily="34" charset="0"/>
                          <a:hlinkClick r:id="rId3"/>
                        </a:rPr>
                        <a:t>https://cloud.r-project.org/</a:t>
                      </a:r>
                      <a:r>
                        <a:rPr lang="en-US" sz="1300" i="0" dirty="0">
                          <a:latin typeface="Calibri" panose="020F0502020204030204" pitchFamily="34" charset="0"/>
                          <a:cs typeface="Calibri" panose="020F0502020204030204" pitchFamily="34" charset="0"/>
                        </a:rPr>
                        <a:t> Can add RStudio IDE from </a:t>
                      </a:r>
                      <a:r>
                        <a:rPr lang="en-US" sz="1300" i="0" dirty="0">
                          <a:latin typeface="Calibri" panose="020F0502020204030204" pitchFamily="34" charset="0"/>
                          <a:cs typeface="Calibri" panose="020F0502020204030204" pitchFamily="34" charset="0"/>
                          <a:hlinkClick r:id="rId4"/>
                        </a:rPr>
                        <a:t>https://posit.co/downloads/</a:t>
                      </a:r>
                      <a:r>
                        <a:rPr lang="en-US" sz="1300" i="0" dirty="0">
                          <a:latin typeface="Calibri" panose="020F0502020204030204" pitchFamily="34" charset="0"/>
                          <a:cs typeface="Calibri" panose="020F0502020204030204" pitchFamily="34" charset="0"/>
                        </a:rPr>
                        <a:t> </a:t>
                      </a:r>
                    </a:p>
                  </a:txBody>
                  <a:tcPr marL="68580" marR="68580" marT="34290" marB="34290">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0" dirty="0">
                          <a:latin typeface="Calibri" panose="020F0502020204030204" pitchFamily="34" charset="0"/>
                          <a:cs typeface="Calibri" panose="020F0502020204030204" pitchFamily="34" charset="0"/>
                          <a:hlinkClick r:id="rId5"/>
                        </a:rPr>
                        <a:t>https://www.python.org/downloads/</a:t>
                      </a:r>
                      <a:r>
                        <a:rPr lang="en-US" sz="1300" i="0" dirty="0">
                          <a:latin typeface="Calibri" panose="020F0502020204030204" pitchFamily="34" charset="0"/>
                          <a:cs typeface="Calibri" panose="020F0502020204030204" pitchFamily="34" charset="0"/>
                        </a:rPr>
                        <a:t> includes IDLE</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i="1" dirty="0">
                          <a:latin typeface="Calibri" panose="020F0502020204030204" pitchFamily="34" charset="0"/>
                          <a:cs typeface="Calibri" panose="020F0502020204030204" pitchFamily="34" charset="0"/>
                        </a:rPr>
                        <a:t>(alternative distributions include Anaconda)</a:t>
                      </a:r>
                    </a:p>
                  </a:txBody>
                  <a:tcPr marL="68580" marR="68580" marT="34290" marB="34290">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0" dirty="0">
                          <a:latin typeface="Calibri" panose="020F0502020204030204" pitchFamily="34" charset="0"/>
                          <a:cs typeface="Calibri" panose="020F0502020204030204" pitchFamily="34" charset="0"/>
                        </a:rPr>
                        <a:t>Included, expose through: </a:t>
                      </a:r>
                    </a:p>
                    <a:p>
                      <a:pPr marL="0" marR="0" indent="0" algn="l" defTabSz="457200" rtl="0" eaLnBrk="1" fontAlgn="auto" latinLnBrk="0" hangingPunct="1">
                        <a:lnSpc>
                          <a:spcPct val="100000"/>
                        </a:lnSpc>
                        <a:spcBef>
                          <a:spcPts val="0"/>
                        </a:spcBef>
                        <a:spcAft>
                          <a:spcPts val="0"/>
                        </a:spcAft>
                        <a:buClrTx/>
                        <a:buSzTx/>
                        <a:buFontTx/>
                        <a:buNone/>
                        <a:tabLst/>
                        <a:defRPr/>
                      </a:pPr>
                      <a:r>
                        <a:rPr lang="en-US" sz="1300" i="0" dirty="0">
                          <a:latin typeface="Calibri" panose="020F0502020204030204" pitchFamily="34" charset="0"/>
                          <a:cs typeface="Calibri" panose="020F0502020204030204" pitchFamily="34" charset="0"/>
                        </a:rPr>
                        <a:t>Options/Show tab/Developer </a:t>
                      </a:r>
                    </a:p>
                  </a:txBody>
                  <a:tcPr marL="68580" marR="68580" marT="34290" marB="34290">
                    <a:solidFill>
                      <a:schemeClr val="accent3">
                        <a:lumMod val="20000"/>
                        <a:lumOff val="80000"/>
                      </a:schemeClr>
                    </a:solidFill>
                  </a:tcPr>
                </a:tc>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0" dirty="0">
                          <a:latin typeface="Calibri" panose="020F0502020204030204" pitchFamily="34" charset="0"/>
                          <a:cs typeface="Calibri" panose="020F0502020204030204" pitchFamily="34" charset="0"/>
                        </a:rPr>
                        <a:t>Largely dependent on underlying RDBMS</a:t>
                      </a:r>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3527577218"/>
                  </a:ext>
                </a:extLst>
              </a:tr>
              <a:tr h="1356019">
                <a:tc>
                  <a:txBody>
                    <a:bodyPr/>
                    <a:lstStyle/>
                    <a:p>
                      <a:pPr algn="l"/>
                      <a:r>
                        <a:rPr lang="en-US" sz="1300" b="1" i="0" dirty="0">
                          <a:latin typeface="Calibri" panose="020F0502020204030204" pitchFamily="34" charset="0"/>
                          <a:cs typeface="Calibri" panose="020F0502020204030204" pitchFamily="34" charset="0"/>
                        </a:rPr>
                        <a:t>Working environment</a:t>
                      </a:r>
                    </a:p>
                  </a:txBody>
                  <a:tcPr marL="68580" marR="68580" marT="34290" marB="34290">
                    <a:noFill/>
                  </a:tcPr>
                </a:tc>
                <a:tc>
                  <a:txBody>
                    <a:bodyPr/>
                    <a:lstStyle/>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R GUI</a:t>
                      </a:r>
                    </a:p>
                    <a:p>
                      <a:pPr marL="285750" indent="-285750" algn="l">
                        <a:buFont typeface="Arial" panose="020B0604020202020204" pitchFamily="34" charset="0"/>
                        <a:buChar char="•"/>
                      </a:pPr>
                      <a:r>
                        <a:rPr lang="en-US" sz="1300" i="0" dirty="0" err="1">
                          <a:latin typeface="Calibri" panose="020F0502020204030204" pitchFamily="34" charset="0"/>
                          <a:cs typeface="Calibri" panose="020F0502020204030204" pitchFamily="34" charset="0"/>
                        </a:rPr>
                        <a:t>Rstudio</a:t>
                      </a:r>
                      <a:endParaRPr lang="en-US" sz="1300" i="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R at prompt</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Notebook apps (e.g., </a:t>
                      </a:r>
                      <a:r>
                        <a:rPr lang="en-US" sz="1300" i="0" dirty="0" err="1">
                          <a:latin typeface="Calibri" panose="020F0502020204030204" pitchFamily="34" charset="0"/>
                          <a:cs typeface="Calibri" panose="020F0502020204030204" pitchFamily="34" charset="0"/>
                        </a:rPr>
                        <a:t>Jupyter</a:t>
                      </a:r>
                      <a:r>
                        <a:rPr lang="en-US" sz="1300" i="0" dirty="0">
                          <a:latin typeface="Calibri" panose="020F0502020204030204" pitchFamily="34" charset="0"/>
                          <a:cs typeface="Calibri" panose="020F0502020204030204" pitchFamily="34" charset="0"/>
                        </a:rPr>
                        <a:t> with R)</a:t>
                      </a:r>
                    </a:p>
                  </a:txBody>
                  <a:tcPr marL="68580" marR="68580" marT="34290" marB="34290">
                    <a:solidFill>
                      <a:schemeClr val="accent1">
                        <a:lumMod val="20000"/>
                        <a:lumOff val="80000"/>
                      </a:schemeClr>
                    </a:solidFill>
                  </a:tcPr>
                </a:tc>
                <a:tc>
                  <a:txBody>
                    <a:bodyPr/>
                    <a:lstStyle/>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Anaconda</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Other apps (e.g., Spyder)</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Python at prompt</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Notebook apps (e.g., </a:t>
                      </a:r>
                      <a:r>
                        <a:rPr lang="en-US" sz="1300" i="0" dirty="0" err="1">
                          <a:latin typeface="Calibri" panose="020F0502020204030204" pitchFamily="34" charset="0"/>
                          <a:cs typeface="Calibri" panose="020F0502020204030204" pitchFamily="34" charset="0"/>
                        </a:rPr>
                        <a:t>Jupyter</a:t>
                      </a:r>
                      <a:r>
                        <a:rPr lang="en-US" sz="1300" i="0" dirty="0">
                          <a:latin typeface="Calibri" panose="020F0502020204030204" pitchFamily="34" charset="0"/>
                          <a:cs typeface="Calibri" panose="020F0502020204030204" pitchFamily="34" charset="0"/>
                        </a:rPr>
                        <a:t>)</a:t>
                      </a:r>
                    </a:p>
                  </a:txBody>
                  <a:tcPr marL="68580" marR="68580" marT="34290" marB="34290">
                    <a:solidFill>
                      <a:schemeClr val="accent2">
                        <a:lumMod val="20000"/>
                        <a:lumOff val="80000"/>
                      </a:schemeClr>
                    </a:solidFill>
                  </a:tcPr>
                </a:tc>
                <a:tc>
                  <a:txBody>
                    <a:bodyPr/>
                    <a:lstStyle/>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Menu Developer/Visual Basic or </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Alt+F11</a:t>
                      </a:r>
                    </a:p>
                  </a:txBody>
                  <a:tcPr marL="68580" marR="68580" marT="34290" marB="34290">
                    <a:solidFill>
                      <a:schemeClr val="accent3">
                        <a:lumMod val="20000"/>
                        <a:lumOff val="80000"/>
                      </a:schemeClr>
                    </a:solidFill>
                  </a:tcPr>
                </a:tc>
                <a:tc vMerge="1">
                  <a:txBody>
                    <a:bodyPr/>
                    <a:lstStyle/>
                    <a:p>
                      <a:pPr algn="l"/>
                      <a:endParaRPr lang="en-US" sz="1400" i="0" dirty="0"/>
                    </a:p>
                  </a:txBody>
                  <a:tcPr marL="68580" marR="68580" marT="34290" marB="34290">
                    <a:noFill/>
                  </a:tcPr>
                </a:tc>
                <a:extLst>
                  <a:ext uri="{0D108BD9-81ED-4DB2-BD59-A6C34878D82A}">
                    <a16:rowId xmlns:a16="http://schemas.microsoft.com/office/drawing/2014/main" val="2993142167"/>
                  </a:ext>
                </a:extLst>
              </a:tr>
              <a:tr h="756025">
                <a:tc>
                  <a:txBody>
                    <a:bodyPr/>
                    <a:lstStyle/>
                    <a:p>
                      <a:pPr algn="l"/>
                      <a:r>
                        <a:rPr lang="en-US" sz="1300" b="1" i="0" dirty="0">
                          <a:latin typeface="Calibri" panose="020F0502020204030204" pitchFamily="34" charset="0"/>
                          <a:cs typeface="Calibri" panose="020F0502020204030204" pitchFamily="34" charset="0"/>
                        </a:rPr>
                        <a:t>How to install specialized libraries</a:t>
                      </a:r>
                    </a:p>
                  </a:txBody>
                  <a:tcPr marL="68580" marR="68580" marT="34290" marB="34290">
                    <a:noFill/>
                  </a:tcPr>
                </a:tc>
                <a:tc>
                  <a:txBody>
                    <a:bodyPr/>
                    <a:lstStyle/>
                    <a:p>
                      <a:pPr algn="l"/>
                      <a:r>
                        <a:rPr lang="en-US" sz="1300" i="0" dirty="0">
                          <a:latin typeface="Calibri" panose="020F0502020204030204" pitchFamily="34" charset="0"/>
                          <a:cs typeface="Calibri" panose="020F0502020204030204" pitchFamily="34" charset="0"/>
                        </a:rPr>
                        <a:t>Menu “Packages”</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Set CRAN mirror</a:t>
                      </a:r>
                    </a:p>
                    <a:p>
                      <a:pPr marL="285750" indent="-285750" algn="l">
                        <a:buFont typeface="Arial" panose="020B0604020202020204" pitchFamily="34" charset="0"/>
                        <a:buChar char="•"/>
                      </a:pPr>
                      <a:r>
                        <a:rPr lang="en-US" sz="1300" i="0" dirty="0">
                          <a:latin typeface="Calibri" panose="020F0502020204030204" pitchFamily="34" charset="0"/>
                          <a:cs typeface="Calibri" panose="020F0502020204030204" pitchFamily="34" charset="0"/>
                        </a:rPr>
                        <a:t>Install package(s)</a:t>
                      </a:r>
                    </a:p>
                  </a:txBody>
                  <a:tcPr marL="68580" marR="68580" marT="34290" marB="34290">
                    <a:solidFill>
                      <a:schemeClr val="accent1">
                        <a:lumMod val="20000"/>
                        <a:lumOff val="80000"/>
                      </a:schemeClr>
                    </a:solidFill>
                  </a:tcPr>
                </a:tc>
                <a:tc>
                  <a:txBody>
                    <a:bodyPr/>
                    <a:lstStyle/>
                    <a:p>
                      <a:pPr algn="l"/>
                      <a:r>
                        <a:rPr lang="en-US" sz="1300" i="0" dirty="0">
                          <a:latin typeface="Calibri" panose="020F0502020204030204" pitchFamily="34" charset="0"/>
                          <a:cs typeface="Calibri" panose="020F0502020204030204" pitchFamily="34" charset="0"/>
                        </a:rPr>
                        <a:t>pip command to install libraries or modules</a:t>
                      </a:r>
                    </a:p>
                  </a:txBody>
                  <a:tcPr marL="68580" marR="68580" marT="34290" marB="34290">
                    <a:solidFill>
                      <a:schemeClr val="accent2">
                        <a:lumMod val="20000"/>
                        <a:lumOff val="80000"/>
                      </a:schemeClr>
                    </a:solidFill>
                  </a:tcPr>
                </a:tc>
                <a:tc>
                  <a:txBody>
                    <a:bodyPr/>
                    <a:lstStyle/>
                    <a:p>
                      <a:pPr algn="l"/>
                      <a:r>
                        <a:rPr lang="en-US" sz="1300" i="0" dirty="0">
                          <a:latin typeface="Calibri" panose="020F0502020204030204" pitchFamily="34" charset="0"/>
                          <a:cs typeface="Calibri" panose="020F0502020204030204" pitchFamily="34" charset="0"/>
                        </a:rPr>
                        <a:t>Tools/References (from VBA interface, e.g. Alt+F11)</a:t>
                      </a:r>
                    </a:p>
                  </a:txBody>
                  <a:tcPr marL="68580" marR="68580" marT="34290" marB="34290">
                    <a:solidFill>
                      <a:schemeClr val="accent3">
                        <a:lumMod val="20000"/>
                        <a:lumOff val="80000"/>
                      </a:schemeClr>
                    </a:solidFill>
                  </a:tcPr>
                </a:tc>
                <a:tc vMerge="1">
                  <a:txBody>
                    <a:bodyPr/>
                    <a:lstStyle/>
                    <a:p>
                      <a:endParaRPr lang="en-US"/>
                    </a:p>
                  </a:txBody>
                  <a:tcPr/>
                </a:tc>
                <a:extLst>
                  <a:ext uri="{0D108BD9-81ED-4DB2-BD59-A6C34878D82A}">
                    <a16:rowId xmlns:a16="http://schemas.microsoft.com/office/drawing/2014/main" val="3755829178"/>
                  </a:ext>
                </a:extLst>
              </a:tr>
            </a:tbl>
          </a:graphicData>
        </a:graphic>
      </p:graphicFrame>
    </p:spTree>
    <p:extLst>
      <p:ext uri="{BB962C8B-B14F-4D97-AF65-F5344CB8AC3E}">
        <p14:creationId xmlns:p14="http://schemas.microsoft.com/office/powerpoint/2010/main" val="16562067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2" y="159068"/>
            <a:ext cx="7877175" cy="857250"/>
          </a:xfrm>
        </p:spPr>
        <p:txBody>
          <a:bodyPr>
            <a:noAutofit/>
          </a:bodyPr>
          <a:lstStyle/>
          <a:p>
            <a:r>
              <a:rPr lang="en-US" sz="2800" dirty="0"/>
              <a:t>Where to start? (suggestions)</a:t>
            </a:r>
            <a:br>
              <a:rPr lang="en-US" sz="2800" dirty="0"/>
            </a:br>
            <a:endParaRPr lang="en-US" sz="2800" dirty="0"/>
          </a:p>
        </p:txBody>
      </p:sp>
      <p:grpSp>
        <p:nvGrpSpPr>
          <p:cNvPr id="21" name="Group 20"/>
          <p:cNvGrpSpPr/>
          <p:nvPr/>
        </p:nvGrpSpPr>
        <p:grpSpPr>
          <a:xfrm>
            <a:off x="4400293" y="642626"/>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4" name="Table 3">
            <a:extLst>
              <a:ext uri="{FF2B5EF4-FFF2-40B4-BE49-F238E27FC236}">
                <a16:creationId xmlns:a16="http://schemas.microsoft.com/office/drawing/2014/main" id="{AE59BD32-65F9-E7A8-FF70-812429110C80}"/>
              </a:ext>
            </a:extLst>
          </p:cNvPr>
          <p:cNvGraphicFramePr>
            <a:graphicFrameLocks noGrp="1"/>
          </p:cNvGraphicFramePr>
          <p:nvPr>
            <p:extLst>
              <p:ext uri="{D42A27DB-BD31-4B8C-83A1-F6EECF244321}">
                <p14:modId xmlns:p14="http://schemas.microsoft.com/office/powerpoint/2010/main" val="2162935020"/>
              </p:ext>
            </p:extLst>
          </p:nvPr>
        </p:nvGraphicFramePr>
        <p:xfrm>
          <a:off x="205574" y="825862"/>
          <a:ext cx="8633461" cy="3703320"/>
        </p:xfrm>
        <a:graphic>
          <a:graphicData uri="http://schemas.openxmlformats.org/drawingml/2006/table">
            <a:tbl>
              <a:tblPr firstRow="1" bandRow="1">
                <a:tableStyleId>{5C22544A-7EE6-4342-B048-85BDC9FD1C3A}</a:tableStyleId>
              </a:tblPr>
              <a:tblGrid>
                <a:gridCol w="1211581">
                  <a:extLst>
                    <a:ext uri="{9D8B030D-6E8A-4147-A177-3AD203B41FA5}">
                      <a16:colId xmlns:a16="http://schemas.microsoft.com/office/drawing/2014/main" val="756588304"/>
                    </a:ext>
                  </a:extLst>
                </a:gridCol>
                <a:gridCol w="2142884">
                  <a:extLst>
                    <a:ext uri="{9D8B030D-6E8A-4147-A177-3AD203B41FA5}">
                      <a16:colId xmlns:a16="http://schemas.microsoft.com/office/drawing/2014/main" val="2754204145"/>
                    </a:ext>
                  </a:extLst>
                </a:gridCol>
                <a:gridCol w="2012806">
                  <a:extLst>
                    <a:ext uri="{9D8B030D-6E8A-4147-A177-3AD203B41FA5}">
                      <a16:colId xmlns:a16="http://schemas.microsoft.com/office/drawing/2014/main" val="3439795799"/>
                    </a:ext>
                  </a:extLst>
                </a:gridCol>
                <a:gridCol w="2030334">
                  <a:extLst>
                    <a:ext uri="{9D8B030D-6E8A-4147-A177-3AD203B41FA5}">
                      <a16:colId xmlns:a16="http://schemas.microsoft.com/office/drawing/2014/main" val="1379434237"/>
                    </a:ext>
                  </a:extLst>
                </a:gridCol>
                <a:gridCol w="1235856">
                  <a:extLst>
                    <a:ext uri="{9D8B030D-6E8A-4147-A177-3AD203B41FA5}">
                      <a16:colId xmlns:a16="http://schemas.microsoft.com/office/drawing/2014/main" val="3187316616"/>
                    </a:ext>
                  </a:extLst>
                </a:gridCol>
              </a:tblGrid>
              <a:tr h="286849">
                <a:tc>
                  <a:txBody>
                    <a:bodyPr/>
                    <a:lstStyle/>
                    <a:p>
                      <a:endParaRPr lang="en-US" sz="1100" dirty="0">
                        <a:solidFill>
                          <a:srgbClr val="FFFFFF"/>
                        </a:solidFill>
                        <a:latin typeface="Calibri" panose="020F0502020204030204" pitchFamily="34" charset="0"/>
                        <a:cs typeface="Calibri" panose="020F0502020204030204" pitchFamily="34" charset="0"/>
                      </a:endParaRPr>
                    </a:p>
                  </a:txBody>
                  <a:tcPr marL="68580" marR="68580" marT="34290" marB="34290">
                    <a:solidFill>
                      <a:srgbClr val="FFFFFF"/>
                    </a:solidFill>
                  </a:tcPr>
                </a:tc>
                <a:tc>
                  <a:txBody>
                    <a:bodyPr/>
                    <a:lstStyle/>
                    <a:p>
                      <a:r>
                        <a:rPr lang="en-US" sz="1600" dirty="0">
                          <a:solidFill>
                            <a:srgbClr val="FFFFFF"/>
                          </a:solidFill>
                          <a:latin typeface="Calibri" panose="020F0502020204030204" pitchFamily="34" charset="0"/>
                          <a:cs typeface="Calibri" panose="020F0502020204030204" pitchFamily="34" charset="0"/>
                        </a:rPr>
                        <a:t>R</a:t>
                      </a:r>
                    </a:p>
                  </a:txBody>
                  <a:tcPr marL="68580" marR="68580" marT="34290" marB="34290">
                    <a:solidFill>
                      <a:schemeClr val="accent1"/>
                    </a:solidFill>
                  </a:tcPr>
                </a:tc>
                <a:tc>
                  <a:txBody>
                    <a:bodyPr/>
                    <a:lstStyle/>
                    <a:p>
                      <a:r>
                        <a:rPr lang="en-US" sz="1600" dirty="0">
                          <a:solidFill>
                            <a:srgbClr val="FFFFFF"/>
                          </a:solidFill>
                          <a:latin typeface="Calibri" panose="020F0502020204030204" pitchFamily="34" charset="0"/>
                          <a:cs typeface="Calibri" panose="020F0502020204030204" pitchFamily="34" charset="0"/>
                        </a:rPr>
                        <a:t>Python</a:t>
                      </a:r>
                    </a:p>
                  </a:txBody>
                  <a:tcPr marL="68580" marR="68580" marT="34290" marB="34290">
                    <a:solidFill>
                      <a:schemeClr val="accent2"/>
                    </a:solidFill>
                  </a:tcPr>
                </a:tc>
                <a:tc>
                  <a:txBody>
                    <a:bodyPr/>
                    <a:lstStyle/>
                    <a:p>
                      <a:r>
                        <a:rPr lang="en-US" sz="1600" dirty="0">
                          <a:solidFill>
                            <a:srgbClr val="FFFFFF"/>
                          </a:solidFill>
                          <a:latin typeface="Calibri" panose="020F0502020204030204" pitchFamily="34" charset="0"/>
                          <a:cs typeface="Calibri" panose="020F0502020204030204" pitchFamily="34" charset="0"/>
                        </a:rPr>
                        <a:t>VBA (for Excel)</a:t>
                      </a:r>
                    </a:p>
                  </a:txBody>
                  <a:tcPr marL="68580" marR="68580" marT="34290" marB="34290">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a:t>
                      </a:r>
                    </a:p>
                  </a:txBody>
                  <a:tcPr marL="68580" marR="68580" marT="34290" marB="34290">
                    <a:solidFill>
                      <a:schemeClr val="accent4"/>
                    </a:solidFill>
                  </a:tcPr>
                </a:tc>
                <a:extLst>
                  <a:ext uri="{0D108BD9-81ED-4DB2-BD59-A6C34878D82A}">
                    <a16:rowId xmlns:a16="http://schemas.microsoft.com/office/drawing/2014/main" val="2099823318"/>
                  </a:ext>
                </a:extLst>
              </a:tr>
              <a:tr h="1378011">
                <a:tc>
                  <a:txBody>
                    <a:bodyPr/>
                    <a:lstStyle/>
                    <a:p>
                      <a:pPr algn="l"/>
                      <a:r>
                        <a:rPr lang="en-US" sz="1100" b="1" i="0" dirty="0">
                          <a:latin typeface="Calibri" panose="020F0502020204030204" pitchFamily="34" charset="0"/>
                          <a:cs typeface="Calibri" panose="020F0502020204030204" pitchFamily="34" charset="0"/>
                        </a:rPr>
                        <a:t>Official reference(s):</a:t>
                      </a:r>
                    </a:p>
                  </a:txBody>
                  <a:tcPr marL="68580" marR="68580" marT="34290" marB="34290">
                    <a:no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3"/>
                        </a:rPr>
                        <a:t>https://cran</a:t>
                      </a:r>
                      <a:r>
                        <a:rPr lang="en-US" sz="1100" i="0">
                          <a:latin typeface="Calibri" panose="020F0502020204030204" pitchFamily="34" charset="0"/>
                          <a:cs typeface="Calibri" panose="020F0502020204030204" pitchFamily="34" charset="0"/>
                          <a:hlinkClick r:id="rId3"/>
                        </a:rPr>
                        <a:t>.r-project.org</a:t>
                      </a:r>
                      <a:r>
                        <a:rPr lang="en-US" sz="1100" i="0" dirty="0">
                          <a:latin typeface="Calibri" panose="020F0502020204030204" pitchFamily="34" charset="0"/>
                          <a:cs typeface="Calibri" panose="020F0502020204030204" pitchFamily="34" charset="0"/>
                          <a:hlinkClick r:id="rId3"/>
                        </a:rPr>
                        <a:t>/manuals.html</a:t>
                      </a:r>
                      <a:r>
                        <a:rPr lang="en-US" sz="1100" i="0" dirty="0">
                          <a:latin typeface="Calibri" panose="020F0502020204030204" pitchFamily="34" charset="0"/>
                          <a:cs typeface="Calibri" panose="020F0502020204030204" pitchFamily="34" charset="0"/>
                        </a:rPr>
                        <a:t> </a:t>
                      </a:r>
                    </a:p>
                  </a:txBody>
                  <a:tcPr marL="68580" marR="68580" marT="34290" marB="34290">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0" dirty="0">
                          <a:latin typeface="Calibri" panose="020F0502020204030204" pitchFamily="34" charset="0"/>
                          <a:cs typeface="Calibri" panose="020F0502020204030204" pitchFamily="34" charset="0"/>
                          <a:hlinkClick r:id="rId4"/>
                        </a:rPr>
                        <a:t>https://docs.python.org/3/</a:t>
                      </a:r>
                      <a:r>
                        <a:rPr lang="en-US" sz="1100" i="0" dirty="0">
                          <a:latin typeface="Calibri" panose="020F0502020204030204" pitchFamily="34" charset="0"/>
                          <a:cs typeface="Calibri" panose="020F0502020204030204" pitchFamily="34" charset="0"/>
                        </a:rPr>
                        <a:t>  (note version selection at top of page)</a:t>
                      </a:r>
                    </a:p>
                  </a:txBody>
                  <a:tcPr marL="68580" marR="68580" marT="34290" marB="34290">
                    <a:solidFill>
                      <a:schemeClr val="accent2">
                        <a:lumMod val="20000"/>
                        <a:lumOff val="80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5"/>
                        </a:rPr>
                        <a:t>https://learn</a:t>
                      </a:r>
                      <a:r>
                        <a:rPr lang="en-US" sz="1100" i="0">
                          <a:latin typeface="Calibri" panose="020F0502020204030204" pitchFamily="34" charset="0"/>
                          <a:cs typeface="Calibri" panose="020F0502020204030204" pitchFamily="34" charset="0"/>
                          <a:hlinkClick r:id="rId5"/>
                        </a:rPr>
                        <a:t>.microsoft.com</a:t>
                      </a:r>
                      <a:r>
                        <a:rPr lang="en-US" sz="1100" i="0" dirty="0">
                          <a:latin typeface="Calibri" panose="020F0502020204030204" pitchFamily="34" charset="0"/>
                          <a:cs typeface="Calibri" panose="020F0502020204030204" pitchFamily="34" charset="0"/>
                          <a:hlinkClick r:id="rId5"/>
                        </a:rPr>
                        <a:t>/en-us/office/vba/library-reference/concepts/getting-started-with-vba-in-office</a:t>
                      </a:r>
                      <a:endParaRPr lang="en-US" sz="1100" i="0" dirty="0">
                        <a:latin typeface="Calibri" panose="020F0502020204030204" pitchFamily="34" charset="0"/>
                        <a:cs typeface="Calibri" panose="020F0502020204030204" pitchFamily="34" charset="0"/>
                      </a:endParaRP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rPr>
                        <a:t>https://learn</a:t>
                      </a:r>
                      <a:r>
                        <a:rPr lang="en-US" sz="1100" i="0">
                          <a:latin typeface="Calibri" panose="020F0502020204030204" pitchFamily="34" charset="0"/>
                          <a:cs typeface="Calibri" panose="020F0502020204030204" pitchFamily="34" charset="0"/>
                        </a:rPr>
                        <a:t>.microsoft.com</a:t>
                      </a:r>
                      <a:r>
                        <a:rPr lang="en-US" sz="1100" i="0" dirty="0">
                          <a:latin typeface="Calibri" panose="020F0502020204030204" pitchFamily="34" charset="0"/>
                          <a:cs typeface="Calibri" panose="020F0502020204030204" pitchFamily="34" charset="0"/>
                        </a:rPr>
                        <a:t>/en-us/office/vba/api/overview/excel</a:t>
                      </a:r>
                    </a:p>
                  </a:txBody>
                  <a:tcPr marL="68580" marR="68580" marT="34290" marB="34290">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0" dirty="0">
                          <a:latin typeface="Calibri" panose="020F0502020204030204" pitchFamily="34" charset="0"/>
                          <a:cs typeface="Calibri" panose="020F0502020204030204" pitchFamily="34" charset="0"/>
                        </a:rPr>
                        <a:t>RDBMS (or vendor)-specific</a:t>
                      </a:r>
                    </a:p>
                  </a:txBody>
                  <a:tcPr marL="68580" marR="68580" marT="34290" marB="34290">
                    <a:solidFill>
                      <a:schemeClr val="accent4">
                        <a:lumMod val="20000"/>
                        <a:lumOff val="80000"/>
                      </a:schemeClr>
                    </a:solidFill>
                  </a:tcPr>
                </a:tc>
                <a:extLst>
                  <a:ext uri="{0D108BD9-81ED-4DB2-BD59-A6C34878D82A}">
                    <a16:rowId xmlns:a16="http://schemas.microsoft.com/office/drawing/2014/main" val="3527577218"/>
                  </a:ext>
                </a:extLst>
              </a:tr>
              <a:tr h="886396">
                <a:tc>
                  <a:txBody>
                    <a:bodyPr/>
                    <a:lstStyle/>
                    <a:p>
                      <a:pPr algn="l"/>
                      <a:r>
                        <a:rPr lang="en-US" sz="1100" b="1" i="0" dirty="0">
                          <a:latin typeface="Calibri" panose="020F0502020204030204" pitchFamily="34" charset="0"/>
                          <a:cs typeface="Calibri" panose="020F0502020204030204" pitchFamily="34" charset="0"/>
                        </a:rPr>
                        <a:t>Other useful references:</a:t>
                      </a:r>
                    </a:p>
                  </a:txBody>
                  <a:tcPr marL="68580" marR="68580" marT="34290" marB="34290">
                    <a:noFill/>
                  </a:tcPr>
                </a:tc>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6"/>
                        </a:rPr>
                        <a:t>https://www.w3schools.com/r/</a:t>
                      </a:r>
                      <a:endParaRPr lang="en-US" sz="1100" i="0" dirty="0">
                        <a:latin typeface="Calibri" panose="020F0502020204030204" pitchFamily="34" charset="0"/>
                        <a:cs typeface="Calibri" panose="020F0502020204030204" pitchFamily="34" charset="0"/>
                      </a:endParaRPr>
                    </a:p>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7"/>
                        </a:rPr>
                        <a:t>https://cran</a:t>
                      </a:r>
                      <a:r>
                        <a:rPr lang="en-US" sz="1100" i="0">
                          <a:latin typeface="Calibri" panose="020F0502020204030204" pitchFamily="34" charset="0"/>
                          <a:cs typeface="Calibri" panose="020F0502020204030204" pitchFamily="34" charset="0"/>
                          <a:hlinkClick r:id="rId7"/>
                        </a:rPr>
                        <a:t>.r-project.org</a:t>
                      </a:r>
                      <a:r>
                        <a:rPr lang="en-US" sz="1100" i="0" dirty="0">
                          <a:latin typeface="Calibri" panose="020F0502020204030204" pitchFamily="34" charset="0"/>
                          <a:cs typeface="Calibri" panose="020F0502020204030204" pitchFamily="34" charset="0"/>
                          <a:hlinkClick r:id="rId7"/>
                        </a:rPr>
                        <a:t>/doc/contrib/Short-refcard.pdf</a:t>
                      </a:r>
                      <a:r>
                        <a:rPr lang="en-US" sz="1100" i="0" dirty="0">
                          <a:latin typeface="Calibri" panose="020F0502020204030204" pitchFamily="34" charset="0"/>
                          <a:cs typeface="Calibri" panose="020F0502020204030204" pitchFamily="34" charset="0"/>
                        </a:rPr>
                        <a:t> </a:t>
                      </a:r>
                    </a:p>
                  </a:txBody>
                  <a:tcPr marL="68580" marR="68580" marT="34290" marB="34290">
                    <a:solidFill>
                      <a:schemeClr val="accent1">
                        <a:lumMod val="20000"/>
                        <a:lumOff val="80000"/>
                      </a:schemeClr>
                    </a:solidFill>
                  </a:tcPr>
                </a:tc>
                <a:tc>
                  <a:txBody>
                    <a:bodyPr/>
                    <a:lstStyle/>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8"/>
                        </a:rPr>
                        <a:t>https://www.w3schools.com/python</a:t>
                      </a:r>
                      <a:r>
                        <a:rPr lang="en-US" sz="1100" i="0">
                          <a:latin typeface="Calibri" panose="020F0502020204030204" pitchFamily="34" charset="0"/>
                          <a:cs typeface="Calibri" panose="020F0502020204030204" pitchFamily="34" charset="0"/>
                          <a:hlinkClick r:id="rId8"/>
                        </a:rPr>
                        <a:t>/default.asp</a:t>
                      </a:r>
                      <a:endParaRPr lang="en-US" sz="1100" i="0" dirty="0">
                        <a:latin typeface="Calibri" panose="020F0502020204030204" pitchFamily="34" charset="0"/>
                        <a:cs typeface="Calibri" panose="020F0502020204030204" pitchFamily="34" charset="0"/>
                      </a:endParaRPr>
                    </a:p>
                    <a:p>
                      <a:pPr marL="285750" marR="0" lvl="0" indent="-2857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hlinkClick r:id="rId9"/>
                        </a:rPr>
                        <a:t>https://www.cs</a:t>
                      </a:r>
                      <a:r>
                        <a:rPr lang="en-US" sz="1100" i="0">
                          <a:latin typeface="Calibri" panose="020F0502020204030204" pitchFamily="34" charset="0"/>
                          <a:cs typeface="Calibri" panose="020F0502020204030204" pitchFamily="34" charset="0"/>
                          <a:hlinkClick r:id="rId9"/>
                        </a:rPr>
                        <a:t>.put.poznan</a:t>
                      </a:r>
                      <a:r>
                        <a:rPr lang="en-US" sz="1100" i="0" dirty="0">
                          <a:latin typeface="Calibri" panose="020F0502020204030204" pitchFamily="34" charset="0"/>
                          <a:cs typeface="Calibri" panose="020F0502020204030204" pitchFamily="34" charset="0"/>
                          <a:hlinkClick r:id="rId9"/>
                        </a:rPr>
                        <a:t>.pl/csobaniec/software/python/py-qrc.html</a:t>
                      </a:r>
                      <a:r>
                        <a:rPr lang="en-US" sz="1100" i="0" dirty="0">
                          <a:latin typeface="Calibri" panose="020F0502020204030204" pitchFamily="34" charset="0"/>
                          <a:cs typeface="Calibri" panose="020F0502020204030204" pitchFamily="34" charset="0"/>
                        </a:rPr>
                        <a:t> </a:t>
                      </a:r>
                    </a:p>
                  </a:txBody>
                  <a:tcPr marL="68580" marR="68580" marT="34290" marB="34290">
                    <a:solidFill>
                      <a:schemeClr val="accent2">
                        <a:lumMod val="20000"/>
                        <a:lumOff val="80000"/>
                      </a:schemeClr>
                    </a:solidFill>
                  </a:tcPr>
                </a:tc>
                <a:tc>
                  <a:txBody>
                    <a:bodyPr/>
                    <a:lstStyle/>
                    <a:p>
                      <a:pPr marL="285750" indent="-285750" algn="l">
                        <a:buFont typeface="Arial" panose="020B0604020202020204" pitchFamily="34" charset="0"/>
                        <a:buChar char="•"/>
                      </a:pPr>
                      <a:r>
                        <a:rPr lang="en-US" sz="1100" i="0" dirty="0">
                          <a:latin typeface="Calibri" panose="020F0502020204030204" pitchFamily="34" charset="0"/>
                          <a:cs typeface="Calibri" panose="020F0502020204030204" pitchFamily="34" charset="0"/>
                          <a:hlinkClick r:id="rId10"/>
                        </a:rPr>
                        <a:t>https://www</a:t>
                      </a:r>
                      <a:r>
                        <a:rPr lang="en-US" sz="1100" i="0">
                          <a:latin typeface="Calibri" panose="020F0502020204030204" pitchFamily="34" charset="0"/>
                          <a:cs typeface="Calibri" panose="020F0502020204030204" pitchFamily="34" charset="0"/>
                          <a:hlinkClick r:id="rId10"/>
                        </a:rPr>
                        <a:t>.tutorialspoint.com</a:t>
                      </a:r>
                      <a:r>
                        <a:rPr lang="en-US" sz="1100" i="0" dirty="0">
                          <a:latin typeface="Calibri" panose="020F0502020204030204" pitchFamily="34" charset="0"/>
                          <a:cs typeface="Calibri" panose="020F0502020204030204" pitchFamily="34" charset="0"/>
                          <a:hlinkClick r:id="rId10"/>
                        </a:rPr>
                        <a:t>/vba/index.htm</a:t>
                      </a:r>
                      <a:endParaRPr lang="en-US" sz="1100" i="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1100" i="0" dirty="0">
                        <a:latin typeface="Calibri" panose="020F0502020204030204" pitchFamily="34" charset="0"/>
                        <a:cs typeface="Calibri" panose="020F0502020204030204" pitchFamily="34" charset="0"/>
                      </a:endParaRPr>
                    </a:p>
                  </a:txBody>
                  <a:tcPr marL="68580" marR="68580" marT="34290" marB="34290">
                    <a:solidFill>
                      <a:schemeClr val="accent3">
                        <a:lumMod val="20000"/>
                        <a:lumOff val="80000"/>
                      </a:schemeClr>
                    </a:solidFill>
                  </a:tcPr>
                </a:tc>
                <a:tc>
                  <a:txBody>
                    <a:bodyPr/>
                    <a:lstStyle/>
                    <a:p>
                      <a:pPr algn="l"/>
                      <a:r>
                        <a:rPr lang="en-US" sz="1100" i="0" dirty="0">
                          <a:latin typeface="Calibri" panose="020F0502020204030204" pitchFamily="34" charset="0"/>
                          <a:cs typeface="Calibri" panose="020F0502020204030204" pitchFamily="34" charset="0"/>
                          <a:hlinkClick r:id="rId11"/>
                        </a:rPr>
                        <a:t>https://www.w3schools.com/sql/sql_quickref.asp</a:t>
                      </a:r>
                      <a:r>
                        <a:rPr lang="en-US" sz="1100" i="0" dirty="0">
                          <a:latin typeface="Calibri" panose="020F0502020204030204" pitchFamily="34" charset="0"/>
                          <a:cs typeface="Calibri" panose="020F0502020204030204" pitchFamily="34" charset="0"/>
                        </a:rPr>
                        <a:t> </a:t>
                      </a:r>
                    </a:p>
                  </a:txBody>
                  <a:tcPr marL="68580" marR="68580" marT="34290" marB="34290">
                    <a:solidFill>
                      <a:schemeClr val="accent4">
                        <a:lumMod val="20000"/>
                        <a:lumOff val="80000"/>
                      </a:schemeClr>
                    </a:solidFill>
                  </a:tcPr>
                </a:tc>
                <a:extLst>
                  <a:ext uri="{0D108BD9-81ED-4DB2-BD59-A6C34878D82A}">
                    <a16:rowId xmlns:a16="http://schemas.microsoft.com/office/drawing/2014/main" val="2993142167"/>
                  </a:ext>
                </a:extLst>
              </a:tr>
              <a:tr h="1050268">
                <a:tc>
                  <a:txBody>
                    <a:bodyPr/>
                    <a:lstStyle/>
                    <a:p>
                      <a:pPr algn="l"/>
                      <a:r>
                        <a:rPr lang="en-US" sz="1100" b="1" i="0" dirty="0">
                          <a:latin typeface="Calibri" panose="020F0502020204030204" pitchFamily="34" charset="0"/>
                          <a:cs typeface="Calibri" panose="020F0502020204030204" pitchFamily="34" charset="0"/>
                        </a:rPr>
                        <a:t>Key libraries for forecasting</a:t>
                      </a:r>
                    </a:p>
                  </a:txBody>
                  <a:tcPr marL="68580" marR="68580" marT="34290" marB="34290">
                    <a:solidFill>
                      <a:srgbClr val="FFFFFF"/>
                    </a:solidFill>
                  </a:tcPr>
                </a:tc>
                <a:tc>
                  <a:txBody>
                    <a:bodyPr/>
                    <a:lstStyle/>
                    <a:p>
                      <a:pPr marL="171450" indent="-1714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stats (in base R)</a:t>
                      </a:r>
                    </a:p>
                    <a:p>
                      <a:pPr marL="171450" indent="-1714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forecast (time series)</a:t>
                      </a:r>
                    </a:p>
                    <a:p>
                      <a:pPr marL="171450" indent="-1714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See list at </a:t>
                      </a:r>
                      <a:r>
                        <a:rPr lang="en-US" sz="1100" i="1" dirty="0">
                          <a:latin typeface="Calibri" panose="020F0502020204030204" pitchFamily="34" charset="0"/>
                          <a:cs typeface="Calibri" panose="020F0502020204030204" pitchFamily="34" charset="0"/>
                          <a:hlinkClick r:id="rId12"/>
                        </a:rPr>
                        <a:t>https://cran</a:t>
                      </a:r>
                      <a:r>
                        <a:rPr lang="en-US" sz="1100" i="1">
                          <a:latin typeface="Calibri" panose="020F0502020204030204" pitchFamily="34" charset="0"/>
                          <a:cs typeface="Calibri" panose="020F0502020204030204" pitchFamily="34" charset="0"/>
                          <a:hlinkClick r:id="rId12"/>
                        </a:rPr>
                        <a:t>.r-project.org</a:t>
                      </a:r>
                      <a:r>
                        <a:rPr lang="en-US" sz="1100" i="1" dirty="0">
                          <a:latin typeface="Calibri" panose="020F0502020204030204" pitchFamily="34" charset="0"/>
                          <a:cs typeface="Calibri" panose="020F0502020204030204" pitchFamily="34" charset="0"/>
                          <a:hlinkClick r:id="rId12"/>
                        </a:rPr>
                        <a:t>/web/packages/available_packages_by_name.html</a:t>
                      </a:r>
                      <a:r>
                        <a:rPr lang="en-US" sz="1100" i="1" dirty="0">
                          <a:latin typeface="Calibri" panose="020F0502020204030204" pitchFamily="34" charset="0"/>
                          <a:cs typeface="Calibri" panose="020F0502020204030204" pitchFamily="34" charset="0"/>
                        </a:rPr>
                        <a:t> </a:t>
                      </a:r>
                    </a:p>
                  </a:txBody>
                  <a:tcPr marL="68580" marR="68580" marT="34290" marB="34290">
                    <a:solidFill>
                      <a:schemeClr val="accent1">
                        <a:lumMod val="20000"/>
                        <a:lumOff val="80000"/>
                      </a:schemeClr>
                    </a:solidFill>
                  </a:tcPr>
                </a:tc>
                <a:tc>
                  <a:txBody>
                    <a:bodyPr/>
                    <a:lstStyle/>
                    <a:p>
                      <a:pPr marL="285750" indent="-2857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pandas (data analysis)</a:t>
                      </a:r>
                    </a:p>
                    <a:p>
                      <a:pPr marL="285750" indent="-2857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NumPy (installs automatically w/Pandas)</a:t>
                      </a:r>
                    </a:p>
                    <a:p>
                      <a:pPr marL="285750" indent="-2857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Matplotlib (plotting)</a:t>
                      </a:r>
                    </a:p>
                    <a:p>
                      <a:pPr marL="285750" indent="-2857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scikit-learn (machine learning)</a:t>
                      </a:r>
                    </a:p>
                  </a:txBody>
                  <a:tcPr marL="68580" marR="68580" marT="34290" marB="34290">
                    <a:solidFill>
                      <a:schemeClr val="accent2">
                        <a:lumMod val="20000"/>
                        <a:lumOff val="80000"/>
                      </a:schemeClr>
                    </a:solidFill>
                  </a:tcPr>
                </a:tc>
                <a:tc>
                  <a:txBody>
                    <a:bodyPr/>
                    <a:lstStyle/>
                    <a:p>
                      <a:pPr marL="171450" indent="-1714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Depends on external resources</a:t>
                      </a:r>
                    </a:p>
                    <a:p>
                      <a:pPr marL="171450" indent="-171450" algn="l">
                        <a:buFont typeface="Arial" panose="020B0604020202020204" pitchFamily="34" charset="0"/>
                        <a:buChar char="•"/>
                      </a:pPr>
                      <a:r>
                        <a:rPr lang="en-US" sz="1100" i="0" dirty="0">
                          <a:latin typeface="Calibri" panose="020F0502020204030204" pitchFamily="34" charset="0"/>
                          <a:cs typeface="Calibri" panose="020F0502020204030204" pitchFamily="34" charset="0"/>
                        </a:rPr>
                        <a:t>Commercial software available to automate Excel without scripting</a:t>
                      </a:r>
                    </a:p>
                  </a:txBody>
                  <a:tcPr marL="68580" marR="68580" marT="34290" marB="34290">
                    <a:solidFill>
                      <a:schemeClr val="accent3">
                        <a:lumMod val="20000"/>
                        <a:lumOff val="80000"/>
                      </a:schemeClr>
                    </a:solidFill>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100" i="0" dirty="0">
                          <a:latin typeface="Calibri" panose="020F0502020204030204" pitchFamily="34" charset="0"/>
                          <a:cs typeface="Calibri" panose="020F0502020204030204" pitchFamily="34" charset="0"/>
                        </a:rPr>
                        <a:t>N/A</a:t>
                      </a:r>
                    </a:p>
                    <a:p>
                      <a:endParaRPr lang="en-US" sz="1100" dirty="0">
                        <a:latin typeface="Calibri" panose="020F0502020204030204" pitchFamily="34" charset="0"/>
                        <a:cs typeface="Calibri" panose="020F0502020204030204" pitchFamily="34" charset="0"/>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3755829178"/>
                  </a:ext>
                </a:extLst>
              </a:tr>
            </a:tbl>
          </a:graphicData>
        </a:graphic>
      </p:graphicFrame>
    </p:spTree>
    <p:extLst>
      <p:ext uri="{BB962C8B-B14F-4D97-AF65-F5344CB8AC3E}">
        <p14:creationId xmlns:p14="http://schemas.microsoft.com/office/powerpoint/2010/main" val="32524929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4" y="242888"/>
            <a:ext cx="7877175" cy="857250"/>
          </a:xfrm>
        </p:spPr>
        <p:txBody>
          <a:bodyPr>
            <a:noAutofit/>
          </a:bodyPr>
          <a:lstStyle/>
          <a:p>
            <a:r>
              <a:rPr lang="en-US" sz="2800" dirty="0"/>
              <a:t>Variable types</a:t>
            </a:r>
            <a:br>
              <a:rPr lang="en-US" sz="2800" dirty="0"/>
            </a:br>
            <a:endParaRPr lang="en-US" sz="2800" dirty="0"/>
          </a:p>
        </p:txBody>
      </p:sp>
      <p:grpSp>
        <p:nvGrpSpPr>
          <p:cNvPr id="21" name="Group 20"/>
          <p:cNvGrpSpPr/>
          <p:nvPr/>
        </p:nvGrpSpPr>
        <p:grpSpPr>
          <a:xfrm>
            <a:off x="4408268" y="779786"/>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4" name="Table 3">
            <a:extLst>
              <a:ext uri="{FF2B5EF4-FFF2-40B4-BE49-F238E27FC236}">
                <a16:creationId xmlns:a16="http://schemas.microsoft.com/office/drawing/2014/main" id="{AE59BD32-65F9-E7A8-FF70-812429110C80}"/>
              </a:ext>
            </a:extLst>
          </p:cNvPr>
          <p:cNvGraphicFramePr>
            <a:graphicFrameLocks noGrp="1"/>
          </p:cNvGraphicFramePr>
          <p:nvPr>
            <p:extLst>
              <p:ext uri="{D42A27DB-BD31-4B8C-83A1-F6EECF244321}">
                <p14:modId xmlns:p14="http://schemas.microsoft.com/office/powerpoint/2010/main" val="3318490921"/>
              </p:ext>
            </p:extLst>
          </p:nvPr>
        </p:nvGraphicFramePr>
        <p:xfrm>
          <a:off x="394563" y="1016526"/>
          <a:ext cx="8411930" cy="3325059"/>
        </p:xfrm>
        <a:graphic>
          <a:graphicData uri="http://schemas.openxmlformats.org/drawingml/2006/table">
            <a:tbl>
              <a:tblPr firstRow="1" bandRow="1">
                <a:tableStyleId>{5C22544A-7EE6-4342-B048-85BDC9FD1C3A}</a:tableStyleId>
              </a:tblPr>
              <a:tblGrid>
                <a:gridCol w="1682386">
                  <a:extLst>
                    <a:ext uri="{9D8B030D-6E8A-4147-A177-3AD203B41FA5}">
                      <a16:colId xmlns:a16="http://schemas.microsoft.com/office/drawing/2014/main" val="756588304"/>
                    </a:ext>
                  </a:extLst>
                </a:gridCol>
                <a:gridCol w="1682386">
                  <a:extLst>
                    <a:ext uri="{9D8B030D-6E8A-4147-A177-3AD203B41FA5}">
                      <a16:colId xmlns:a16="http://schemas.microsoft.com/office/drawing/2014/main" val="2754204145"/>
                    </a:ext>
                  </a:extLst>
                </a:gridCol>
                <a:gridCol w="1682386">
                  <a:extLst>
                    <a:ext uri="{9D8B030D-6E8A-4147-A177-3AD203B41FA5}">
                      <a16:colId xmlns:a16="http://schemas.microsoft.com/office/drawing/2014/main" val="3439795799"/>
                    </a:ext>
                  </a:extLst>
                </a:gridCol>
                <a:gridCol w="1682386">
                  <a:extLst>
                    <a:ext uri="{9D8B030D-6E8A-4147-A177-3AD203B41FA5}">
                      <a16:colId xmlns:a16="http://schemas.microsoft.com/office/drawing/2014/main" val="1379434237"/>
                    </a:ext>
                  </a:extLst>
                </a:gridCol>
                <a:gridCol w="1682386">
                  <a:extLst>
                    <a:ext uri="{9D8B030D-6E8A-4147-A177-3AD203B41FA5}">
                      <a16:colId xmlns:a16="http://schemas.microsoft.com/office/drawing/2014/main" val="3187316616"/>
                    </a:ext>
                  </a:extLst>
                </a:gridCol>
              </a:tblGrid>
              <a:tr h="503000">
                <a:tc>
                  <a:txBody>
                    <a:bodyPr/>
                    <a:lstStyle/>
                    <a:p>
                      <a:endParaRPr lang="en-US" sz="1600" dirty="0">
                        <a:solidFill>
                          <a:srgbClr val="FFFFFF"/>
                        </a:solidFill>
                        <a:latin typeface="Calibri" panose="020F0502020204030204" pitchFamily="34" charset="0"/>
                        <a:cs typeface="Calibri" panose="020F0502020204030204" pitchFamily="34" charset="0"/>
                      </a:endParaRPr>
                    </a:p>
                  </a:txBody>
                  <a:tcPr marL="68580" marR="68580" marT="34290" marB="34290">
                    <a:solidFill>
                      <a:srgbClr val="FFFFFF"/>
                    </a:solidFill>
                  </a:tcPr>
                </a:tc>
                <a:tc>
                  <a:txBody>
                    <a:bodyPr/>
                    <a:lstStyle/>
                    <a:p>
                      <a:r>
                        <a:rPr lang="en-US" sz="1600" dirty="0">
                          <a:solidFill>
                            <a:srgbClr val="FFFFFF"/>
                          </a:solidFill>
                          <a:latin typeface="Calibri" panose="020F0502020204030204" pitchFamily="34" charset="0"/>
                          <a:cs typeface="Calibri" panose="020F0502020204030204" pitchFamily="34" charset="0"/>
                        </a:rPr>
                        <a:t>R</a:t>
                      </a:r>
                    </a:p>
                  </a:txBody>
                  <a:tcPr marL="68580" marR="68580" marT="34290" marB="34290">
                    <a:solidFill>
                      <a:schemeClr val="accent1"/>
                    </a:solidFill>
                  </a:tcPr>
                </a:tc>
                <a:tc>
                  <a:txBody>
                    <a:bodyPr/>
                    <a:lstStyle/>
                    <a:p>
                      <a:r>
                        <a:rPr lang="en-US" sz="1600" dirty="0">
                          <a:solidFill>
                            <a:srgbClr val="FFFFFF"/>
                          </a:solidFill>
                          <a:latin typeface="Calibri" panose="020F0502020204030204" pitchFamily="34" charset="0"/>
                          <a:cs typeface="Calibri" panose="020F0502020204030204" pitchFamily="34" charset="0"/>
                        </a:rPr>
                        <a:t>Python</a:t>
                      </a:r>
                    </a:p>
                  </a:txBody>
                  <a:tcPr marL="68580" marR="68580" marT="34290" marB="34290">
                    <a:solidFill>
                      <a:schemeClr val="accent2"/>
                    </a:solidFill>
                  </a:tcPr>
                </a:tc>
                <a:tc>
                  <a:txBody>
                    <a:bodyPr/>
                    <a:lstStyle/>
                    <a:p>
                      <a:r>
                        <a:rPr lang="en-US" sz="1600" dirty="0">
                          <a:solidFill>
                            <a:srgbClr val="FFFFFF"/>
                          </a:solidFill>
                          <a:latin typeface="Calibri" panose="020F0502020204030204" pitchFamily="34" charset="0"/>
                          <a:cs typeface="Calibri" panose="020F0502020204030204" pitchFamily="34" charset="0"/>
                        </a:rPr>
                        <a:t>VBA (for Excel)</a:t>
                      </a:r>
                    </a:p>
                  </a:txBody>
                  <a:tcPr marL="68580" marR="68580" marT="34290" marB="34290">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p>
                    <a:p>
                      <a:r>
                        <a:rPr lang="en-US" sz="1200" dirty="0">
                          <a:solidFill>
                            <a:srgbClr val="FFFFFF"/>
                          </a:solidFill>
                          <a:latin typeface="Calibri" panose="020F0502020204030204" pitchFamily="34" charset="0"/>
                          <a:cs typeface="Calibri" panose="020F0502020204030204" pitchFamily="34" charset="0"/>
                        </a:rPr>
                        <a:t>(as MS SQL Server)</a:t>
                      </a:r>
                    </a:p>
                  </a:txBody>
                  <a:tcPr marL="68580" marR="68580" marT="34290" marB="34290">
                    <a:solidFill>
                      <a:schemeClr val="accent4"/>
                    </a:solidFill>
                  </a:tcPr>
                </a:tc>
                <a:extLst>
                  <a:ext uri="{0D108BD9-81ED-4DB2-BD59-A6C34878D82A}">
                    <a16:rowId xmlns:a16="http://schemas.microsoft.com/office/drawing/2014/main" val="2099823318"/>
                  </a:ext>
                </a:extLst>
              </a:tr>
              <a:tr h="673246">
                <a:tc>
                  <a:txBody>
                    <a:bodyPr/>
                    <a:lstStyle/>
                    <a:p>
                      <a:pPr algn="l"/>
                      <a:r>
                        <a:rPr lang="en-US" sz="1200" b="1" i="0" dirty="0">
                          <a:latin typeface="Calibri" panose="020F0502020204030204" pitchFamily="34" charset="0"/>
                          <a:cs typeface="Calibri" panose="020F0502020204030204" pitchFamily="34" charset="0"/>
                        </a:rPr>
                        <a:t>Alphanumeric text</a:t>
                      </a:r>
                    </a:p>
                  </a:txBody>
                  <a:tcPr marL="68580" marR="68580" marT="34290" marB="3429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character</a:t>
                      </a:r>
                    </a:p>
                  </a:txBody>
                  <a:tcPr marL="68580" marR="68580" marT="34290" marB="34290">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str (more in six library)</a:t>
                      </a:r>
                      <a:endParaRPr lang="en-US" sz="1200" i="1" dirty="0">
                        <a:latin typeface="Calibri" panose="020F0502020204030204" pitchFamily="34" charset="0"/>
                        <a:cs typeface="Calibri" panose="020F0502020204030204" pitchFamily="34" charset="0"/>
                      </a:endParaRPr>
                    </a:p>
                  </a:txBody>
                  <a:tcPr marL="68580" marR="68580" marT="34290" marB="34290">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String</a:t>
                      </a:r>
                    </a:p>
                  </a:txBody>
                  <a:tcPr marL="68580" marR="68580" marT="34290" marB="34290">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CHAR(32)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VARCHAR(16)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NVARCHAR(8)</a:t>
                      </a:r>
                    </a:p>
                  </a:txBody>
                  <a:tcPr marL="68580" marR="68580" marT="34290" marB="34290">
                    <a:solidFill>
                      <a:schemeClr val="accent4">
                        <a:lumMod val="20000"/>
                        <a:lumOff val="80000"/>
                      </a:schemeClr>
                    </a:solidFill>
                  </a:tcPr>
                </a:tc>
                <a:extLst>
                  <a:ext uri="{0D108BD9-81ED-4DB2-BD59-A6C34878D82A}">
                    <a16:rowId xmlns:a16="http://schemas.microsoft.com/office/drawing/2014/main" val="3527577218"/>
                  </a:ext>
                </a:extLst>
              </a:tr>
              <a:tr h="361451">
                <a:tc>
                  <a:txBody>
                    <a:bodyPr/>
                    <a:lstStyle/>
                    <a:p>
                      <a:pPr algn="l"/>
                      <a:r>
                        <a:rPr lang="en-US" sz="1200" b="1" i="0" dirty="0">
                          <a:latin typeface="Calibri" panose="020F0502020204030204" pitchFamily="34" charset="0"/>
                          <a:cs typeface="Calibri" panose="020F0502020204030204" pitchFamily="34" charset="0"/>
                        </a:rPr>
                        <a:t>Integer</a:t>
                      </a:r>
                    </a:p>
                  </a:txBody>
                  <a:tcPr marL="68580" marR="68580" marT="34290" marB="34290">
                    <a:noFill/>
                  </a:tcPr>
                </a:tc>
                <a:tc>
                  <a:txBody>
                    <a:bodyPr/>
                    <a:lstStyle/>
                    <a:p>
                      <a:pPr marL="0" indent="0" algn="l">
                        <a:buFont typeface="Arial" panose="020B0604020202020204" pitchFamily="34" charset="0"/>
                        <a:buNone/>
                      </a:pPr>
                      <a:r>
                        <a:rPr lang="en-US" sz="1200" i="0" dirty="0">
                          <a:latin typeface="Calibri" panose="020F0502020204030204" pitchFamily="34" charset="0"/>
                          <a:cs typeface="Calibri" panose="020F0502020204030204" pitchFamily="34" charset="0"/>
                        </a:rPr>
                        <a:t>integer</a:t>
                      </a:r>
                    </a:p>
                  </a:txBody>
                  <a:tcPr marL="68580" marR="68580" marT="34290" marB="34290">
                    <a:solidFill>
                      <a:schemeClr val="accent1">
                        <a:lumMod val="20000"/>
                        <a:lumOff val="80000"/>
                      </a:schemeClr>
                    </a:solidFill>
                  </a:tcPr>
                </a:tc>
                <a:tc>
                  <a:txBody>
                    <a:bodyPr/>
                    <a:lstStyle/>
                    <a:p>
                      <a:pPr marL="0" indent="0" algn="l">
                        <a:buFont typeface="Arial" panose="020B0604020202020204" pitchFamily="34" charset="0"/>
                        <a:buNone/>
                      </a:pPr>
                      <a:r>
                        <a:rPr lang="en-US" sz="1200" i="0" dirty="0">
                          <a:latin typeface="Calibri" panose="020F0502020204030204" pitchFamily="34" charset="0"/>
                          <a:cs typeface="Calibri" panose="020F0502020204030204" pitchFamily="34" charset="0"/>
                        </a:rPr>
                        <a:t>int</a:t>
                      </a:r>
                    </a:p>
                  </a:txBody>
                  <a:tcPr marL="68580" marR="68580" marT="34290" marB="34290">
                    <a:solidFill>
                      <a:schemeClr val="accent2">
                        <a:lumMod val="20000"/>
                        <a:lumOff val="80000"/>
                      </a:schemeClr>
                    </a:solidFill>
                  </a:tcPr>
                </a:tc>
                <a:tc>
                  <a:txBody>
                    <a:bodyPr/>
                    <a:lstStyle/>
                    <a:p>
                      <a:pPr marL="0" indent="0" algn="l">
                        <a:buFont typeface="Arial" panose="020B0604020202020204" pitchFamily="34" charset="0"/>
                        <a:buNone/>
                      </a:pPr>
                      <a:r>
                        <a:rPr lang="en-US" sz="1200" i="0" dirty="0">
                          <a:latin typeface="Calibri" panose="020F0502020204030204" pitchFamily="34" charset="0"/>
                          <a:cs typeface="Calibri" panose="020F0502020204030204" pitchFamily="34" charset="0"/>
                        </a:rPr>
                        <a:t>Integer</a:t>
                      </a:r>
                    </a:p>
                    <a:p>
                      <a:pPr marL="0" indent="0" algn="l">
                        <a:buFont typeface="Arial" panose="020B0604020202020204" pitchFamily="34" charset="0"/>
                        <a:buNone/>
                      </a:pPr>
                      <a:r>
                        <a:rPr lang="en-US" sz="1200" i="0" dirty="0">
                          <a:latin typeface="Calibri" panose="020F0502020204030204" pitchFamily="34" charset="0"/>
                          <a:cs typeface="Calibri" panose="020F0502020204030204" pitchFamily="34" charset="0"/>
                        </a:rPr>
                        <a:t>Long</a:t>
                      </a:r>
                    </a:p>
                  </a:txBody>
                  <a:tcPr marL="68580" marR="68580" marT="34290" marB="34290">
                    <a:solidFill>
                      <a:schemeClr val="accent3">
                        <a:lumMod val="20000"/>
                        <a:lumOff val="80000"/>
                      </a:schemeClr>
                    </a:solidFill>
                  </a:tcPr>
                </a:tc>
                <a:tc>
                  <a:txBody>
                    <a:bodyPr/>
                    <a:lstStyle/>
                    <a:p>
                      <a:pPr algn="l"/>
                      <a:r>
                        <a:rPr lang="en-US" sz="1200" i="0" dirty="0">
                          <a:latin typeface="Calibri" panose="020F0502020204030204" pitchFamily="34" charset="0"/>
                          <a:cs typeface="Calibri" panose="020F0502020204030204" pitchFamily="34" charset="0"/>
                        </a:rPr>
                        <a:t>INT</a:t>
                      </a:r>
                    </a:p>
                    <a:p>
                      <a:pPr algn="l"/>
                      <a:r>
                        <a:rPr lang="en-US" sz="1200" i="0" dirty="0">
                          <a:latin typeface="Calibri" panose="020F0502020204030204" pitchFamily="34" charset="0"/>
                          <a:cs typeface="Calibri" panose="020F0502020204030204" pitchFamily="34" charset="0"/>
                        </a:rPr>
                        <a:t>BIGINT</a:t>
                      </a:r>
                    </a:p>
                  </a:txBody>
                  <a:tcPr marL="68580" marR="68580" marT="34290" marB="34290">
                    <a:solidFill>
                      <a:schemeClr val="accent4">
                        <a:lumMod val="20000"/>
                        <a:lumOff val="80000"/>
                      </a:schemeClr>
                    </a:solidFill>
                  </a:tcPr>
                </a:tc>
                <a:extLst>
                  <a:ext uri="{0D108BD9-81ED-4DB2-BD59-A6C34878D82A}">
                    <a16:rowId xmlns:a16="http://schemas.microsoft.com/office/drawing/2014/main" val="2993142167"/>
                  </a:ext>
                </a:extLst>
              </a:tr>
              <a:tr h="476768">
                <a:tc>
                  <a:txBody>
                    <a:bodyPr/>
                    <a:lstStyle/>
                    <a:p>
                      <a:pPr algn="l"/>
                      <a:r>
                        <a:rPr lang="en-US" sz="1200" b="1" i="0" dirty="0">
                          <a:latin typeface="Calibri" panose="020F0502020204030204" pitchFamily="34" charset="0"/>
                          <a:cs typeface="Calibri" panose="020F0502020204030204" pitchFamily="34" charset="0"/>
                        </a:rPr>
                        <a:t>Real numbers, non-integer</a:t>
                      </a:r>
                    </a:p>
                  </a:txBody>
                  <a:tcPr marL="68580" marR="68580" marT="34290" marB="34290">
                    <a:noFill/>
                  </a:tcPr>
                </a:tc>
                <a:tc>
                  <a:txBody>
                    <a:bodyPr/>
                    <a:lstStyle/>
                    <a:p>
                      <a:pPr algn="l"/>
                      <a:r>
                        <a:rPr lang="en-US" sz="1200" i="0" dirty="0">
                          <a:latin typeface="Calibri" panose="020F0502020204030204" pitchFamily="34" charset="0"/>
                          <a:cs typeface="Calibri" panose="020F0502020204030204" pitchFamily="34" charset="0"/>
                        </a:rPr>
                        <a:t>numeric</a:t>
                      </a:r>
                    </a:p>
                  </a:txBody>
                  <a:tcPr marL="68580" marR="68580" marT="34290" marB="34290">
                    <a:solidFill>
                      <a:schemeClr val="accent1">
                        <a:lumMod val="20000"/>
                        <a:lumOff val="80000"/>
                      </a:schemeClr>
                    </a:solidFill>
                  </a:tcPr>
                </a:tc>
                <a:tc>
                  <a:txBody>
                    <a:bodyPr/>
                    <a:lstStyle/>
                    <a:p>
                      <a:pPr marL="171450" indent="-171450" algn="l">
                        <a:buFont typeface="Arial" panose="020B0604020202020204" pitchFamily="34" charset="0"/>
                        <a:buChar char="•"/>
                      </a:pPr>
                      <a:r>
                        <a:rPr lang="en-US" sz="1200" i="0" dirty="0">
                          <a:latin typeface="Calibri" panose="020F0502020204030204" pitchFamily="34" charset="0"/>
                          <a:cs typeface="Calibri" panose="020F0502020204030204" pitchFamily="34" charset="0"/>
                        </a:rPr>
                        <a:t>float</a:t>
                      </a:r>
                    </a:p>
                    <a:p>
                      <a:pPr marL="171450" indent="-171450" algn="l">
                        <a:buFont typeface="Arial" panose="020B0604020202020204" pitchFamily="34" charset="0"/>
                        <a:buChar char="•"/>
                      </a:pPr>
                      <a:r>
                        <a:rPr lang="en-US" sz="1200" i="0" dirty="0" err="1">
                          <a:latin typeface="Calibri" panose="020F0502020204030204" pitchFamily="34" charset="0"/>
                          <a:cs typeface="Calibri" panose="020F0502020204030204" pitchFamily="34" charset="0"/>
                        </a:rPr>
                        <a:t>fractions.Fraction</a:t>
                      </a:r>
                      <a:endParaRPr lang="en-US" sz="1200" i="0" dirty="0">
                        <a:latin typeface="Calibri" panose="020F0502020204030204" pitchFamily="34" charset="0"/>
                        <a:cs typeface="Calibri" panose="020F0502020204030204" pitchFamily="34" charset="0"/>
                      </a:endParaRPr>
                    </a:p>
                    <a:p>
                      <a:pPr marL="171450" indent="-171450" algn="l">
                        <a:buFont typeface="Arial" panose="020B0604020202020204" pitchFamily="34" charset="0"/>
                        <a:buChar char="•"/>
                      </a:pPr>
                      <a:r>
                        <a:rPr lang="en-US" sz="1200" i="0" dirty="0" err="1">
                          <a:latin typeface="Calibri" panose="020F0502020204030204" pitchFamily="34" charset="0"/>
                          <a:cs typeface="Calibri" panose="020F0502020204030204" pitchFamily="34" charset="0"/>
                        </a:rPr>
                        <a:t>decimal.Decimal</a:t>
                      </a:r>
                      <a:r>
                        <a:rPr lang="en-US" sz="1200" i="0" dirty="0">
                          <a:latin typeface="Calibri" panose="020F0502020204030204" pitchFamily="34" charset="0"/>
                          <a:cs typeface="Calibri" panose="020F0502020204030204" pitchFamily="34" charset="0"/>
                        </a:rPr>
                        <a:t>(user-defined precision)</a:t>
                      </a:r>
                    </a:p>
                  </a:txBody>
                  <a:tcPr marL="68580" marR="68580" marT="34290" marB="34290">
                    <a:solidFill>
                      <a:schemeClr val="accent2">
                        <a:lumMod val="20000"/>
                        <a:lumOff val="80000"/>
                      </a:schemeClr>
                    </a:solidFill>
                  </a:tcPr>
                </a:tc>
                <a:tc>
                  <a:txBody>
                    <a:bodyPr/>
                    <a:lstStyle/>
                    <a:p>
                      <a:pPr algn="l"/>
                      <a:r>
                        <a:rPr lang="en-US" sz="1200" i="0" dirty="0">
                          <a:latin typeface="Calibri" panose="020F0502020204030204" pitchFamily="34" charset="0"/>
                          <a:cs typeface="Calibri" panose="020F0502020204030204" pitchFamily="34" charset="0"/>
                        </a:rPr>
                        <a:t>Single</a:t>
                      </a:r>
                    </a:p>
                    <a:p>
                      <a:pPr algn="l"/>
                      <a:r>
                        <a:rPr lang="en-US" sz="1200" i="0" dirty="0">
                          <a:latin typeface="Calibri" panose="020F0502020204030204" pitchFamily="34" charset="0"/>
                          <a:cs typeface="Calibri" panose="020F0502020204030204" pitchFamily="34" charset="0"/>
                        </a:rPr>
                        <a:t>Double</a:t>
                      </a:r>
                    </a:p>
                  </a:txBody>
                  <a:tcPr marL="68580" marR="68580" marT="34290" marB="34290">
                    <a:solidFill>
                      <a:schemeClr val="accent3">
                        <a:lumMod val="20000"/>
                        <a:lumOff val="80000"/>
                      </a:schemeClr>
                    </a:solidFill>
                  </a:tcPr>
                </a:tc>
                <a:tc>
                  <a:txBody>
                    <a:bodyPr/>
                    <a:lstStyle/>
                    <a:p>
                      <a:pPr algn="l"/>
                      <a:r>
                        <a:rPr lang="en-US" sz="1200" dirty="0">
                          <a:latin typeface="Calibri" panose="020F0502020204030204" pitchFamily="34" charset="0"/>
                          <a:cs typeface="Calibri" panose="020F0502020204030204" pitchFamily="34" charset="0"/>
                        </a:rPr>
                        <a:t>FLOAT</a:t>
                      </a:r>
                    </a:p>
                  </a:txBody>
                  <a:tcPr marL="68580" marR="68580" marT="34290" marB="34290">
                    <a:solidFill>
                      <a:schemeClr val="accent4">
                        <a:lumMod val="20000"/>
                        <a:lumOff val="80000"/>
                      </a:schemeClr>
                    </a:solidFill>
                  </a:tcPr>
                </a:tc>
                <a:extLst>
                  <a:ext uri="{0D108BD9-81ED-4DB2-BD59-A6C34878D82A}">
                    <a16:rowId xmlns:a16="http://schemas.microsoft.com/office/drawing/2014/main" val="3755829178"/>
                  </a:ext>
                </a:extLst>
              </a:tr>
              <a:tr h="480033">
                <a:tc>
                  <a:txBody>
                    <a:bodyPr/>
                    <a:lstStyle/>
                    <a:p>
                      <a:pPr algn="l"/>
                      <a:r>
                        <a:rPr lang="en-US" sz="1200" b="1" i="0" dirty="0">
                          <a:latin typeface="Calibri" panose="020F0502020204030204" pitchFamily="34" charset="0"/>
                          <a:cs typeface="Calibri" panose="020F0502020204030204" pitchFamily="34" charset="0"/>
                        </a:rPr>
                        <a:t>Boolean</a:t>
                      </a:r>
                    </a:p>
                  </a:txBody>
                  <a:tcPr marL="68580" marR="68580" marT="34290" marB="34290">
                    <a:noFill/>
                  </a:tcPr>
                </a:tc>
                <a:tc>
                  <a:txBody>
                    <a:bodyPr/>
                    <a:lstStyle/>
                    <a:p>
                      <a:pPr algn="l"/>
                      <a:r>
                        <a:rPr lang="en-US" sz="1200" i="0" dirty="0">
                          <a:latin typeface="Calibri" panose="020F0502020204030204" pitchFamily="34" charset="0"/>
                          <a:cs typeface="Calibri" panose="020F0502020204030204" pitchFamily="34" charset="0"/>
                        </a:rPr>
                        <a:t>logical</a:t>
                      </a:r>
                    </a:p>
                  </a:txBody>
                  <a:tcPr marL="68580" marR="68580" marT="34290" marB="34290">
                    <a:solidFill>
                      <a:schemeClr val="accent1">
                        <a:lumMod val="20000"/>
                        <a:lumOff val="80000"/>
                      </a:schemeClr>
                    </a:solidFill>
                  </a:tcPr>
                </a:tc>
                <a:tc>
                  <a:txBody>
                    <a:bodyPr/>
                    <a:lstStyle/>
                    <a:p>
                      <a:pPr algn="l"/>
                      <a:r>
                        <a:rPr lang="en-US" sz="1200" i="0" dirty="0">
                          <a:latin typeface="Calibri" panose="020F0502020204030204" pitchFamily="34" charset="0"/>
                          <a:cs typeface="Calibri" panose="020F0502020204030204" pitchFamily="34" charset="0"/>
                        </a:rPr>
                        <a:t>bool</a:t>
                      </a:r>
                    </a:p>
                  </a:txBody>
                  <a:tcPr marL="68580" marR="68580" marT="34290" marB="34290">
                    <a:solidFill>
                      <a:schemeClr val="accent2">
                        <a:lumMod val="20000"/>
                        <a:lumOff val="80000"/>
                      </a:schemeClr>
                    </a:solidFill>
                  </a:tcPr>
                </a:tc>
                <a:tc>
                  <a:txBody>
                    <a:bodyPr/>
                    <a:lstStyle/>
                    <a:p>
                      <a:pPr algn="l"/>
                      <a:r>
                        <a:rPr lang="en-US" sz="1200" i="0" dirty="0">
                          <a:latin typeface="Calibri" panose="020F0502020204030204" pitchFamily="34" charset="0"/>
                          <a:cs typeface="Calibri" panose="020F0502020204030204" pitchFamily="34" charset="0"/>
                        </a:rPr>
                        <a:t>Boolean</a:t>
                      </a:r>
                    </a:p>
                  </a:txBody>
                  <a:tcPr marL="68580" marR="68580" marT="34290" marB="34290">
                    <a:solidFill>
                      <a:schemeClr val="accent3">
                        <a:lumMod val="20000"/>
                        <a:lumOff val="80000"/>
                      </a:schemeClr>
                    </a:solidFill>
                  </a:tcPr>
                </a:tc>
                <a:tc>
                  <a:txBody>
                    <a:bodyPr/>
                    <a:lstStyle/>
                    <a:p>
                      <a:pPr algn="l"/>
                      <a:r>
                        <a:rPr lang="en-US" sz="1200" dirty="0">
                          <a:latin typeface="Calibri" panose="020F0502020204030204" pitchFamily="34" charset="0"/>
                          <a:cs typeface="Calibri" panose="020F0502020204030204" pitchFamily="34" charset="0"/>
                        </a:rPr>
                        <a:t>Bit </a:t>
                      </a:r>
                      <a:r>
                        <a:rPr lang="en-US" sz="1200" i="1" dirty="0">
                          <a:latin typeface="Calibri" panose="020F0502020204030204" pitchFamily="34" charset="0"/>
                          <a:cs typeface="Calibri" panose="020F0502020204030204" pitchFamily="34" charset="0"/>
                        </a:rPr>
                        <a:t>(Oracle and </a:t>
                      </a:r>
                      <a:r>
                        <a:rPr lang="en-US" sz="1200" i="1" dirty="0" err="1">
                          <a:latin typeface="Calibri" panose="020F0502020204030204" pitchFamily="34" charset="0"/>
                          <a:cs typeface="Calibri" panose="020F0502020204030204" pitchFamily="34" charset="0"/>
                        </a:rPr>
                        <a:t>MySql</a:t>
                      </a:r>
                      <a:r>
                        <a:rPr lang="en-US" sz="1200" i="1" dirty="0">
                          <a:latin typeface="Calibri" panose="020F0502020204030204" pitchFamily="34" charset="0"/>
                          <a:cs typeface="Calibri" panose="020F0502020204030204" pitchFamily="34" charset="0"/>
                        </a:rPr>
                        <a:t> have Boolean)</a:t>
                      </a:r>
                    </a:p>
                  </a:txBody>
                  <a:tcPr marL="68580" marR="68580" marT="34290" marB="34290">
                    <a:solidFill>
                      <a:schemeClr val="accent4">
                        <a:lumMod val="20000"/>
                        <a:lumOff val="80000"/>
                      </a:schemeClr>
                    </a:solidFill>
                  </a:tcPr>
                </a:tc>
                <a:extLst>
                  <a:ext uri="{0D108BD9-81ED-4DB2-BD59-A6C34878D82A}">
                    <a16:rowId xmlns:a16="http://schemas.microsoft.com/office/drawing/2014/main" val="1210439938"/>
                  </a:ext>
                </a:extLst>
              </a:tr>
              <a:tr h="0">
                <a:tc>
                  <a:txBody>
                    <a:bodyPr/>
                    <a:lstStyle/>
                    <a:p>
                      <a:pPr algn="l"/>
                      <a:r>
                        <a:rPr lang="en-US" sz="1200" b="1" i="0" dirty="0">
                          <a:latin typeface="Calibri" panose="020F0502020204030204" pitchFamily="34" charset="0"/>
                          <a:cs typeface="Calibri" panose="020F0502020204030204" pitchFamily="34" charset="0"/>
                        </a:rPr>
                        <a:t>Category</a:t>
                      </a:r>
                    </a:p>
                  </a:txBody>
                  <a:tcPr marL="68580" marR="68580" marT="34290" marB="34290">
                    <a:noFill/>
                  </a:tcPr>
                </a:tc>
                <a:tc>
                  <a:txBody>
                    <a:bodyPr/>
                    <a:lstStyle/>
                    <a:p>
                      <a:pPr algn="l"/>
                      <a:r>
                        <a:rPr lang="en-US" sz="1200" i="0" dirty="0">
                          <a:latin typeface="Calibri" panose="020F0502020204030204" pitchFamily="34" charset="0"/>
                          <a:cs typeface="Calibri" panose="020F0502020204030204" pitchFamily="34" charset="0"/>
                        </a:rPr>
                        <a:t>factor</a:t>
                      </a:r>
                    </a:p>
                  </a:txBody>
                  <a:tcPr marL="68580" marR="68580" marT="34290" marB="34290">
                    <a:solidFill>
                      <a:schemeClr val="accent1">
                        <a:lumMod val="20000"/>
                        <a:lumOff val="80000"/>
                      </a:schemeClr>
                    </a:solidFill>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category </a:t>
                      </a:r>
                    </a:p>
                    <a:p>
                      <a:pPr marL="0" marR="0" lvl="0" indent="0" algn="l" defTabSz="232172" rtl="0" eaLnBrk="1" fontAlgn="auto" latinLnBrk="0" hangingPunct="1">
                        <a:lnSpc>
                          <a:spcPct val="100000"/>
                        </a:lnSpc>
                        <a:spcBef>
                          <a:spcPts val="0"/>
                        </a:spcBef>
                        <a:spcAft>
                          <a:spcPts val="0"/>
                        </a:spcAft>
                        <a:buClrTx/>
                        <a:buSzTx/>
                        <a:buFontTx/>
                        <a:buNone/>
                        <a:tabLst/>
                        <a:defRPr/>
                      </a:pPr>
                      <a:r>
                        <a:rPr lang="en-US" sz="1200" i="1" dirty="0">
                          <a:latin typeface="Calibri" panose="020F0502020204030204" pitchFamily="34" charset="0"/>
                          <a:cs typeface="Calibri" panose="020F0502020204030204" pitchFamily="34" charset="0"/>
                        </a:rPr>
                        <a:t>(pandas library)</a:t>
                      </a:r>
                    </a:p>
                  </a:txBody>
                  <a:tcPr marL="68580" marR="68580" marT="34290" marB="34290">
                    <a:solidFill>
                      <a:schemeClr val="accent2">
                        <a:lumMod val="20000"/>
                        <a:lumOff val="80000"/>
                      </a:schemeClr>
                    </a:solidFill>
                  </a:tcPr>
                </a:tc>
                <a:tc>
                  <a:txBody>
                    <a:bodyPr/>
                    <a:lstStyle/>
                    <a:p>
                      <a:pPr algn="l"/>
                      <a:r>
                        <a:rPr lang="en-US" sz="1200" i="0" dirty="0">
                          <a:latin typeface="Calibri" panose="020F0502020204030204" pitchFamily="34" charset="0"/>
                          <a:cs typeface="Calibri" panose="020F0502020204030204" pitchFamily="34" charset="0"/>
                        </a:rPr>
                        <a:t>--</a:t>
                      </a:r>
                    </a:p>
                  </a:txBody>
                  <a:tcPr marL="68580" marR="68580" marT="34290" marB="34290">
                    <a:solidFill>
                      <a:schemeClr val="accent3">
                        <a:lumMod val="20000"/>
                        <a:lumOff val="80000"/>
                      </a:schemeClr>
                    </a:solidFill>
                  </a:tcPr>
                </a:tc>
                <a:tc>
                  <a:txBody>
                    <a:bodyPr/>
                    <a:lstStyle/>
                    <a:p>
                      <a:pPr algn="l"/>
                      <a:r>
                        <a:rPr lang="en-US" sz="1200" dirty="0">
                          <a:latin typeface="Calibri" panose="020F0502020204030204" pitchFamily="34" charset="0"/>
                          <a:cs typeface="Calibri" panose="020F0502020204030204" pitchFamily="34" charset="0"/>
                        </a:rPr>
                        <a:t>--</a:t>
                      </a:r>
                    </a:p>
                  </a:txBody>
                  <a:tcPr marL="68580" marR="68580" marT="34290" marB="34290">
                    <a:solidFill>
                      <a:schemeClr val="accent4">
                        <a:lumMod val="20000"/>
                        <a:lumOff val="80000"/>
                      </a:schemeClr>
                    </a:solidFill>
                  </a:tcPr>
                </a:tc>
                <a:extLst>
                  <a:ext uri="{0D108BD9-81ED-4DB2-BD59-A6C34878D82A}">
                    <a16:rowId xmlns:a16="http://schemas.microsoft.com/office/drawing/2014/main" val="92171926"/>
                  </a:ext>
                </a:extLst>
              </a:tr>
            </a:tbl>
          </a:graphicData>
        </a:graphic>
      </p:graphicFrame>
    </p:spTree>
    <p:extLst>
      <p:ext uri="{BB962C8B-B14F-4D97-AF65-F5344CB8AC3E}">
        <p14:creationId xmlns:p14="http://schemas.microsoft.com/office/powerpoint/2010/main" val="20276791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2" y="227648"/>
            <a:ext cx="7877175" cy="857250"/>
          </a:xfrm>
        </p:spPr>
        <p:txBody>
          <a:bodyPr>
            <a:noAutofit/>
          </a:bodyPr>
          <a:lstStyle/>
          <a:p>
            <a:r>
              <a:rPr lang="en-US" sz="2800" dirty="0"/>
              <a:t>Documenting Your Code</a:t>
            </a:r>
            <a:br>
              <a:rPr lang="en-US" sz="2800" dirty="0"/>
            </a:br>
            <a:endParaRPr lang="en-US" sz="2800" dirty="0"/>
          </a:p>
        </p:txBody>
      </p:sp>
      <p:grpSp>
        <p:nvGrpSpPr>
          <p:cNvPr id="21" name="Group 20"/>
          <p:cNvGrpSpPr/>
          <p:nvPr/>
        </p:nvGrpSpPr>
        <p:grpSpPr>
          <a:xfrm>
            <a:off x="4379247" y="779786"/>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3262208066"/>
              </p:ext>
            </p:extLst>
          </p:nvPr>
        </p:nvGraphicFramePr>
        <p:xfrm>
          <a:off x="176166" y="1066994"/>
          <a:ext cx="8726714" cy="2706176"/>
        </p:xfrm>
        <a:graphic>
          <a:graphicData uri="http://schemas.openxmlformats.org/drawingml/2006/table">
            <a:tbl>
              <a:tblPr firstRow="1" bandRow="1">
                <a:tableStyleId>{5940675A-B579-460E-94D1-54222C63F5DA}</a:tableStyleId>
              </a:tblPr>
              <a:tblGrid>
                <a:gridCol w="4363357">
                  <a:extLst>
                    <a:ext uri="{9D8B030D-6E8A-4147-A177-3AD203B41FA5}">
                      <a16:colId xmlns:a16="http://schemas.microsoft.com/office/drawing/2014/main" val="2432221275"/>
                    </a:ext>
                  </a:extLst>
                </a:gridCol>
                <a:gridCol w="4363357">
                  <a:extLst>
                    <a:ext uri="{9D8B030D-6E8A-4147-A177-3AD203B41FA5}">
                      <a16:colId xmlns:a16="http://schemas.microsoft.com/office/drawing/2014/main" val="1027340864"/>
                    </a:ext>
                  </a:extLst>
                </a:gridCol>
              </a:tblGrid>
              <a:tr h="343976">
                <a:tc>
                  <a:txBody>
                    <a:bodyPr/>
                    <a:lstStyle/>
                    <a:p>
                      <a:r>
                        <a:rPr lang="en-US" sz="1600" b="1" dirty="0">
                          <a:solidFill>
                            <a:srgbClr val="FFFFFF"/>
                          </a:solidFill>
                          <a:latin typeface="Calibri" panose="020F0502020204030204" pitchFamily="34" charset="0"/>
                          <a:cs typeface="Calibri" panose="020F0502020204030204" pitchFamily="34" charset="0"/>
                        </a:rPr>
                        <a:t>R</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370840">
                <a:tc>
                  <a:txBody>
                    <a:bodyPr/>
                    <a:lstStyle/>
                    <a:p>
                      <a:r>
                        <a:rPr lang="en-US" sz="1400" dirty="0">
                          <a:latin typeface="Calibri" panose="020F0502020204030204" pitchFamily="34" charset="0"/>
                          <a:cs typeface="Calibri" panose="020F0502020204030204" pitchFamily="34" charset="0"/>
                        </a:rPr>
                        <a:t>Line is ‘#’</a:t>
                      </a:r>
                    </a:p>
                  </a:txBody>
                  <a:tcPr>
                    <a:solidFill>
                      <a:schemeClr val="accent1">
                        <a:lumMod val="20000"/>
                        <a:lumOff val="80000"/>
                      </a:schemeClr>
                    </a:solidFill>
                  </a:tcPr>
                </a:tc>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Line is ‘#’</a:t>
                      </a: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algn="l"/>
                      <a:r>
                        <a:rPr lang="en-US" sz="1400" dirty="0">
                          <a:latin typeface="Calibri" panose="020F0502020204030204" pitchFamily="34" charset="0"/>
                          <a:cs typeface="Calibri" panose="020F0502020204030204" pitchFamily="34" charset="0"/>
                        </a:rPr>
                        <a:t># see https://www.programiz.com/r/comments</a:t>
                      </a:r>
                    </a:p>
                  </a:txBody>
                  <a:tcPr/>
                </a:tc>
                <a:tc>
                  <a:txBody>
                    <a:bodyPr/>
                    <a:lstStyle/>
                    <a:p>
                      <a:pPr algn="l"/>
                      <a:r>
                        <a:rPr lang="en-US" sz="1400" dirty="0">
                          <a:latin typeface="Calibri" panose="020F0502020204030204" pitchFamily="34" charset="0"/>
                          <a:cs typeface="Calibri" panose="020F0502020204030204" pitchFamily="34" charset="0"/>
                        </a:rPr>
                        <a:t># this is a comment line</a:t>
                      </a:r>
                    </a:p>
                  </a:txBody>
                  <a:tcPr/>
                </a:tc>
                <a:extLst>
                  <a:ext uri="{0D108BD9-81ED-4DB2-BD59-A6C34878D82A}">
                    <a16:rowId xmlns:a16="http://schemas.microsoft.com/office/drawing/2014/main" val="1876044262"/>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370840">
                <a:tc>
                  <a:txBody>
                    <a:bodyPr/>
                    <a:lstStyle/>
                    <a:p>
                      <a:r>
                        <a:rPr lang="en-US" sz="1400" dirty="0">
                          <a:latin typeface="Calibri" panose="020F0502020204030204" pitchFamily="34" charset="0"/>
                          <a:cs typeface="Calibri" panose="020F0502020204030204" pitchFamily="34" charset="0"/>
                        </a:rPr>
                        <a:t>Line is “’” (single quote) or ‘Rem’</a:t>
                      </a:r>
                    </a:p>
                    <a:p>
                      <a:r>
                        <a:rPr lang="en-US" sz="1400" dirty="0">
                          <a:latin typeface="Calibri" panose="020F0502020204030204" pitchFamily="34" charset="0"/>
                          <a:cs typeface="Calibri" panose="020F0502020204030204" pitchFamily="34" charset="0"/>
                        </a:rPr>
                        <a:t>(typeface will turn green in VBA editor)</a:t>
                      </a:r>
                    </a:p>
                  </a:txBody>
                  <a:tcPr>
                    <a:solidFill>
                      <a:schemeClr val="accent3">
                        <a:lumMod val="20000"/>
                        <a:lumOff val="80000"/>
                      </a:schemeClr>
                    </a:solidFill>
                  </a:tcPr>
                </a:tc>
                <a:tc>
                  <a:txBody>
                    <a:bodyPr/>
                    <a:lstStyle/>
                    <a:p>
                      <a:r>
                        <a:rPr lang="en-US" sz="1400" dirty="0">
                          <a:latin typeface="Calibri" panose="020F0502020204030204" pitchFamily="34" charset="0"/>
                          <a:cs typeface="Calibri" panose="020F0502020204030204" pitchFamily="34" charset="0"/>
                        </a:rPr>
                        <a:t>Line is ‘—” (two </a:t>
                      </a:r>
                      <a:r>
                        <a:rPr lang="en-US" sz="1400" dirty="0" err="1">
                          <a:latin typeface="Calibri" panose="020F0502020204030204" pitchFamily="34" charset="0"/>
                          <a:cs typeface="Calibri" panose="020F0502020204030204" pitchFamily="34" charset="0"/>
                        </a:rPr>
                        <a:t>hypens</a:t>
                      </a:r>
                      <a:r>
                        <a:rPr lang="en-US" sz="1400" dirty="0">
                          <a:latin typeface="Calibri" panose="020F0502020204030204" pitchFamily="34" charset="0"/>
                          <a:cs typeface="Calibri" panose="020F0502020204030204" pitchFamily="34" charset="0"/>
                        </a:rPr>
                        <a:t>), block is /*…*/</a:t>
                      </a:r>
                    </a:p>
                  </a:txBody>
                  <a:tcPr>
                    <a:solidFill>
                      <a:schemeClr val="accent4">
                        <a:lumMod val="20000"/>
                        <a:lumOff val="80000"/>
                      </a:schemeClr>
                    </a:solidFill>
                  </a:tcPr>
                </a:tc>
                <a:extLst>
                  <a:ext uri="{0D108BD9-81ED-4DB2-BD59-A6C34878D82A}">
                    <a16:rowId xmlns:a16="http://schemas.microsoft.com/office/drawing/2014/main" val="2659875588"/>
                  </a:ext>
                </a:extLst>
              </a:tr>
              <a:tr h="370840">
                <a:tc>
                  <a:txBody>
                    <a:bodyPr/>
                    <a:lstStyle/>
                    <a:p>
                      <a:pPr algn="l"/>
                      <a:r>
                        <a:rPr lang="en-US" sz="1400" dirty="0">
                          <a:solidFill>
                            <a:schemeClr val="accent5">
                              <a:lumMod val="75000"/>
                            </a:schemeClr>
                          </a:solidFill>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a VBA comment</a:t>
                      </a:r>
                    </a:p>
                    <a:p>
                      <a:pPr algn="l"/>
                      <a:r>
                        <a:rPr lang="en-US" sz="1400" dirty="0">
                          <a:latin typeface="Calibri" panose="020F0502020204030204" pitchFamily="34" charset="0"/>
                          <a:cs typeface="Calibri" panose="020F0502020204030204" pitchFamily="34" charset="0"/>
                        </a:rPr>
                        <a:t>Rem another </a:t>
                      </a:r>
                      <a:r>
                        <a:rPr lang="en-US" sz="1400" dirty="0" err="1">
                          <a:latin typeface="Calibri" panose="020F0502020204030204" pitchFamily="34" charset="0"/>
                          <a:cs typeface="Calibri" panose="020F0502020204030204" pitchFamily="34" charset="0"/>
                        </a:rPr>
                        <a:t>vba</a:t>
                      </a:r>
                      <a:r>
                        <a:rPr lang="en-US" sz="1400" dirty="0">
                          <a:latin typeface="Calibri" panose="020F0502020204030204" pitchFamily="34" charset="0"/>
                          <a:cs typeface="Calibri" panose="020F0502020204030204" pitchFamily="34" charset="0"/>
                        </a:rPr>
                        <a:t> comment </a:t>
                      </a:r>
                    </a:p>
                  </a:txBody>
                  <a:tcPr/>
                </a:tc>
                <a:tc>
                  <a:txBody>
                    <a:bodyPr/>
                    <a:lstStyle/>
                    <a:p>
                      <a:pPr algn="l"/>
                      <a:r>
                        <a:rPr lang="en-US" sz="1400" dirty="0">
                          <a:latin typeface="Calibri" panose="020F0502020204030204" pitchFamily="34" charset="0"/>
                          <a:cs typeface="Calibri" panose="020F0502020204030204" pitchFamily="34" charset="0"/>
                        </a:rPr>
                        <a:t>--one-line comment</a:t>
                      </a:r>
                    </a:p>
                    <a:p>
                      <a:pPr algn="l"/>
                      <a:r>
                        <a:rPr lang="en-US" sz="1400" dirty="0">
                          <a:latin typeface="Calibri" panose="020F0502020204030204" pitchFamily="34" charset="0"/>
                          <a:cs typeface="Calibri" panose="020F0502020204030204" pitchFamily="34" charset="0"/>
                        </a:rPr>
                        <a:t>/* multiple-line</a:t>
                      </a:r>
                    </a:p>
                    <a:p>
                      <a:pPr algn="l"/>
                      <a:r>
                        <a:rPr lang="en-US" sz="1400" dirty="0">
                          <a:latin typeface="Calibri" panose="020F0502020204030204" pitchFamily="34" charset="0"/>
                          <a:cs typeface="Calibri" panose="020F0502020204030204" pitchFamily="34" charset="0"/>
                        </a:rPr>
                        <a:t>comment */</a:t>
                      </a:r>
                    </a:p>
                  </a:txBody>
                  <a:tcPr/>
                </a:tc>
                <a:extLst>
                  <a:ext uri="{0D108BD9-81ED-4DB2-BD59-A6C34878D82A}">
                    <a16:rowId xmlns:a16="http://schemas.microsoft.com/office/drawing/2014/main" val="1913756180"/>
                  </a:ext>
                </a:extLst>
              </a:tr>
            </a:tbl>
          </a:graphicData>
        </a:graphic>
      </p:graphicFrame>
      <p:sp>
        <p:nvSpPr>
          <p:cNvPr id="3" name="TextBox 2">
            <a:extLst>
              <a:ext uri="{FF2B5EF4-FFF2-40B4-BE49-F238E27FC236}">
                <a16:creationId xmlns:a16="http://schemas.microsoft.com/office/drawing/2014/main" id="{ADF93297-27F9-029F-380E-7711DD5D38B0}"/>
              </a:ext>
            </a:extLst>
          </p:cNvPr>
          <p:cNvSpPr txBox="1"/>
          <p:nvPr/>
        </p:nvSpPr>
        <p:spPr>
          <a:xfrm>
            <a:off x="352463" y="4021389"/>
            <a:ext cx="849612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b="1" i="1" dirty="0">
                <a:solidFill>
                  <a:srgbClr val="0070C0"/>
                </a:solidFill>
                <a:latin typeface="Calibri" panose="020F0502020204030204" pitchFamily="34" charset="0"/>
                <a:cs typeface="Calibri" panose="020F0502020204030204" pitchFamily="34" charset="0"/>
              </a:rPr>
              <a:t>Note:  when you model your code after something you learn on the web, include the URL in a comment line!</a:t>
            </a:r>
            <a:endParaRPr kumimoji="0" lang="en-US" sz="1400" b="1" i="1"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39000127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00935" y="120876"/>
            <a:ext cx="7877175" cy="857250"/>
          </a:xfrm>
        </p:spPr>
        <p:txBody>
          <a:bodyPr>
            <a:noAutofit/>
          </a:bodyPr>
          <a:lstStyle/>
          <a:p>
            <a:r>
              <a:rPr lang="en-US" sz="2800" dirty="0"/>
              <a:t>Variable declaration, assignment and type</a:t>
            </a:r>
            <a:br>
              <a:rPr lang="en-US" sz="2800" dirty="0"/>
            </a:br>
            <a:endParaRPr lang="en-US" sz="2800" dirty="0"/>
          </a:p>
        </p:txBody>
      </p:sp>
      <p:grpSp>
        <p:nvGrpSpPr>
          <p:cNvPr id="21" name="Group 20"/>
          <p:cNvGrpSpPr/>
          <p:nvPr/>
        </p:nvGrpSpPr>
        <p:grpSpPr>
          <a:xfrm>
            <a:off x="4394771" y="619998"/>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4074252746"/>
              </p:ext>
            </p:extLst>
          </p:nvPr>
        </p:nvGraphicFramePr>
        <p:xfrm>
          <a:off x="185056" y="777056"/>
          <a:ext cx="8755744" cy="3815080"/>
        </p:xfrm>
        <a:graphic>
          <a:graphicData uri="http://schemas.openxmlformats.org/drawingml/2006/table">
            <a:tbl>
              <a:tblPr firstRow="1" bandRow="1">
                <a:tableStyleId>{5940675A-B579-460E-94D1-54222C63F5DA}</a:tableStyleId>
              </a:tblPr>
              <a:tblGrid>
                <a:gridCol w="4377872">
                  <a:extLst>
                    <a:ext uri="{9D8B030D-6E8A-4147-A177-3AD203B41FA5}">
                      <a16:colId xmlns:a16="http://schemas.microsoft.com/office/drawing/2014/main" val="2432221275"/>
                    </a:ext>
                  </a:extLst>
                </a:gridCol>
                <a:gridCol w="4377872">
                  <a:extLst>
                    <a:ext uri="{9D8B030D-6E8A-4147-A177-3AD203B41FA5}">
                      <a16:colId xmlns:a16="http://schemas.microsoft.com/office/drawing/2014/main" val="1027340864"/>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R</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370840">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Declaration not required</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Assignment by “&lt;-” or “=“ (with “&lt;-” preferred)</a:t>
                      </a:r>
                    </a:p>
                    <a:p>
                      <a:pPr marL="0" indent="0" algn="l">
                        <a:buFont typeface="Arial" panose="020B0604020202020204" pitchFamily="34" charset="0"/>
                        <a:buNone/>
                      </a:pPr>
                      <a:r>
                        <a:rPr lang="en-US" sz="1200" i="1" dirty="0">
                          <a:latin typeface="Calibri" panose="020F0502020204030204" pitchFamily="34" charset="0"/>
                          <a:cs typeface="Calibri" panose="020F0502020204030204" pitchFamily="34" charset="0"/>
                        </a:rPr>
                        <a:t>Note:  Equality tested by “==“</a:t>
                      </a:r>
                    </a:p>
                  </a:txBody>
                  <a:tcPr>
                    <a:solidFill>
                      <a:schemeClr val="accent1">
                        <a:lumMod val="20000"/>
                        <a:lumOff val="80000"/>
                      </a:schemeClr>
                    </a:solidFill>
                  </a:tcPr>
                </a:tc>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Declaration not required, but useful for arrays</a:t>
                      </a:r>
                    </a:p>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Assignment by “=“ </a:t>
                      </a:r>
                    </a:p>
                    <a:p>
                      <a:pPr marL="0" marR="0" lvl="0" indent="0" algn="l" defTabSz="23217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Calibri" panose="020F0502020204030204" pitchFamily="34" charset="0"/>
                          <a:cs typeface="Calibri" panose="020F0502020204030204" pitchFamily="34" charset="0"/>
                        </a:rPr>
                        <a:t>Note:  equality tested by “==“, with “is” testing pointer location</a:t>
                      </a: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algn="l"/>
                      <a:r>
                        <a:rPr lang="en-US" sz="1200" dirty="0">
                          <a:latin typeface="Calibri" panose="020F0502020204030204" pitchFamily="34" charset="0"/>
                          <a:cs typeface="Calibri" panose="020F0502020204030204" pitchFamily="34" charset="0"/>
                        </a:rPr>
                        <a:t>a&lt;-1 </a:t>
                      </a:r>
                      <a:r>
                        <a:rPr lang="en-US" sz="1200" dirty="0">
                          <a:solidFill>
                            <a:schemeClr val="accent1"/>
                          </a:solidFill>
                          <a:latin typeface="Calibri" panose="020F0502020204030204" pitchFamily="34" charset="0"/>
                          <a:cs typeface="Calibri" panose="020F0502020204030204" pitchFamily="34" charset="0"/>
                        </a:rPr>
                        <a:t>#for integer, a&lt;-</a:t>
                      </a:r>
                      <a:r>
                        <a:rPr lang="en-US" sz="1200" dirty="0" err="1">
                          <a:solidFill>
                            <a:schemeClr val="accent1"/>
                          </a:solidFill>
                          <a:latin typeface="Calibri" panose="020F0502020204030204" pitchFamily="34" charset="0"/>
                          <a:cs typeface="Calibri" panose="020F0502020204030204" pitchFamily="34" charset="0"/>
                        </a:rPr>
                        <a:t>as.integer</a:t>
                      </a:r>
                      <a:r>
                        <a:rPr lang="en-US" sz="1200" dirty="0">
                          <a:solidFill>
                            <a:schemeClr val="accent1"/>
                          </a:solidFill>
                          <a:latin typeface="Calibri" panose="020F0502020204030204" pitchFamily="34" charset="0"/>
                          <a:cs typeface="Calibri" panose="020F0502020204030204" pitchFamily="34" charset="0"/>
                        </a:rPr>
                        <a:t>(1) </a:t>
                      </a:r>
                    </a:p>
                    <a:p>
                      <a:pPr algn="l"/>
                      <a:r>
                        <a:rPr lang="en-US" sz="1200" dirty="0">
                          <a:latin typeface="Calibri" panose="020F0502020204030204" pitchFamily="34" charset="0"/>
                          <a:cs typeface="Calibri" panose="020F0502020204030204" pitchFamily="34" charset="0"/>
                        </a:rPr>
                        <a:t>class(a)</a:t>
                      </a:r>
                    </a:p>
                    <a:p>
                      <a:pPr algn="l"/>
                      <a:r>
                        <a:rPr lang="en-US" sz="1200" dirty="0">
                          <a:latin typeface="Calibri" panose="020F0502020204030204" pitchFamily="34" charset="0"/>
                          <a:cs typeface="Calibri" panose="020F0502020204030204" pitchFamily="34" charset="0"/>
                        </a:rPr>
                        <a:t>print(a==1)</a:t>
                      </a:r>
                    </a:p>
                  </a:txBody>
                  <a:tcPr/>
                </a:tc>
                <a:tc>
                  <a:txBody>
                    <a:bodyPr/>
                    <a:lstStyle/>
                    <a:p>
                      <a:pPr algn="l"/>
                      <a:r>
                        <a:rPr lang="en-US" sz="1200" dirty="0">
                          <a:latin typeface="Calibri" panose="020F0502020204030204" pitchFamily="34" charset="0"/>
                          <a:cs typeface="Calibri" panose="020F0502020204030204" pitchFamily="34" charset="0"/>
                        </a:rPr>
                        <a:t>a=1</a:t>
                      </a:r>
                    </a:p>
                    <a:p>
                      <a:pPr algn="l"/>
                      <a:r>
                        <a:rPr lang="en-US" sz="1200" dirty="0">
                          <a:latin typeface="Calibri" panose="020F0502020204030204" pitchFamily="34" charset="0"/>
                          <a:cs typeface="Calibri" panose="020F0502020204030204" pitchFamily="34" charset="0"/>
                        </a:rPr>
                        <a:t>type(a)</a:t>
                      </a:r>
                    </a:p>
                    <a:p>
                      <a:pPr algn="l"/>
                      <a:r>
                        <a:rPr lang="en-US" sz="1200" dirty="0">
                          <a:latin typeface="Calibri" panose="020F0502020204030204" pitchFamily="34" charset="0"/>
                          <a:cs typeface="Calibri" panose="020F0502020204030204" pitchFamily="34" charset="0"/>
                        </a:rPr>
                        <a:t>print(a==1)</a:t>
                      </a:r>
                    </a:p>
                  </a:txBody>
                  <a:tcPr/>
                </a:tc>
                <a:extLst>
                  <a:ext uri="{0D108BD9-81ED-4DB2-BD59-A6C34878D82A}">
                    <a16:rowId xmlns:a16="http://schemas.microsoft.com/office/drawing/2014/main" val="1876044262"/>
                  </a:ext>
                </a:extLst>
              </a:tr>
              <a:tr h="303622">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370840">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Declaration is optional unless top of module statement is ‘Option Explicit’</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Assignment by “=“, preceded by “Set” for objects (as opposed to numbers or strings)</a:t>
                      </a:r>
                    </a:p>
                    <a:p>
                      <a:pPr marL="0" marR="0" lvl="0" indent="0" algn="l" defTabSz="232172" rtl="0" eaLnBrk="1" fontAlgn="auto" latinLnBrk="0" hangingPunct="1">
                        <a:lnSpc>
                          <a:spcPct val="100000"/>
                        </a:lnSpc>
                        <a:spcBef>
                          <a:spcPts val="0"/>
                        </a:spcBef>
                        <a:spcAft>
                          <a:spcPts val="0"/>
                        </a:spcAft>
                        <a:buClrTx/>
                        <a:buSzTx/>
                        <a:buFontTx/>
                        <a:buNone/>
                        <a:tabLst/>
                        <a:defRPr/>
                      </a:pPr>
                      <a:r>
                        <a:rPr lang="en-US" sz="1200" i="1" dirty="0">
                          <a:latin typeface="Calibri" panose="020F0502020204030204" pitchFamily="34" charset="0"/>
                          <a:cs typeface="Calibri" panose="020F0502020204030204" pitchFamily="34" charset="0"/>
                        </a:rPr>
                        <a:t>Note:  Equality tested by “==“</a:t>
                      </a:r>
                    </a:p>
                  </a:txBody>
                  <a:tcPr>
                    <a:solidFill>
                      <a:schemeClr val="accent3">
                        <a:lumMod val="20000"/>
                        <a:lumOff val="80000"/>
                      </a:schemeClr>
                    </a:solidFill>
                  </a:tcPr>
                </a:tc>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Declaration is required, with variable name beginning with ‘@’ and followed by type</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Assignment by “=“, preceded by “Set”</a:t>
                      </a:r>
                    </a:p>
                    <a:p>
                      <a:pPr marL="0" marR="0" lvl="0" indent="0" algn="l" defTabSz="23217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latin typeface="Calibri" panose="020F0502020204030204" pitchFamily="34" charset="0"/>
                        <a:cs typeface="Calibri" panose="020F0502020204030204" pitchFamily="34" charset="0"/>
                      </a:endParaRPr>
                    </a:p>
                    <a:p>
                      <a:pPr marL="0" marR="0" lvl="0" indent="0" algn="l" defTabSz="23217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Calibri" panose="020F0502020204030204" pitchFamily="34" charset="0"/>
                          <a:cs typeface="Calibri" panose="020F0502020204030204" pitchFamily="34" charset="0"/>
                        </a:rPr>
                        <a:t>Note:  Equality tested by “==“</a:t>
                      </a:r>
                    </a:p>
                  </a:txBody>
                  <a:tcPr>
                    <a:solidFill>
                      <a:schemeClr val="accent4">
                        <a:lumMod val="20000"/>
                        <a:lumOff val="80000"/>
                      </a:schemeClr>
                    </a:solidFill>
                  </a:tcPr>
                </a:tc>
                <a:extLst>
                  <a:ext uri="{0D108BD9-81ED-4DB2-BD59-A6C34878D82A}">
                    <a16:rowId xmlns:a16="http://schemas.microsoft.com/office/drawing/2014/main" val="2659875588"/>
                  </a:ext>
                </a:extLst>
              </a:tr>
              <a:tr h="389982">
                <a:tc>
                  <a:txBody>
                    <a:bodyPr/>
                    <a:lstStyle/>
                    <a:p>
                      <a:pPr algn="l"/>
                      <a:r>
                        <a:rPr lang="en-US" sz="1200" dirty="0">
                          <a:latin typeface="Calibri" panose="020F0502020204030204" pitchFamily="34" charset="0"/>
                          <a:cs typeface="Calibri" panose="020F0502020204030204" pitchFamily="34" charset="0"/>
                        </a:rPr>
                        <a:t>Dim a as integer</a:t>
                      </a:r>
                    </a:p>
                    <a:p>
                      <a:pPr algn="l"/>
                      <a:r>
                        <a:rPr lang="en-US" sz="1200" dirty="0">
                          <a:latin typeface="Calibri" panose="020F0502020204030204" pitchFamily="34" charset="0"/>
                          <a:cs typeface="Calibri" panose="020F0502020204030204" pitchFamily="34" charset="0"/>
                        </a:rPr>
                        <a:t>a=1</a:t>
                      </a:r>
                    </a:p>
                    <a:p>
                      <a:pPr algn="l"/>
                      <a:r>
                        <a:rPr lang="en-US" sz="1200" dirty="0" err="1">
                          <a:latin typeface="Calibri" panose="020F0502020204030204" pitchFamily="34" charset="0"/>
                          <a:cs typeface="Calibri" panose="020F0502020204030204" pitchFamily="34" charset="0"/>
                        </a:rPr>
                        <a:t>Debug.Print</a:t>
                      </a:r>
                      <a:r>
                        <a:rPr lang="en-US" sz="1200" dirty="0">
                          <a:latin typeface="Calibri" panose="020F0502020204030204" pitchFamily="34" charset="0"/>
                          <a:cs typeface="Calibri" panose="020F0502020204030204" pitchFamily="34" charset="0"/>
                        </a:rPr>
                        <a:t> (a = 1) </a:t>
                      </a:r>
                      <a:r>
                        <a:rPr lang="en-US" sz="1200" dirty="0">
                          <a:solidFill>
                            <a:schemeClr val="accent5">
                              <a:lumMod val="75000"/>
                            </a:schemeClr>
                          </a:solidFill>
                          <a:latin typeface="Calibri" panose="020F0502020204030204" pitchFamily="34" charset="0"/>
                          <a:cs typeface="Calibri" panose="020F0502020204030204" pitchFamily="34" charset="0"/>
                        </a:rPr>
                        <a:t>'see Immediate window</a:t>
                      </a:r>
                    </a:p>
                  </a:txBody>
                  <a:tcPr>
                    <a:solidFill>
                      <a:srgbClr val="FFFFFF"/>
                    </a:solidFill>
                  </a:tcPr>
                </a:tc>
                <a:tc>
                  <a:txBody>
                    <a:bodyPr/>
                    <a:lstStyle/>
                    <a:p>
                      <a:pPr algn="l"/>
                      <a:r>
                        <a:rPr lang="en-US" sz="1200" dirty="0">
                          <a:latin typeface="Calibri" panose="020F0502020204030204" pitchFamily="34" charset="0"/>
                          <a:cs typeface="Calibri" panose="020F0502020204030204" pitchFamily="34" charset="0"/>
                        </a:rPr>
                        <a:t>DECLARE @a INT</a:t>
                      </a:r>
                    </a:p>
                    <a:p>
                      <a:pPr algn="l"/>
                      <a:r>
                        <a:rPr lang="en-US" sz="1200" dirty="0">
                          <a:latin typeface="Calibri" panose="020F0502020204030204" pitchFamily="34" charset="0"/>
                          <a:cs typeface="Calibri" panose="020F0502020204030204" pitchFamily="34" charset="0"/>
                        </a:rPr>
                        <a:t>SET @a=1</a:t>
                      </a:r>
                    </a:p>
                    <a:p>
                      <a:pPr algn="l"/>
                      <a:r>
                        <a:rPr lang="en-US" sz="1200" dirty="0">
                          <a:latin typeface="Calibri" panose="020F0502020204030204" pitchFamily="34" charset="0"/>
                          <a:cs typeface="Calibri" panose="020F0502020204030204" pitchFamily="34" charset="0"/>
                        </a:rPr>
                        <a:t>if (@a=1) print(</a:t>
                      </a:r>
                      <a:r>
                        <a:rPr lang="en-US" sz="1200" dirty="0">
                          <a:solidFill>
                            <a:srgbClr val="FF0000"/>
                          </a:solidFill>
                          <a:latin typeface="Calibri" panose="020F0502020204030204" pitchFamily="34" charset="0"/>
                          <a:cs typeface="Calibri" panose="020F0502020204030204" pitchFamily="34" charset="0"/>
                        </a:rPr>
                        <a:t>'True') </a:t>
                      </a:r>
                      <a:r>
                        <a:rPr lang="en-US" sz="1200" dirty="0">
                          <a:latin typeface="Calibri" panose="020F0502020204030204" pitchFamily="34" charset="0"/>
                          <a:cs typeface="Calibri" panose="020F0502020204030204" pitchFamily="34" charset="0"/>
                        </a:rPr>
                        <a:t>else print(</a:t>
                      </a:r>
                      <a:r>
                        <a:rPr lang="en-US" sz="1200" dirty="0">
                          <a:solidFill>
                            <a:srgbClr val="FF0000"/>
                          </a:solidFill>
                          <a:latin typeface="Calibri" panose="020F0502020204030204" pitchFamily="34" charset="0"/>
                          <a:cs typeface="Calibri" panose="020F0502020204030204" pitchFamily="34" charset="0"/>
                        </a:rPr>
                        <a:t>'False'</a:t>
                      </a:r>
                      <a:r>
                        <a:rPr lang="en-US" sz="1200" dirty="0">
                          <a:latin typeface="Calibri" panose="020F0502020204030204" pitchFamily="34" charset="0"/>
                          <a:cs typeface="Calibri" panose="020F0502020204030204" pitchFamily="34" charset="0"/>
                        </a:rPr>
                        <a:t>)</a:t>
                      </a:r>
                    </a:p>
                    <a:p>
                      <a:pPr algn="l"/>
                      <a:r>
                        <a:rPr lang="en-US" sz="1200" dirty="0">
                          <a:latin typeface="Calibri" panose="020F0502020204030204" pitchFamily="34" charset="0"/>
                          <a:cs typeface="Calibri" panose="020F0502020204030204" pitchFamily="34" charset="0"/>
                        </a:rPr>
                        <a:t>--</a:t>
                      </a:r>
                      <a:r>
                        <a:rPr lang="en-US" sz="1200" dirty="0">
                          <a:solidFill>
                            <a:schemeClr val="accent5">
                              <a:lumMod val="75000"/>
                            </a:schemeClr>
                          </a:solidFill>
                          <a:latin typeface="Calibri" panose="020F0502020204030204" pitchFamily="34" charset="0"/>
                          <a:cs typeface="Calibri" panose="020F0502020204030204" pitchFamily="34" charset="0"/>
                        </a:rPr>
                        <a:t>see Messages window</a:t>
                      </a:r>
                      <a:endParaRPr lang="en-US" sz="1200" dirty="0">
                        <a:latin typeface="Calibri" panose="020F0502020204030204" pitchFamily="34" charset="0"/>
                        <a:cs typeface="Calibri" panose="020F0502020204030204" pitchFamily="34" charset="0"/>
                      </a:endParaRPr>
                    </a:p>
                  </a:txBody>
                  <a:tcPr>
                    <a:solidFill>
                      <a:srgbClr val="FFFFFF"/>
                    </a:solidFill>
                  </a:tcPr>
                </a:tc>
                <a:extLst>
                  <a:ext uri="{0D108BD9-81ED-4DB2-BD59-A6C34878D82A}">
                    <a16:rowId xmlns:a16="http://schemas.microsoft.com/office/drawing/2014/main" val="1913756180"/>
                  </a:ext>
                </a:extLst>
              </a:tr>
            </a:tbl>
          </a:graphicData>
        </a:graphic>
      </p:graphicFrame>
    </p:spTree>
    <p:extLst>
      <p:ext uri="{BB962C8B-B14F-4D97-AF65-F5344CB8AC3E}">
        <p14:creationId xmlns:p14="http://schemas.microsoft.com/office/powerpoint/2010/main" val="19806540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77464" y="156148"/>
            <a:ext cx="7877175" cy="857250"/>
          </a:xfrm>
        </p:spPr>
        <p:txBody>
          <a:bodyPr>
            <a:normAutofit/>
          </a:bodyPr>
          <a:lstStyle/>
          <a:p>
            <a:r>
              <a:rPr lang="en-US" sz="2800" dirty="0"/>
              <a:t>Vectors/1-dimensional Arrays</a:t>
            </a:r>
          </a:p>
        </p:txBody>
      </p:sp>
      <p:grpSp>
        <p:nvGrpSpPr>
          <p:cNvPr id="21" name="Group 20"/>
          <p:cNvGrpSpPr/>
          <p:nvPr/>
        </p:nvGrpSpPr>
        <p:grpSpPr>
          <a:xfrm>
            <a:off x="4394771" y="588129"/>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385332968"/>
              </p:ext>
            </p:extLst>
          </p:nvPr>
        </p:nvGraphicFramePr>
        <p:xfrm>
          <a:off x="160214" y="704731"/>
          <a:ext cx="8866196" cy="3850640"/>
        </p:xfrm>
        <a:graphic>
          <a:graphicData uri="http://schemas.openxmlformats.org/drawingml/2006/table">
            <a:tbl>
              <a:tblPr firstRow="1" bandRow="1">
                <a:tableStyleId>{5940675A-B579-460E-94D1-54222C63F5DA}</a:tableStyleId>
              </a:tblPr>
              <a:tblGrid>
                <a:gridCol w="4433098">
                  <a:extLst>
                    <a:ext uri="{9D8B030D-6E8A-4147-A177-3AD203B41FA5}">
                      <a16:colId xmlns:a16="http://schemas.microsoft.com/office/drawing/2014/main" val="2432221275"/>
                    </a:ext>
                  </a:extLst>
                </a:gridCol>
                <a:gridCol w="4433098">
                  <a:extLst>
                    <a:ext uri="{9D8B030D-6E8A-4147-A177-3AD203B41FA5}">
                      <a16:colId xmlns:a16="http://schemas.microsoft.com/office/drawing/2014/main" val="1027340864"/>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R</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370840">
                <a:tc>
                  <a:txBody>
                    <a:bodyPr/>
                    <a:lstStyle/>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Generally 1-based (first element is [1])</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Lists, types with subscript</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(naming elements mimics key/value pairs)</a:t>
                      </a:r>
                    </a:p>
                  </a:txBody>
                  <a:tcPr>
                    <a:solidFill>
                      <a:schemeClr val="accent1">
                        <a:lumMod val="20000"/>
                        <a:lumOff val="80000"/>
                      </a:schemeClr>
                    </a:solidFill>
                  </a:tcPr>
                </a:tc>
                <a:tc>
                  <a:txBody>
                    <a:bodyPr/>
                    <a:lstStyle/>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Generally 0-based (first element is [0])</a:t>
                      </a:r>
                    </a:p>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NumPy library: array; array module:  array;</a:t>
                      </a:r>
                    </a:p>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(also tuples, sets, list, dictionaries for key/value pairs)</a:t>
                      </a: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algn="l"/>
                      <a:r>
                        <a:rPr lang="en-US" sz="1200" dirty="0" err="1">
                          <a:latin typeface="Calibri" panose="020F0502020204030204" pitchFamily="34" charset="0"/>
                          <a:cs typeface="Calibri" panose="020F0502020204030204" pitchFamily="34" charset="0"/>
                        </a:rPr>
                        <a:t>myVec</a:t>
                      </a:r>
                      <a:r>
                        <a:rPr lang="en-US" sz="1200" dirty="0">
                          <a:latin typeface="Calibri" panose="020F0502020204030204" pitchFamily="34" charset="0"/>
                          <a:cs typeface="Calibri" panose="020F0502020204030204" pitchFamily="34" charset="0"/>
                        </a:rPr>
                        <a:t>&lt;-1:10</a:t>
                      </a:r>
                    </a:p>
                    <a:p>
                      <a:pPr algn="l"/>
                      <a:r>
                        <a:rPr lang="en-US" sz="1200" dirty="0" err="1">
                          <a:latin typeface="Calibri" panose="020F0502020204030204" pitchFamily="34" charset="0"/>
                          <a:cs typeface="Calibri" panose="020F0502020204030204" pitchFamily="34" charset="0"/>
                        </a:rPr>
                        <a:t>myVec</a:t>
                      </a:r>
                      <a:endParaRPr lang="en-US" sz="1200" dirty="0">
                        <a:latin typeface="Calibri" panose="020F0502020204030204" pitchFamily="34" charset="0"/>
                        <a:cs typeface="Calibri" panose="020F0502020204030204" pitchFamily="34" charset="0"/>
                      </a:endParaRPr>
                    </a:p>
                  </a:txBody>
                  <a:tcPr/>
                </a:tc>
                <a:tc>
                  <a:txBody>
                    <a:bodyPr/>
                    <a:lstStyle/>
                    <a:p>
                      <a:pPr algn="l"/>
                      <a:r>
                        <a:rPr lang="en-US" sz="1200" dirty="0">
                          <a:latin typeface="Calibri" panose="020F0502020204030204" pitchFamily="34" charset="0"/>
                          <a:cs typeface="Calibri" panose="020F0502020204030204" pitchFamily="34" charset="0"/>
                        </a:rPr>
                        <a:t>import </a:t>
                      </a:r>
                      <a:r>
                        <a:rPr lang="en-US" sz="1200" dirty="0" err="1">
                          <a:latin typeface="Calibri" panose="020F0502020204030204" pitchFamily="34" charset="0"/>
                          <a:cs typeface="Calibri" panose="020F0502020204030204" pitchFamily="34" charset="0"/>
                        </a:rPr>
                        <a:t>numpy</a:t>
                      </a:r>
                      <a:endParaRPr lang="en-US" sz="1200" dirty="0">
                        <a:latin typeface="Calibri" panose="020F0502020204030204" pitchFamily="34" charset="0"/>
                        <a:cs typeface="Calibri" panose="020F0502020204030204" pitchFamily="34" charset="0"/>
                      </a:endParaRPr>
                    </a:p>
                    <a:p>
                      <a:pPr algn="l"/>
                      <a:r>
                        <a:rPr lang="en-US" sz="1200" dirty="0" err="1">
                          <a:latin typeface="Calibri" panose="020F0502020204030204" pitchFamily="34" charset="0"/>
                          <a:cs typeface="Calibri" panose="020F0502020204030204" pitchFamily="34" charset="0"/>
                        </a:rPr>
                        <a:t>myVec</a:t>
                      </a:r>
                      <a:r>
                        <a:rPr lang="en-US" sz="1200" dirty="0">
                          <a:latin typeface="Calibri" panose="020F0502020204030204" pitchFamily="34" charset="0"/>
                          <a:cs typeface="Calibri" panose="020F0502020204030204" pitchFamily="34" charset="0"/>
                        </a:rPr>
                        <a:t>=1+numpy.arange(9) </a:t>
                      </a:r>
                      <a:r>
                        <a:rPr lang="en-US" sz="1200" dirty="0">
                          <a:solidFill>
                            <a:schemeClr val="accent5">
                              <a:lumMod val="75000"/>
                            </a:schemeClr>
                          </a:solidFill>
                          <a:latin typeface="Calibri" panose="020F0502020204030204" pitchFamily="34" charset="0"/>
                          <a:cs typeface="Calibri" panose="020F0502020204030204" pitchFamily="34" charset="0"/>
                        </a:rPr>
                        <a:t>#range defaults to 0:9</a:t>
                      </a:r>
                    </a:p>
                    <a:p>
                      <a:pPr algn="l"/>
                      <a:r>
                        <a:rPr lang="en-US" sz="1200" dirty="0" err="1">
                          <a:latin typeface="Calibri" panose="020F0502020204030204" pitchFamily="34" charset="0"/>
                          <a:cs typeface="Calibri" panose="020F0502020204030204" pitchFamily="34" charset="0"/>
                        </a:rPr>
                        <a:t>myVec</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262"/>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230104">
                <a:tc>
                  <a:txBody>
                    <a:bodyPr/>
                    <a:lstStyle/>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Generally 0-based (first element is [0] unless 1-based is specified)</a:t>
                      </a:r>
                    </a:p>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Declared by subscript with type</a:t>
                      </a:r>
                    </a:p>
                  </a:txBody>
                  <a:tcPr>
                    <a:solidFill>
                      <a:schemeClr val="accent3">
                        <a:lumMod val="20000"/>
                        <a:lumOff val="80000"/>
                      </a:schemeClr>
                    </a:solidFill>
                  </a:tcPr>
                </a:tc>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No array functionality</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Work-arounds include temporary tables with automatic row # assignment, parsing of comma-delimited string within a loop</a:t>
                      </a:r>
                    </a:p>
                  </a:txBody>
                  <a:tcPr>
                    <a:solidFill>
                      <a:schemeClr val="accent4">
                        <a:lumMod val="20000"/>
                        <a:lumOff val="80000"/>
                      </a:schemeClr>
                    </a:solidFill>
                  </a:tcPr>
                </a:tc>
                <a:extLst>
                  <a:ext uri="{0D108BD9-81ED-4DB2-BD59-A6C34878D82A}">
                    <a16:rowId xmlns:a16="http://schemas.microsoft.com/office/drawing/2014/main" val="2659875588"/>
                  </a:ext>
                </a:extLst>
              </a:tr>
              <a:tr h="370840">
                <a:tc>
                  <a:txBody>
                    <a:bodyPr/>
                    <a:lstStyle/>
                    <a:p>
                      <a:pPr algn="l"/>
                      <a:r>
                        <a:rPr lang="en-US" sz="1200" dirty="0">
                          <a:latin typeface="Calibri" panose="020F0502020204030204" pitchFamily="34" charset="0"/>
                          <a:cs typeface="Calibri" panose="020F0502020204030204" pitchFamily="34" charset="0"/>
                        </a:rPr>
                        <a:t>Dim i, </a:t>
                      </a:r>
                      <a:r>
                        <a:rPr lang="en-US" sz="1200" dirty="0" err="1">
                          <a:latin typeface="Calibri" panose="020F0502020204030204" pitchFamily="34" charset="0"/>
                          <a:cs typeface="Calibri" panose="020F0502020204030204" pitchFamily="34" charset="0"/>
                        </a:rPr>
                        <a:t>myVec</a:t>
                      </a:r>
                      <a:r>
                        <a:rPr lang="en-US" sz="1200" dirty="0">
                          <a:latin typeface="Calibri" panose="020F0502020204030204" pitchFamily="34" charset="0"/>
                          <a:cs typeface="Calibri" panose="020F0502020204030204" pitchFamily="34" charset="0"/>
                        </a:rPr>
                        <a:t>(1 To 10) As Integer</a:t>
                      </a:r>
                    </a:p>
                    <a:p>
                      <a:pPr algn="l"/>
                      <a:r>
                        <a:rPr lang="en-US" sz="1200" dirty="0">
                          <a:latin typeface="Calibri" panose="020F0502020204030204" pitchFamily="34" charset="0"/>
                          <a:cs typeface="Calibri" panose="020F0502020204030204" pitchFamily="34" charset="0"/>
                        </a:rPr>
                        <a:t>For i = 1 To 10</a:t>
                      </a:r>
                    </a:p>
                    <a:p>
                      <a:pPr algn="l"/>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myVec</a:t>
                      </a:r>
                      <a:r>
                        <a:rPr lang="en-US" sz="1200" dirty="0">
                          <a:latin typeface="Calibri" panose="020F0502020204030204" pitchFamily="34" charset="0"/>
                          <a:cs typeface="Calibri" panose="020F0502020204030204" pitchFamily="34" charset="0"/>
                        </a:rPr>
                        <a:t>(i) = I</a:t>
                      </a:r>
                    </a:p>
                    <a:p>
                      <a:pPr algn="l"/>
                      <a:r>
                        <a:rPr lang="en-US" sz="1200" dirty="0">
                          <a:latin typeface="Calibri" panose="020F0502020204030204" pitchFamily="34" charset="0"/>
                          <a:cs typeface="Calibri" panose="020F0502020204030204" pitchFamily="34" charset="0"/>
                        </a:rPr>
                        <a:t>   </a:t>
                      </a:r>
                      <a:r>
                        <a:rPr lang="en-US" sz="1200" dirty="0">
                          <a:solidFill>
                            <a:schemeClr val="accent5">
                              <a:lumMod val="75000"/>
                            </a:schemeClr>
                          </a:solidFill>
                          <a:latin typeface="Calibri" panose="020F0502020204030204" pitchFamily="34" charset="0"/>
                          <a:cs typeface="Calibri" panose="020F0502020204030204" pitchFamily="34" charset="0"/>
                        </a:rPr>
                        <a:t>'assuming you want to populate column 1</a:t>
                      </a:r>
                    </a:p>
                    <a:p>
                      <a:pPr algn="l"/>
                      <a:r>
                        <a:rPr lang="en-US" sz="1200">
                          <a:latin typeface="Calibri" panose="020F0502020204030204" pitchFamily="34" charset="0"/>
                          <a:cs typeface="Calibri" panose="020F0502020204030204" pitchFamily="34" charset="0"/>
                        </a:rPr>
                        <a:t>   ActiveSheet.Cells</a:t>
                      </a:r>
                      <a:r>
                        <a:rPr lang="en-US" sz="1200" dirty="0">
                          <a:latin typeface="Calibri" panose="020F0502020204030204" pitchFamily="34" charset="0"/>
                          <a:cs typeface="Calibri" panose="020F0502020204030204" pitchFamily="34" charset="0"/>
                        </a:rPr>
                        <a:t>(i, 1) = </a:t>
                      </a:r>
                      <a:r>
                        <a:rPr lang="en-US" sz="1200" dirty="0" err="1">
                          <a:latin typeface="Calibri" panose="020F0502020204030204" pitchFamily="34" charset="0"/>
                          <a:cs typeface="Calibri" panose="020F0502020204030204" pitchFamily="34" charset="0"/>
                        </a:rPr>
                        <a:t>myVec</a:t>
                      </a:r>
                      <a:r>
                        <a:rPr lang="en-US" sz="1200" dirty="0">
                          <a:latin typeface="Calibri" panose="020F0502020204030204" pitchFamily="34" charset="0"/>
                          <a:cs typeface="Calibri" panose="020F0502020204030204" pitchFamily="34" charset="0"/>
                        </a:rPr>
                        <a:t>(i)</a:t>
                      </a:r>
                    </a:p>
                    <a:p>
                      <a:pPr algn="l"/>
                      <a:r>
                        <a:rPr lang="en-US" sz="1200" dirty="0">
                          <a:latin typeface="Calibri" panose="020F0502020204030204" pitchFamily="34" charset="0"/>
                          <a:cs typeface="Calibri" panose="020F0502020204030204" pitchFamily="34" charset="0"/>
                        </a:rPr>
                        <a:t>Next i</a:t>
                      </a:r>
                    </a:p>
                  </a:txBody>
                  <a:tcPr/>
                </a:tc>
                <a:tc>
                  <a:txBody>
                    <a:bodyPr/>
                    <a:lstStyle/>
                    <a:p>
                      <a:r>
                        <a:rPr lang="en-US" sz="1200" dirty="0">
                          <a:latin typeface="Calibri" panose="020F0502020204030204" pitchFamily="34" charset="0"/>
                          <a:cs typeface="Calibri" panose="020F0502020204030204" pitchFamily="34" charset="0"/>
                        </a:rPr>
                        <a:t> N/A</a:t>
                      </a:r>
                    </a:p>
                  </a:txBody>
                  <a:tcPr/>
                </a:tc>
                <a:extLst>
                  <a:ext uri="{0D108BD9-81ED-4DB2-BD59-A6C34878D82A}">
                    <a16:rowId xmlns:a16="http://schemas.microsoft.com/office/drawing/2014/main" val="1913756180"/>
                  </a:ext>
                </a:extLst>
              </a:tr>
            </a:tbl>
          </a:graphicData>
        </a:graphic>
      </p:graphicFrame>
    </p:spTree>
    <p:extLst>
      <p:ext uri="{BB962C8B-B14F-4D97-AF65-F5344CB8AC3E}">
        <p14:creationId xmlns:p14="http://schemas.microsoft.com/office/powerpoint/2010/main" val="18818460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4" y="144819"/>
            <a:ext cx="7877175" cy="857250"/>
          </a:xfrm>
        </p:spPr>
        <p:txBody>
          <a:bodyPr>
            <a:noAutofit/>
          </a:bodyPr>
          <a:lstStyle/>
          <a:p>
            <a:r>
              <a:rPr lang="en-US" sz="2800" dirty="0"/>
              <a:t>Working with/importing data</a:t>
            </a:r>
            <a:br>
              <a:rPr lang="en-US" sz="2800" dirty="0"/>
            </a:br>
            <a:endParaRPr lang="en-US" sz="2800" dirty="0"/>
          </a:p>
        </p:txBody>
      </p:sp>
      <p:grpSp>
        <p:nvGrpSpPr>
          <p:cNvPr id="21" name="Group 20"/>
          <p:cNvGrpSpPr/>
          <p:nvPr/>
        </p:nvGrpSpPr>
        <p:grpSpPr>
          <a:xfrm>
            <a:off x="4394771" y="692056"/>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3448594690"/>
              </p:ext>
            </p:extLst>
          </p:nvPr>
        </p:nvGraphicFramePr>
        <p:xfrm>
          <a:off x="950668" y="1021080"/>
          <a:ext cx="7254240" cy="2837866"/>
        </p:xfrm>
        <a:graphic>
          <a:graphicData uri="http://schemas.openxmlformats.org/drawingml/2006/table">
            <a:tbl>
              <a:tblPr firstRow="1" bandRow="1">
                <a:tableStyleId>{5940675A-B579-460E-94D1-54222C63F5DA}</a:tableStyleId>
              </a:tblPr>
              <a:tblGrid>
                <a:gridCol w="3627120">
                  <a:extLst>
                    <a:ext uri="{9D8B030D-6E8A-4147-A177-3AD203B41FA5}">
                      <a16:colId xmlns:a16="http://schemas.microsoft.com/office/drawing/2014/main" val="2432221275"/>
                    </a:ext>
                  </a:extLst>
                </a:gridCol>
                <a:gridCol w="3627120">
                  <a:extLst>
                    <a:ext uri="{9D8B030D-6E8A-4147-A177-3AD203B41FA5}">
                      <a16:colId xmlns:a16="http://schemas.microsoft.com/office/drawing/2014/main" val="1027340864"/>
                    </a:ext>
                  </a:extLst>
                </a:gridCol>
              </a:tblGrid>
              <a:tr h="363906">
                <a:tc>
                  <a:txBody>
                    <a:bodyPr/>
                    <a:lstStyle/>
                    <a:p>
                      <a:r>
                        <a:rPr lang="en-US" sz="1600" b="1" dirty="0">
                          <a:solidFill>
                            <a:srgbClr val="FFFFFF"/>
                          </a:solidFill>
                          <a:latin typeface="Calibri" panose="020F0502020204030204" pitchFamily="34" charset="0"/>
                          <a:cs typeface="Calibri" panose="020F0502020204030204" pitchFamily="34" charset="0"/>
                        </a:rPr>
                        <a:t>R (from CSV)</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 (from CSV)</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370840">
                <a:tc>
                  <a:txBody>
                    <a:bodyPr/>
                    <a:lstStyle/>
                    <a:p>
                      <a:pPr marL="171450" indent="-171450" algn="l">
                        <a:buFont typeface="Arial" panose="020B0604020202020204" pitchFamily="34" charset="0"/>
                        <a:buChar char="•"/>
                      </a:pPr>
                      <a:r>
                        <a:rPr lang="en-US" sz="1400" dirty="0">
                          <a:latin typeface="Calibri" panose="020F0502020204030204" pitchFamily="34" charset="0"/>
                          <a:cs typeface="Calibri" panose="020F0502020204030204" pitchFamily="34" charset="0"/>
                        </a:rPr>
                        <a:t>read.csv, read.csv2, </a:t>
                      </a:r>
                      <a:r>
                        <a:rPr lang="en-US" sz="1400" dirty="0" err="1">
                          <a:latin typeface="Calibri" panose="020F0502020204030204" pitchFamily="34" charset="0"/>
                          <a:cs typeface="Calibri" panose="020F0502020204030204" pitchFamily="34" charset="0"/>
                        </a:rPr>
                        <a:t>read.delim</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read.table</a:t>
                      </a:r>
                      <a:endParaRPr lang="en-US" sz="1400" dirty="0">
                        <a:latin typeface="Calibri" panose="020F0502020204030204" pitchFamily="34" charset="0"/>
                        <a:cs typeface="Calibri" panose="020F0502020204030204" pitchFamily="34" charset="0"/>
                      </a:endParaRPr>
                    </a:p>
                    <a:p>
                      <a:pPr marL="171450" indent="-171450" algn="l">
                        <a:buFont typeface="Arial" panose="020B0604020202020204" pitchFamily="34" charset="0"/>
                        <a:buChar char="•"/>
                      </a:pPr>
                      <a:r>
                        <a:rPr lang="en-US" sz="1400" dirty="0">
                          <a:latin typeface="Calibri" panose="020F0502020204030204" pitchFamily="34" charset="0"/>
                          <a:cs typeface="Calibri" panose="020F0502020204030204" pitchFamily="34" charset="0"/>
                        </a:rPr>
                        <a:t>write.csv, write.csv2, write, </a:t>
                      </a:r>
                      <a:r>
                        <a:rPr lang="en-US" sz="1400" dirty="0" err="1">
                          <a:latin typeface="Calibri" panose="020F0502020204030204" pitchFamily="34" charset="0"/>
                          <a:cs typeface="Calibri" panose="020F0502020204030204" pitchFamily="34" charset="0"/>
                        </a:rPr>
                        <a:t>write.table</a:t>
                      </a:r>
                      <a:endParaRPr lang="en-US" sz="14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csv module has </a:t>
                      </a:r>
                      <a:r>
                        <a:rPr lang="en-US" sz="1400" dirty="0" err="1">
                          <a:latin typeface="Calibri" panose="020F0502020204030204" pitchFamily="34" charset="0"/>
                          <a:cs typeface="Calibri" panose="020F0502020204030204" pitchFamily="34" charset="0"/>
                        </a:rPr>
                        <a:t>csv.reader</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csv.writer</a:t>
                      </a:r>
                      <a:r>
                        <a:rPr lang="en-US" sz="1400" dirty="0">
                          <a:latin typeface="Calibri" panose="020F0502020204030204" pitchFamily="34" charset="0"/>
                          <a:cs typeface="Calibri" panose="020F0502020204030204" pitchFamily="34" charset="0"/>
                        </a:rPr>
                        <a:t> </a:t>
                      </a:r>
                    </a:p>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pandas library has </a:t>
                      </a:r>
                      <a:r>
                        <a:rPr lang="en-US" sz="1400" dirty="0" err="1">
                          <a:latin typeface="Calibri" panose="020F0502020204030204" pitchFamily="34" charset="0"/>
                          <a:cs typeface="Calibri" panose="020F0502020204030204" pitchFamily="34" charset="0"/>
                        </a:rPr>
                        <a:t>pandas.read_csv</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pandas.DataFrame.to_csv</a:t>
                      </a:r>
                      <a:endParaRPr lang="en-US" sz="1400" dirty="0">
                        <a:latin typeface="Calibri" panose="020F0502020204030204" pitchFamily="34" charset="0"/>
                        <a:cs typeface="Calibri" panose="020F0502020204030204" pitchFamily="34" charset="0"/>
                      </a:endParaRPr>
                    </a:p>
                    <a:p>
                      <a:pPr marL="0" marR="0" lvl="0" indent="0" algn="l" defTabSz="23217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latin typeface="Calibri" panose="020F0502020204030204" pitchFamily="34" charset="0"/>
                        <a:cs typeface="Calibri" panose="020F0502020204030204" pitchFamily="34" charset="0"/>
                      </a:endParaRP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370840">
                <a:tc>
                  <a:txBody>
                    <a:bodyPr/>
                    <a:lstStyle/>
                    <a:p>
                      <a:pPr marL="171450" indent="-171450" algn="l">
                        <a:buFont typeface="Arial" panose="020B0604020202020204" pitchFamily="34" charset="0"/>
                        <a:buChar char="•"/>
                      </a:pPr>
                      <a:r>
                        <a:rPr lang="en-US" sz="1400" dirty="0" err="1">
                          <a:latin typeface="Calibri" panose="020F0502020204030204" pitchFamily="34" charset="0"/>
                          <a:cs typeface="Calibri" panose="020F0502020204030204" pitchFamily="34" charset="0"/>
                        </a:rPr>
                        <a:t>Workbook.Open</a:t>
                      </a:r>
                      <a:r>
                        <a:rPr lang="en-US" sz="1400" dirty="0">
                          <a:latin typeface="Calibri" panose="020F0502020204030204" pitchFamily="34" charset="0"/>
                          <a:cs typeface="Calibri" panose="020F0502020204030204" pitchFamily="34" charset="0"/>
                        </a:rPr>
                        <a:t> method</a:t>
                      </a:r>
                    </a:p>
                    <a:p>
                      <a:pPr marL="171450" indent="-171450" algn="l">
                        <a:buFont typeface="Arial" panose="020B0604020202020204" pitchFamily="34" charset="0"/>
                        <a:buChar char="•"/>
                      </a:pPr>
                      <a:r>
                        <a:rPr lang="en-US" sz="1400" dirty="0">
                          <a:latin typeface="Calibri" panose="020F0502020204030204" pitchFamily="34" charset="0"/>
                          <a:cs typeface="Calibri" panose="020F0502020204030204" pitchFamily="34" charset="0"/>
                        </a:rPr>
                        <a:t>Define a “range” object and refer to cells as needed</a:t>
                      </a:r>
                    </a:p>
                  </a:txBody>
                  <a:tcPr>
                    <a:solidFill>
                      <a:schemeClr val="accent3">
                        <a:lumMod val="20000"/>
                        <a:lumOff val="80000"/>
                      </a:schemeClr>
                    </a:solidFill>
                  </a:tcPr>
                </a:tc>
                <a:tc>
                  <a:txBody>
                    <a:bodyPr/>
                    <a:lstStyle/>
                    <a:p>
                      <a:pPr marL="171450" indent="-171450" algn="l">
                        <a:buFont typeface="Arial" panose="020B0604020202020204" pitchFamily="34" charset="0"/>
                        <a:buChar char="•"/>
                      </a:pPr>
                      <a:r>
                        <a:rPr lang="en-US" sz="1400" dirty="0">
                          <a:latin typeface="Calibri" panose="020F0502020204030204" pitchFamily="34" charset="0"/>
                          <a:cs typeface="Calibri" panose="020F0502020204030204" pitchFamily="34" charset="0"/>
                        </a:rPr>
                        <a:t>Can read by defining table, truncate it, and apply BULK INSERT</a:t>
                      </a:r>
                    </a:p>
                    <a:p>
                      <a:pPr marL="171450" indent="-171450" algn="l">
                        <a:buFont typeface="Arial" panose="020B0604020202020204" pitchFamily="34" charset="0"/>
                        <a:buChar char="•"/>
                      </a:pPr>
                      <a:r>
                        <a:rPr lang="en-US" sz="1400" dirty="0">
                          <a:latin typeface="Calibri" panose="020F0502020204030204" pitchFamily="34" charset="0"/>
                          <a:cs typeface="Calibri" panose="020F0502020204030204" pitchFamily="34" charset="0"/>
                        </a:rPr>
                        <a:t>Can use namespaces System.IO, </a:t>
                      </a:r>
                      <a:r>
                        <a:rPr lang="en-US" sz="1400" dirty="0" err="1">
                          <a:latin typeface="Calibri" panose="020F0502020204030204" pitchFamily="34" charset="0"/>
                          <a:cs typeface="Calibri" panose="020F0502020204030204" pitchFamily="34" charset="0"/>
                        </a:rPr>
                        <a:t>System.Data.SqlClient</a:t>
                      </a:r>
                      <a:endParaRPr lang="en-US" sz="1400" dirty="0">
                        <a:latin typeface="Calibri" panose="020F0502020204030204" pitchFamily="34" charset="0"/>
                        <a:cs typeface="Calibri" panose="020F0502020204030204" pitchFamily="34" charset="0"/>
                      </a:endParaRPr>
                    </a:p>
                    <a:p>
                      <a:pPr marL="0" indent="0" algn="l">
                        <a:buFont typeface="Arial" panose="020B0604020202020204" pitchFamily="34" charset="0"/>
                        <a:buNone/>
                      </a:pPr>
                      <a:endParaRPr lang="en-US" sz="1400" dirty="0">
                        <a:latin typeface="Calibri" panose="020F0502020204030204" pitchFamily="34" charset="0"/>
                        <a:cs typeface="Calibri" panose="020F0502020204030204" pitchFamily="34" charset="0"/>
                      </a:endParaRPr>
                    </a:p>
                  </a:txBody>
                  <a:tcPr>
                    <a:solidFill>
                      <a:schemeClr val="accent4">
                        <a:lumMod val="20000"/>
                        <a:lumOff val="80000"/>
                      </a:schemeClr>
                    </a:solidFill>
                  </a:tcPr>
                </a:tc>
                <a:extLst>
                  <a:ext uri="{0D108BD9-81ED-4DB2-BD59-A6C34878D82A}">
                    <a16:rowId xmlns:a16="http://schemas.microsoft.com/office/drawing/2014/main" val="2659875588"/>
                  </a:ext>
                </a:extLst>
              </a:tr>
            </a:tbl>
          </a:graphicData>
        </a:graphic>
      </p:graphicFrame>
    </p:spTree>
    <p:extLst>
      <p:ext uri="{BB962C8B-B14F-4D97-AF65-F5344CB8AC3E}">
        <p14:creationId xmlns:p14="http://schemas.microsoft.com/office/powerpoint/2010/main" val="39522165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16459" y="152130"/>
            <a:ext cx="7877175" cy="857250"/>
          </a:xfrm>
        </p:spPr>
        <p:txBody>
          <a:bodyPr>
            <a:noAutofit/>
          </a:bodyPr>
          <a:lstStyle/>
          <a:p>
            <a:r>
              <a:rPr lang="en-US" sz="2800" dirty="0"/>
              <a:t>End of line/continuation of line</a:t>
            </a:r>
            <a:br>
              <a:rPr lang="en-US" sz="2800" dirty="0"/>
            </a:br>
            <a:endParaRPr lang="en-US" sz="2800" dirty="0"/>
          </a:p>
        </p:txBody>
      </p:sp>
      <p:grpSp>
        <p:nvGrpSpPr>
          <p:cNvPr id="21" name="Group 20"/>
          <p:cNvGrpSpPr/>
          <p:nvPr/>
        </p:nvGrpSpPr>
        <p:grpSpPr>
          <a:xfrm>
            <a:off x="4394771" y="658098"/>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4051516536"/>
              </p:ext>
            </p:extLst>
          </p:nvPr>
        </p:nvGraphicFramePr>
        <p:xfrm>
          <a:off x="228599" y="821182"/>
          <a:ext cx="8686802" cy="3667760"/>
        </p:xfrm>
        <a:graphic>
          <a:graphicData uri="http://schemas.openxmlformats.org/drawingml/2006/table">
            <a:tbl>
              <a:tblPr firstRow="1" bandRow="1">
                <a:tableStyleId>{5940675A-B579-460E-94D1-54222C63F5DA}</a:tableStyleId>
              </a:tblPr>
              <a:tblGrid>
                <a:gridCol w="4343401">
                  <a:extLst>
                    <a:ext uri="{9D8B030D-6E8A-4147-A177-3AD203B41FA5}">
                      <a16:colId xmlns:a16="http://schemas.microsoft.com/office/drawing/2014/main" val="2432221275"/>
                    </a:ext>
                  </a:extLst>
                </a:gridCol>
                <a:gridCol w="4343401">
                  <a:extLst>
                    <a:ext uri="{9D8B030D-6E8A-4147-A177-3AD203B41FA5}">
                      <a16:colId xmlns:a16="http://schemas.microsoft.com/office/drawing/2014/main" val="1027340864"/>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R</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370840">
                <a:tc>
                  <a:txBody>
                    <a:bodyPr/>
                    <a:lstStyle/>
                    <a:p>
                      <a:pPr algn="l"/>
                      <a:r>
                        <a:rPr lang="en-US" sz="1200" dirty="0">
                          <a:latin typeface="Calibri" panose="020F0502020204030204" pitchFamily="34" charset="0"/>
                          <a:cs typeface="Calibri" panose="020F0502020204030204" pitchFamily="34" charset="0"/>
                        </a:rPr>
                        <a:t>Logical completion of command (can span lines) OR ‘;’</a:t>
                      </a:r>
                    </a:p>
                  </a:txBody>
                  <a:tcPr>
                    <a:solidFill>
                      <a:schemeClr val="accent1">
                        <a:lumMod val="20000"/>
                        <a:lumOff val="80000"/>
                      </a:schemeClr>
                    </a:solidFill>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Backslash (\) signals line continuation character, as do implicit signals of open parentheses, brackets, etc., with indentation</a:t>
                      </a: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algn="l"/>
                      <a:r>
                        <a:rPr lang="en-US" sz="1200" dirty="0">
                          <a:latin typeface="Calibri" panose="020F0502020204030204" pitchFamily="34" charset="0"/>
                          <a:cs typeface="Calibri" panose="020F0502020204030204" pitchFamily="34" charset="0"/>
                        </a:rPr>
                        <a:t>a=1 </a:t>
                      </a:r>
                    </a:p>
                    <a:p>
                      <a:pPr algn="l"/>
                      <a:r>
                        <a:rPr lang="en-US" sz="1200" dirty="0">
                          <a:latin typeface="Calibri" panose="020F0502020204030204" pitchFamily="34" charset="0"/>
                          <a:cs typeface="Calibri" panose="020F0502020204030204" pitchFamily="34" charset="0"/>
                        </a:rPr>
                        <a:t>if (a &gt; 0 &amp; a</a:t>
                      </a:r>
                    </a:p>
                    <a:p>
                      <a:pPr algn="l"/>
                      <a:r>
                        <a:rPr lang="en-US" sz="1200" dirty="0">
                          <a:latin typeface="Calibri" panose="020F0502020204030204" pitchFamily="34" charset="0"/>
                          <a:cs typeface="Calibri" panose="020F0502020204030204" pitchFamily="34" charset="0"/>
                        </a:rPr>
                        <a:t>  &lt;5) print(</a:t>
                      </a:r>
                    </a:p>
                    <a:p>
                      <a:pPr algn="l"/>
                      <a:r>
                        <a:rPr lang="en-US" sz="1200" dirty="0">
                          <a:latin typeface="Calibri" panose="020F0502020204030204" pitchFamily="34" charset="0"/>
                          <a:cs typeface="Calibri" panose="020F0502020204030204" pitchFamily="34" charset="0"/>
                        </a:rPr>
                        <a:t>  'aha')</a:t>
                      </a:r>
                    </a:p>
                  </a:txBody>
                  <a:tcPr/>
                </a:tc>
                <a:tc>
                  <a:txBody>
                    <a:bodyPr/>
                    <a:lstStyle/>
                    <a:p>
                      <a:pPr algn="l"/>
                      <a:r>
                        <a:rPr lang="en-US" sz="1200" dirty="0">
                          <a:latin typeface="Calibri" panose="020F0502020204030204" pitchFamily="34" charset="0"/>
                          <a:cs typeface="Calibri" panose="020F0502020204030204" pitchFamily="34" charset="0"/>
                        </a:rPr>
                        <a:t>If (a&gt;0 and a</a:t>
                      </a:r>
                    </a:p>
                    <a:p>
                      <a:pPr algn="l"/>
                      <a:r>
                        <a:rPr lang="en-US" sz="1200" dirty="0">
                          <a:latin typeface="Calibri" panose="020F0502020204030204" pitchFamily="34" charset="0"/>
                          <a:cs typeface="Calibri" panose="020F0502020204030204" pitchFamily="34" charset="0"/>
                        </a:rPr>
                        <a:t>   &gt;5):</a:t>
                      </a:r>
                    </a:p>
                    <a:p>
                      <a:pPr algn="l"/>
                      <a:r>
                        <a:rPr lang="en-US" sz="1200" dirty="0">
                          <a:latin typeface="Calibri" panose="020F0502020204030204" pitchFamily="34" charset="0"/>
                          <a:cs typeface="Calibri" panose="020F0502020204030204" pitchFamily="34" charset="0"/>
                        </a:rPr>
                        <a:t>   print(</a:t>
                      </a:r>
                    </a:p>
                    <a:p>
                      <a:pPr algn="l"/>
                      <a:r>
                        <a:rPr lang="en-US" sz="1200" dirty="0">
                          <a:latin typeface="Calibri" panose="020F0502020204030204" pitchFamily="34" charset="0"/>
                          <a:cs typeface="Calibri" panose="020F0502020204030204" pitchFamily="34" charset="0"/>
                        </a:rPr>
                        <a:t>   ‘aha’)</a:t>
                      </a:r>
                    </a:p>
                    <a:p>
                      <a:pPr algn="l"/>
                      <a:r>
                        <a:rPr lang="en-US" sz="1200" i="1" dirty="0">
                          <a:solidFill>
                            <a:schemeClr val="tx2"/>
                          </a:solidFill>
                          <a:latin typeface="Calibri" panose="020F0502020204030204" pitchFamily="34" charset="0"/>
                          <a:cs typeface="Calibri" panose="020F0502020204030204" pitchFamily="34" charset="0"/>
                        </a:rPr>
                        <a:t>#unindented line follows</a:t>
                      </a:r>
                    </a:p>
                  </a:txBody>
                  <a:tcPr/>
                </a:tc>
                <a:extLst>
                  <a:ext uri="{0D108BD9-81ED-4DB2-BD59-A6C34878D82A}">
                    <a16:rowId xmlns:a16="http://schemas.microsoft.com/office/drawing/2014/main" val="1876044262"/>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370840">
                <a:tc>
                  <a:txBody>
                    <a:bodyPr/>
                    <a:lstStyle/>
                    <a:p>
                      <a:pPr algn="l"/>
                      <a:r>
                        <a:rPr lang="en-US" sz="1200" dirty="0">
                          <a:latin typeface="Calibri" panose="020F0502020204030204" pitchFamily="34" charset="0"/>
                          <a:cs typeface="Calibri" panose="020F0502020204030204" pitchFamily="34" charset="0"/>
                        </a:rPr>
                        <a:t>Space and underscore (“ _”) signal line continuation; otherwise, code ends on line </a:t>
                      </a:r>
                    </a:p>
                  </a:txBody>
                  <a:tcPr>
                    <a:solidFill>
                      <a:schemeClr val="accent3">
                        <a:lumMod val="20000"/>
                        <a:lumOff val="80000"/>
                      </a:schemeClr>
                    </a:solidFill>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Logical completion of command (can span lines) OR ‘;’</a:t>
                      </a:r>
                    </a:p>
                  </a:txBody>
                  <a:tcPr>
                    <a:solidFill>
                      <a:schemeClr val="accent4">
                        <a:lumMod val="20000"/>
                        <a:lumOff val="80000"/>
                      </a:schemeClr>
                    </a:solidFill>
                  </a:tcPr>
                </a:tc>
                <a:extLst>
                  <a:ext uri="{0D108BD9-81ED-4DB2-BD59-A6C34878D82A}">
                    <a16:rowId xmlns:a16="http://schemas.microsoft.com/office/drawing/2014/main" val="2659875588"/>
                  </a:ext>
                </a:extLst>
              </a:tr>
              <a:tr h="370840">
                <a:tc>
                  <a:txBody>
                    <a:bodyPr/>
                    <a:lstStyle/>
                    <a:p>
                      <a:pPr algn="l"/>
                      <a:r>
                        <a:rPr lang="en-US" sz="1200" dirty="0">
                          <a:latin typeface="Calibri" panose="020F0502020204030204" pitchFamily="34" charset="0"/>
                          <a:cs typeface="Calibri" panose="020F0502020204030204" pitchFamily="34" charset="0"/>
                        </a:rPr>
                        <a:t>a = 1</a:t>
                      </a:r>
                    </a:p>
                    <a:p>
                      <a:pPr algn="l"/>
                      <a:r>
                        <a:rPr lang="en-US" sz="1200" dirty="0">
                          <a:latin typeface="Calibri" panose="020F0502020204030204" pitchFamily="34" charset="0"/>
                          <a:cs typeface="Calibri" panose="020F0502020204030204" pitchFamily="34" charset="0"/>
                        </a:rPr>
                        <a:t>If (a &gt; 0 &amp; a _</a:t>
                      </a:r>
                    </a:p>
                    <a:p>
                      <a:pPr algn="l"/>
                      <a:r>
                        <a:rPr lang="en-US" sz="1200" dirty="0">
                          <a:latin typeface="Calibri" panose="020F0502020204030204" pitchFamily="34" charset="0"/>
                          <a:cs typeface="Calibri" panose="020F0502020204030204" pitchFamily="34" charset="0"/>
                        </a:rPr>
                        <a:t>  &lt; 5) Then </a:t>
                      </a:r>
                      <a:r>
                        <a:rPr lang="en-US" sz="1200" dirty="0" err="1">
                          <a:latin typeface="Calibri" panose="020F0502020204030204" pitchFamily="34" charset="0"/>
                          <a:cs typeface="Calibri" panose="020F0502020204030204" pitchFamily="34" charset="0"/>
                        </a:rPr>
                        <a:t>Debug.Print</a:t>
                      </a:r>
                      <a:r>
                        <a:rPr lang="en-US" sz="1200" dirty="0">
                          <a:latin typeface="Calibri" panose="020F0502020204030204" pitchFamily="34" charset="0"/>
                          <a:cs typeface="Calibri" panose="020F0502020204030204" pitchFamily="34" charset="0"/>
                        </a:rPr>
                        <a:t> ( _</a:t>
                      </a:r>
                    </a:p>
                    <a:p>
                      <a:pPr algn="l"/>
                      <a:r>
                        <a:rPr lang="en-US" sz="1200" dirty="0">
                          <a:latin typeface="Calibri" panose="020F0502020204030204" pitchFamily="34" charset="0"/>
                          <a:cs typeface="Calibri" panose="020F0502020204030204" pitchFamily="34" charset="0"/>
                        </a:rPr>
                        <a:t>  "aha")</a:t>
                      </a:r>
                    </a:p>
                    <a:p>
                      <a:pPr algn="l"/>
                      <a:endParaRPr lang="en-US" sz="1200" dirty="0">
                        <a:latin typeface="Calibri" panose="020F0502020204030204" pitchFamily="34" charset="0"/>
                        <a:cs typeface="Calibri" panose="020F0502020204030204" pitchFamily="34" charset="0"/>
                      </a:endParaRPr>
                    </a:p>
                  </a:txBody>
                  <a:tcPr>
                    <a:solidFill>
                      <a:srgbClr val="FFFFFF"/>
                    </a:solidFill>
                  </a:tcPr>
                </a:tc>
                <a:tc>
                  <a:txBody>
                    <a:bodyPr/>
                    <a:lstStyle/>
                    <a:p>
                      <a:pPr algn="l"/>
                      <a:r>
                        <a:rPr lang="en-US" sz="1200" dirty="0">
                          <a:latin typeface="Calibri" panose="020F0502020204030204" pitchFamily="34" charset="0"/>
                          <a:cs typeface="Calibri" panose="020F0502020204030204" pitchFamily="34" charset="0"/>
                        </a:rPr>
                        <a:t>DECLARE @a int</a:t>
                      </a:r>
                    </a:p>
                    <a:p>
                      <a:pPr algn="l"/>
                      <a:r>
                        <a:rPr lang="en-US" sz="1200" dirty="0">
                          <a:latin typeface="Calibri" panose="020F0502020204030204" pitchFamily="34" charset="0"/>
                          <a:cs typeface="Calibri" panose="020F0502020204030204" pitchFamily="34" charset="0"/>
                        </a:rPr>
                        <a:t>SET @a=1</a:t>
                      </a:r>
                    </a:p>
                    <a:p>
                      <a:pPr algn="l"/>
                      <a:r>
                        <a:rPr lang="en-US" sz="1200" dirty="0">
                          <a:latin typeface="Calibri" panose="020F0502020204030204" pitchFamily="34" charset="0"/>
                          <a:cs typeface="Calibri" panose="020F0502020204030204" pitchFamily="34" charset="0"/>
                        </a:rPr>
                        <a:t>if @a &gt; 0 and @a</a:t>
                      </a:r>
                    </a:p>
                    <a:p>
                      <a:pPr algn="l"/>
                      <a:r>
                        <a:rPr lang="en-US" sz="1200" dirty="0">
                          <a:latin typeface="Calibri" panose="020F0502020204030204" pitchFamily="34" charset="0"/>
                          <a:cs typeface="Calibri" panose="020F0502020204030204" pitchFamily="34" charset="0"/>
                        </a:rPr>
                        <a:t>  &lt;5 print(</a:t>
                      </a:r>
                    </a:p>
                    <a:p>
                      <a:pPr algn="l"/>
                      <a:r>
                        <a:rPr lang="en-US" sz="1200" dirty="0">
                          <a:latin typeface="Calibri" panose="020F0502020204030204" pitchFamily="34" charset="0"/>
                          <a:cs typeface="Calibri" panose="020F0502020204030204" pitchFamily="34" charset="0"/>
                        </a:rPr>
                        <a:t>  'aha')</a:t>
                      </a:r>
                    </a:p>
                  </a:txBody>
                  <a:tcPr>
                    <a:solidFill>
                      <a:srgbClr val="FFFFFF"/>
                    </a:solidFill>
                  </a:tcPr>
                </a:tc>
                <a:extLst>
                  <a:ext uri="{0D108BD9-81ED-4DB2-BD59-A6C34878D82A}">
                    <a16:rowId xmlns:a16="http://schemas.microsoft.com/office/drawing/2014/main" val="1913756180"/>
                  </a:ext>
                </a:extLst>
              </a:tr>
            </a:tbl>
          </a:graphicData>
        </a:graphic>
      </p:graphicFrame>
    </p:spTree>
    <p:extLst>
      <p:ext uri="{BB962C8B-B14F-4D97-AF65-F5344CB8AC3E}">
        <p14:creationId xmlns:p14="http://schemas.microsoft.com/office/powerpoint/2010/main" val="348628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6704-9F3D-4CAD-BFF7-2ABACF5FF273}"/>
              </a:ext>
            </a:extLst>
          </p:cNvPr>
          <p:cNvSpPr>
            <a:spLocks noGrp="1"/>
          </p:cNvSpPr>
          <p:nvPr>
            <p:ph type="title"/>
          </p:nvPr>
        </p:nvSpPr>
        <p:spPr>
          <a:xfrm>
            <a:off x="1673369" y="207851"/>
            <a:ext cx="6007591" cy="947618"/>
          </a:xfrm>
        </p:spPr>
        <p:txBody>
          <a:bodyPr>
            <a:normAutofit fontScale="90000"/>
          </a:bodyPr>
          <a:lstStyle/>
          <a:p>
            <a:pPr algn="ctr"/>
            <a:r>
              <a:rPr lang="en-US" dirty="0"/>
              <a:t>Cross-Disciplinary Applications</a:t>
            </a:r>
            <a:br>
              <a:rPr lang="en-US" dirty="0"/>
            </a:br>
            <a:r>
              <a:rPr lang="en-US" sz="2200" dirty="0"/>
              <a:t>in Forecasting Process</a:t>
            </a:r>
          </a:p>
        </p:txBody>
      </p:sp>
      <p:graphicFrame>
        <p:nvGraphicFramePr>
          <p:cNvPr id="6" name="Table 5">
            <a:extLst>
              <a:ext uri="{FF2B5EF4-FFF2-40B4-BE49-F238E27FC236}">
                <a16:creationId xmlns:a16="http://schemas.microsoft.com/office/drawing/2014/main" id="{18FAF49D-394A-4224-B721-E6767F870FD0}"/>
              </a:ext>
            </a:extLst>
          </p:cNvPr>
          <p:cNvGraphicFramePr>
            <a:graphicFrameLocks noGrp="1"/>
          </p:cNvGraphicFramePr>
          <p:nvPr>
            <p:extLst>
              <p:ext uri="{D42A27DB-BD31-4B8C-83A1-F6EECF244321}">
                <p14:modId xmlns:p14="http://schemas.microsoft.com/office/powerpoint/2010/main" val="1463461322"/>
              </p:ext>
            </p:extLst>
          </p:nvPr>
        </p:nvGraphicFramePr>
        <p:xfrm>
          <a:off x="313693" y="1432462"/>
          <a:ext cx="8564136" cy="2964458"/>
        </p:xfrm>
        <a:graphic>
          <a:graphicData uri="http://schemas.openxmlformats.org/drawingml/2006/table">
            <a:tbl>
              <a:tblPr firstRow="1" bandRow="1">
                <a:tableStyleId>{5C22544A-7EE6-4342-B048-85BDC9FD1C3A}</a:tableStyleId>
              </a:tblPr>
              <a:tblGrid>
                <a:gridCol w="1962614">
                  <a:extLst>
                    <a:ext uri="{9D8B030D-6E8A-4147-A177-3AD203B41FA5}">
                      <a16:colId xmlns:a16="http://schemas.microsoft.com/office/drawing/2014/main" val="2208293279"/>
                    </a:ext>
                  </a:extLst>
                </a:gridCol>
                <a:gridCol w="1858537">
                  <a:extLst>
                    <a:ext uri="{9D8B030D-6E8A-4147-A177-3AD203B41FA5}">
                      <a16:colId xmlns:a16="http://schemas.microsoft.com/office/drawing/2014/main" val="1024712787"/>
                    </a:ext>
                  </a:extLst>
                </a:gridCol>
                <a:gridCol w="2161682">
                  <a:extLst>
                    <a:ext uri="{9D8B030D-6E8A-4147-A177-3AD203B41FA5}">
                      <a16:colId xmlns:a16="http://schemas.microsoft.com/office/drawing/2014/main" val="991540113"/>
                    </a:ext>
                  </a:extLst>
                </a:gridCol>
                <a:gridCol w="2581303">
                  <a:extLst>
                    <a:ext uri="{9D8B030D-6E8A-4147-A177-3AD203B41FA5}">
                      <a16:colId xmlns:a16="http://schemas.microsoft.com/office/drawing/2014/main" val="3609191681"/>
                    </a:ext>
                  </a:extLst>
                </a:gridCol>
              </a:tblGrid>
              <a:tr h="265274">
                <a:tc>
                  <a:txBody>
                    <a:bodyPr/>
                    <a:lstStyle/>
                    <a:p>
                      <a:r>
                        <a:rPr lang="en-US" sz="1400" dirty="0">
                          <a:solidFill>
                            <a:schemeClr val="tx1"/>
                          </a:solidFill>
                          <a:latin typeface="Calibri" panose="020F0502020204030204" pitchFamily="34" charset="0"/>
                          <a:cs typeface="Calibri" panose="020F0502020204030204" pitchFamily="34" charset="0"/>
                        </a:rPr>
                        <a:t>From….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Found by…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Use for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Applied as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9780414"/>
                  </a:ext>
                </a:extLst>
              </a:tr>
              <a:tr h="472318">
                <a:tc>
                  <a:txBody>
                    <a:bodyPr/>
                    <a:lstStyle/>
                    <a:p>
                      <a:r>
                        <a:rPr lang="en-US" sz="1400" dirty="0">
                          <a:solidFill>
                            <a:schemeClr val="tx1"/>
                          </a:solidFill>
                          <a:latin typeface="Calibri" panose="020F0502020204030204" pitchFamily="34" charset="0"/>
                          <a:cs typeface="Calibri" panose="020F0502020204030204" pitchFamily="34" charset="0"/>
                        </a:rPr>
                        <a:t>Customer groups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Cluster Analysis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More certain forecast by customer class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Bottom-up forecast assembly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9220850"/>
                  </a:ext>
                </a:extLst>
              </a:tr>
              <a:tr h="472318">
                <a:tc>
                  <a:txBody>
                    <a:bodyPr/>
                    <a:lstStyle/>
                    <a:p>
                      <a:r>
                        <a:rPr lang="en-US" sz="1400" dirty="0">
                          <a:solidFill>
                            <a:schemeClr val="tx1"/>
                          </a:solidFill>
                          <a:latin typeface="Calibri" panose="020F0502020204030204" pitchFamily="34" charset="0"/>
                          <a:cs typeface="Calibri" panose="020F0502020204030204" pitchFamily="34" charset="0"/>
                        </a:rPr>
                        <a:t>Product-line groups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Cluster Analysis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More certain forecast by product class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Top-down forecast allocation OR</a:t>
                      </a:r>
                    </a:p>
                    <a:p>
                      <a:pPr marL="0" marR="0" lvl="0" indent="0" algn="l" defTabSz="23217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panose="020F0502020204030204" pitchFamily="34" charset="0"/>
                          <a:cs typeface="Calibri" panose="020F0502020204030204" pitchFamily="34" charset="0"/>
                        </a:rPr>
                        <a:t>Application of special methods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962940"/>
                  </a:ext>
                </a:extLst>
              </a:tr>
              <a:tr h="517256">
                <a:tc>
                  <a:txBody>
                    <a:bodyPr/>
                    <a:lstStyle/>
                    <a:p>
                      <a:r>
                        <a:rPr lang="en-US" sz="1400" b="1" dirty="0">
                          <a:solidFill>
                            <a:srgbClr val="FFFFFF"/>
                          </a:solidFill>
                          <a:latin typeface="Calibri" panose="020F0502020204030204" pitchFamily="34" charset="0"/>
                          <a:cs typeface="Calibri" panose="020F0502020204030204" pitchFamily="34" charset="0"/>
                        </a:rPr>
                        <a:t>Probability of customer attrition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400" b="1" dirty="0">
                          <a:solidFill>
                            <a:srgbClr val="FFFFFF"/>
                          </a:solidFill>
                          <a:latin typeface="Calibri" panose="020F0502020204030204" pitchFamily="34" charset="0"/>
                          <a:cs typeface="Calibri" panose="020F0502020204030204" pitchFamily="34" charset="0"/>
                        </a:rPr>
                        <a:t>Logistic Regression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400" b="1" dirty="0">
                          <a:solidFill>
                            <a:srgbClr val="FFFFFF"/>
                          </a:solidFill>
                          <a:latin typeface="Calibri" panose="020F0502020204030204" pitchFamily="34" charset="0"/>
                          <a:cs typeface="Calibri" panose="020F0502020204030204" pitchFamily="34" charset="0"/>
                        </a:rPr>
                        <a:t>Number of customers</a:t>
                      </a:r>
                    </a:p>
                    <a:p>
                      <a:endParaRPr lang="en-US" sz="1400" b="1" dirty="0">
                        <a:solidFill>
                          <a:srgbClr val="FFFFFF"/>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1400" b="1" dirty="0">
                          <a:solidFill>
                            <a:srgbClr val="FFFFFF"/>
                          </a:solidFill>
                          <a:latin typeface="Calibri" panose="020F0502020204030204" pitchFamily="34" charset="0"/>
                          <a:cs typeface="Calibri" panose="020F0502020204030204" pitchFamily="34" charset="0"/>
                        </a:rPr>
                        <a:t>Forecast driver or judgmental add factor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153005706"/>
                  </a:ext>
                </a:extLst>
              </a:tr>
              <a:tr h="468313">
                <a:tc>
                  <a:txBody>
                    <a:bodyPr/>
                    <a:lstStyle/>
                    <a:p>
                      <a:r>
                        <a:rPr lang="en-US" sz="1400" b="1" dirty="0">
                          <a:solidFill>
                            <a:srgbClr val="FFFFFF"/>
                          </a:solidFill>
                          <a:latin typeface="Calibri" panose="020F0502020204030204" pitchFamily="34" charset="0"/>
                          <a:cs typeface="Calibri" panose="020F0502020204030204" pitchFamily="34" charset="0"/>
                        </a:rPr>
                        <a:t>New product market shares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400" b="1" dirty="0">
                          <a:solidFill>
                            <a:srgbClr val="FFFFFF"/>
                          </a:solidFill>
                          <a:latin typeface="Calibri" panose="020F0502020204030204" pitchFamily="34" charset="0"/>
                          <a:cs typeface="Calibri" panose="020F0502020204030204" pitchFamily="34" charset="0"/>
                        </a:rPr>
                        <a:t>Conjoint-based market simulator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400" b="1" dirty="0">
                          <a:solidFill>
                            <a:srgbClr val="FFFFFF"/>
                          </a:solidFill>
                          <a:latin typeface="Calibri" panose="020F0502020204030204" pitchFamily="34" charset="0"/>
                          <a:cs typeface="Calibri" panose="020F0502020204030204" pitchFamily="34" charset="0"/>
                        </a:rPr>
                        <a:t>New product forecast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400" b="1" dirty="0">
                          <a:solidFill>
                            <a:srgbClr val="FFFFFF"/>
                          </a:solidFill>
                          <a:latin typeface="Calibri" panose="020F0502020204030204" pitchFamily="34" charset="0"/>
                          <a:cs typeface="Calibri" panose="020F0502020204030204" pitchFamily="34" charset="0"/>
                        </a:rPr>
                        <a:t>Judgmental add factors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65996531"/>
                  </a:ext>
                </a:extLst>
              </a:tr>
              <a:tr h="679362">
                <a:tc>
                  <a:txBody>
                    <a:bodyPr/>
                    <a:lstStyle/>
                    <a:p>
                      <a:r>
                        <a:rPr lang="en-US" sz="1400" dirty="0">
                          <a:solidFill>
                            <a:schemeClr val="tx1"/>
                          </a:solidFill>
                          <a:latin typeface="Calibri" panose="020F0502020204030204" pitchFamily="34" charset="0"/>
                          <a:cs typeface="Calibri" panose="020F0502020204030204" pitchFamily="34" charset="0"/>
                        </a:rPr>
                        <a:t>Customer-level purchases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Association Rules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tx1"/>
                          </a:solidFill>
                          <a:latin typeface="Calibri" panose="020F0502020204030204" pitchFamily="34" charset="0"/>
                          <a:cs typeface="Calibri" panose="020F0502020204030204" pitchFamily="34" charset="0"/>
                        </a:rPr>
                        <a:t>Product forecast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tx1"/>
                          </a:solidFill>
                          <a:latin typeface="Calibri" panose="020F0502020204030204" pitchFamily="34" charset="0"/>
                          <a:cs typeface="Calibri" panose="020F0502020204030204" pitchFamily="34" charset="0"/>
                        </a:rPr>
                        <a:t>Add-factor in response to marketing initiatives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701128"/>
                  </a:ext>
                </a:extLst>
              </a:tr>
            </a:tbl>
          </a:graphicData>
        </a:graphic>
      </p:graphicFrame>
      <p:grpSp>
        <p:nvGrpSpPr>
          <p:cNvPr id="4" name="Group 1203">
            <a:extLst>
              <a:ext uri="{FF2B5EF4-FFF2-40B4-BE49-F238E27FC236}">
                <a16:creationId xmlns:a16="http://schemas.microsoft.com/office/drawing/2014/main" id="{ADB9FCD9-CE5C-4C74-A68C-8D67EC226EEB}"/>
              </a:ext>
            </a:extLst>
          </p:cNvPr>
          <p:cNvGrpSpPr>
            <a:grpSpLocks noChangeAspect="1"/>
          </p:cNvGrpSpPr>
          <p:nvPr/>
        </p:nvGrpSpPr>
        <p:grpSpPr>
          <a:xfrm>
            <a:off x="3903634" y="1102310"/>
            <a:ext cx="1218187" cy="295351"/>
            <a:chOff x="0" y="0"/>
            <a:chExt cx="8736640" cy="2118205"/>
          </a:xfrm>
        </p:grpSpPr>
        <p:sp>
          <p:nvSpPr>
            <p:cNvPr id="5" name="Shape 1193">
              <a:extLst>
                <a:ext uri="{FF2B5EF4-FFF2-40B4-BE49-F238E27FC236}">
                  <a16:creationId xmlns:a16="http://schemas.microsoft.com/office/drawing/2014/main" id="{B4F0A3D5-0E88-4DAB-B22B-2A9A73200155}"/>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7" name="Shape 1194">
              <a:extLst>
                <a:ext uri="{FF2B5EF4-FFF2-40B4-BE49-F238E27FC236}">
                  <a16:creationId xmlns:a16="http://schemas.microsoft.com/office/drawing/2014/main" id="{26E13769-5D56-4842-A668-E9F6D65A7065}"/>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5">
              <a:extLst>
                <a:ext uri="{FF2B5EF4-FFF2-40B4-BE49-F238E27FC236}">
                  <a16:creationId xmlns:a16="http://schemas.microsoft.com/office/drawing/2014/main" id="{2E328B4A-CCDD-47E7-A98F-E7C3A6EF3ECF}"/>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6">
              <a:extLst>
                <a:ext uri="{FF2B5EF4-FFF2-40B4-BE49-F238E27FC236}">
                  <a16:creationId xmlns:a16="http://schemas.microsoft.com/office/drawing/2014/main" id="{81E03EA9-1F02-41D9-A513-A90F665C86D3}"/>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7">
              <a:extLst>
                <a:ext uri="{FF2B5EF4-FFF2-40B4-BE49-F238E27FC236}">
                  <a16:creationId xmlns:a16="http://schemas.microsoft.com/office/drawing/2014/main" id="{5A2C8424-B5E3-408C-A7BF-C051B3DFF380}"/>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8">
              <a:extLst>
                <a:ext uri="{FF2B5EF4-FFF2-40B4-BE49-F238E27FC236}">
                  <a16:creationId xmlns:a16="http://schemas.microsoft.com/office/drawing/2014/main" id="{74BAB37D-9154-4DB8-A672-D27ED7B80B10}"/>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199">
              <a:extLst>
                <a:ext uri="{FF2B5EF4-FFF2-40B4-BE49-F238E27FC236}">
                  <a16:creationId xmlns:a16="http://schemas.microsoft.com/office/drawing/2014/main" id="{8E98F252-2F54-4D64-A925-9961828F2E3F}"/>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3" name="Shape 1200">
              <a:extLst>
                <a:ext uri="{FF2B5EF4-FFF2-40B4-BE49-F238E27FC236}">
                  <a16:creationId xmlns:a16="http://schemas.microsoft.com/office/drawing/2014/main" id="{4BDC7B95-C2C8-4FE8-83C4-3C607A72710A}"/>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1">
              <a:extLst>
                <a:ext uri="{FF2B5EF4-FFF2-40B4-BE49-F238E27FC236}">
                  <a16:creationId xmlns:a16="http://schemas.microsoft.com/office/drawing/2014/main" id="{FDA66D4A-BE60-4023-A5FF-5F8FDDC06653}"/>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5" name="Shape 1202">
              <a:extLst>
                <a:ext uri="{FF2B5EF4-FFF2-40B4-BE49-F238E27FC236}">
                  <a16:creationId xmlns:a16="http://schemas.microsoft.com/office/drawing/2014/main" id="{8E4CA871-692C-4BB5-B342-9FA14F7DE72A}"/>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8609812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4" y="38549"/>
            <a:ext cx="7877175" cy="857250"/>
          </a:xfrm>
        </p:spPr>
        <p:txBody>
          <a:bodyPr>
            <a:normAutofit fontScale="90000"/>
          </a:bodyPr>
          <a:lstStyle/>
          <a:p>
            <a:r>
              <a:rPr lang="en-US" sz="3100" dirty="0"/>
              <a:t>Loop through a range of values</a:t>
            </a:r>
            <a:br>
              <a:rPr lang="en-US" dirty="0"/>
            </a:br>
            <a:r>
              <a:rPr lang="en-US" sz="1800" i="1" dirty="0"/>
              <a:t>(e.g., do a task 10 times)</a:t>
            </a:r>
            <a:br>
              <a:rPr lang="en-US" dirty="0"/>
            </a:br>
            <a:endParaRPr lang="en-US" sz="2000" dirty="0"/>
          </a:p>
        </p:txBody>
      </p:sp>
      <p:grpSp>
        <p:nvGrpSpPr>
          <p:cNvPr id="21" name="Group 20"/>
          <p:cNvGrpSpPr/>
          <p:nvPr/>
        </p:nvGrpSpPr>
        <p:grpSpPr>
          <a:xfrm>
            <a:off x="4411724" y="779786"/>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579259626"/>
              </p:ext>
            </p:extLst>
          </p:nvPr>
        </p:nvGraphicFramePr>
        <p:xfrm>
          <a:off x="194310" y="895799"/>
          <a:ext cx="8755380" cy="3977448"/>
        </p:xfrm>
        <a:graphic>
          <a:graphicData uri="http://schemas.openxmlformats.org/drawingml/2006/table">
            <a:tbl>
              <a:tblPr firstRow="1" bandRow="1">
                <a:tableStyleId>{5940675A-B579-460E-94D1-54222C63F5DA}</a:tableStyleId>
              </a:tblPr>
              <a:tblGrid>
                <a:gridCol w="4377690">
                  <a:extLst>
                    <a:ext uri="{9D8B030D-6E8A-4147-A177-3AD203B41FA5}">
                      <a16:colId xmlns:a16="http://schemas.microsoft.com/office/drawing/2014/main" val="2432221275"/>
                    </a:ext>
                  </a:extLst>
                </a:gridCol>
                <a:gridCol w="4377690">
                  <a:extLst>
                    <a:ext uri="{9D8B030D-6E8A-4147-A177-3AD203B41FA5}">
                      <a16:colId xmlns:a16="http://schemas.microsoft.com/office/drawing/2014/main" val="1027340864"/>
                    </a:ext>
                  </a:extLst>
                </a:gridCol>
              </a:tblGrid>
              <a:tr h="315030">
                <a:tc>
                  <a:txBody>
                    <a:bodyPr/>
                    <a:lstStyle/>
                    <a:p>
                      <a:r>
                        <a:rPr lang="en-US" sz="1600" b="1" dirty="0">
                          <a:solidFill>
                            <a:srgbClr val="FFFFFF"/>
                          </a:solidFill>
                          <a:latin typeface="Calibri" panose="020F0502020204030204" pitchFamily="34" charset="0"/>
                          <a:cs typeface="Calibri" panose="020F0502020204030204" pitchFamily="34" charset="0"/>
                        </a:rPr>
                        <a:t>R</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Python</a:t>
                      </a:r>
                      <a:endParaRPr lang="en-US" sz="16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44475592"/>
                  </a:ext>
                </a:extLst>
              </a:tr>
              <a:tr h="655128">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Note position of “k”, with “in” to denote its range of values and colon (</a:t>
                      </a:r>
                      <a:r>
                        <a:rPr lang="en-US" sz="1200" dirty="0">
                          <a:latin typeface="Calibri" panose="020F0502020204030204" pitchFamily="34" charset="0"/>
                          <a:cs typeface="Calibri" panose="020F0502020204030204" pitchFamily="34" charset="0"/>
                          <a:sym typeface="Wingdings" panose="05000000000000000000" pitchFamily="2" charset="2"/>
                        </a:rPr>
                        <a:t>“:”) to separate its limits</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sym typeface="Wingdings" panose="05000000000000000000" pitchFamily="2" charset="2"/>
                        </a:rPr>
                        <a:t>Code to execute is within braces {…}</a:t>
                      </a:r>
                    </a:p>
                  </a:txBody>
                  <a:tcPr>
                    <a:solidFill>
                      <a:schemeClr val="accent1">
                        <a:lumMod val="20000"/>
                        <a:lumOff val="80000"/>
                      </a:schemeClr>
                    </a:solidFill>
                  </a:tcPr>
                </a:tc>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Note position of k, with “range” to indicate that a range follows, with a comma (“,”) to separate its limits</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sym typeface="Wingdings" panose="05000000000000000000" pitchFamily="2" charset="2"/>
                        </a:rPr>
                        <a:t>Code to execute is defined by indentation (by spaces, not tab)</a:t>
                      </a:r>
                    </a:p>
                  </a:txBody>
                  <a:tcPr>
                    <a:solidFill>
                      <a:schemeClr val="accent2">
                        <a:lumMod val="20000"/>
                        <a:lumOff val="80000"/>
                      </a:schemeClr>
                    </a:solidFill>
                  </a:tcPr>
                </a:tc>
                <a:extLst>
                  <a:ext uri="{0D108BD9-81ED-4DB2-BD59-A6C34878D82A}">
                    <a16:rowId xmlns:a16="http://schemas.microsoft.com/office/drawing/2014/main" val="3132252086"/>
                  </a:ext>
                </a:extLst>
              </a:tr>
              <a:tr h="807789">
                <a:tc>
                  <a:txBody>
                    <a:bodyPr/>
                    <a:lstStyle/>
                    <a:p>
                      <a:pPr algn="l"/>
                      <a:r>
                        <a:rPr lang="en-US" sz="1200" i="0" dirty="0">
                          <a:latin typeface="Calibri" panose="020F0502020204030204" pitchFamily="34" charset="0"/>
                          <a:cs typeface="Calibri" panose="020F0502020204030204" pitchFamily="34" charset="0"/>
                        </a:rPr>
                        <a:t>for (k in 1:10) {</a:t>
                      </a:r>
                    </a:p>
                    <a:p>
                      <a:pPr algn="l"/>
                      <a:r>
                        <a:rPr lang="en-US" sz="1200" i="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code lines or </a:t>
                      </a:r>
                    </a:p>
                    <a:p>
                      <a:pPr algn="l"/>
                      <a:r>
                        <a:rPr lang="en-US" sz="1200" i="1" dirty="0">
                          <a:latin typeface="Calibri" panose="020F0502020204030204" pitchFamily="34" charset="0"/>
                          <a:cs typeface="Calibri" panose="020F0502020204030204" pitchFamily="34" charset="0"/>
                        </a:rPr>
                        <a:t>   commands ending in “;”</a:t>
                      </a:r>
                    </a:p>
                    <a:p>
                      <a:pPr algn="l"/>
                      <a:r>
                        <a:rPr lang="en-US" sz="1200" i="0" dirty="0">
                          <a:latin typeface="Calibri" panose="020F0502020204030204" pitchFamily="34" charset="0"/>
                          <a:cs typeface="Calibri" panose="020F0502020204030204" pitchFamily="34" charset="0"/>
                        </a:rPr>
                        <a:t>}</a:t>
                      </a:r>
                    </a:p>
                  </a:txBody>
                  <a:tcPr/>
                </a:tc>
                <a:tc>
                  <a:txBody>
                    <a:bodyPr/>
                    <a:lstStyle/>
                    <a:p>
                      <a:pPr algn="l"/>
                      <a:r>
                        <a:rPr lang="en-US" sz="1200" i="0" dirty="0">
                          <a:solidFill>
                            <a:srgbClr val="000000"/>
                          </a:solidFill>
                          <a:latin typeface="Calibri" panose="020F0502020204030204" pitchFamily="34" charset="0"/>
                          <a:cs typeface="Calibri" panose="020F0502020204030204" pitchFamily="34" charset="0"/>
                        </a:rPr>
                        <a:t>for k in range(1,10):</a:t>
                      </a:r>
                    </a:p>
                    <a:p>
                      <a:pPr algn="l"/>
                      <a:r>
                        <a:rPr lang="en-US" sz="1200" i="0" dirty="0">
                          <a:solidFill>
                            <a:srgbClr val="000000"/>
                          </a:solidFill>
                          <a:latin typeface="Calibri" panose="020F0502020204030204" pitchFamily="34" charset="0"/>
                          <a:cs typeface="Calibri" panose="020F0502020204030204" pitchFamily="34" charset="0"/>
                        </a:rPr>
                        <a:t>    </a:t>
                      </a:r>
                      <a:r>
                        <a:rPr lang="en-US" sz="1200" i="1" dirty="0">
                          <a:solidFill>
                            <a:srgbClr val="000000"/>
                          </a:solidFill>
                          <a:latin typeface="Calibri" panose="020F0502020204030204" pitchFamily="34" charset="0"/>
                          <a:cs typeface="Calibri" panose="020F0502020204030204" pitchFamily="34" charset="0"/>
                        </a:rPr>
                        <a:t>space-indented line 1</a:t>
                      </a:r>
                    </a:p>
                    <a:p>
                      <a:pPr algn="l"/>
                      <a:r>
                        <a:rPr lang="en-US" sz="1200" i="1" dirty="0">
                          <a:solidFill>
                            <a:srgbClr val="000000"/>
                          </a:solidFill>
                          <a:latin typeface="Calibri" panose="020F0502020204030204" pitchFamily="34" charset="0"/>
                          <a:cs typeface="Calibri" panose="020F0502020204030204" pitchFamily="34" charset="0"/>
                        </a:rPr>
                        <a:t>    space-indented line 2</a:t>
                      </a:r>
                    </a:p>
                    <a:p>
                      <a:pPr algn="l"/>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262"/>
                  </a:ext>
                </a:extLst>
              </a:tr>
              <a:tr h="31406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alibri" panose="020F0502020204030204" pitchFamily="34" charset="0"/>
                          <a:cs typeface="Calibri" panose="020F0502020204030204" pitchFamily="34" charset="0"/>
                        </a:rPr>
                        <a:t>VBA (Excel)</a:t>
                      </a:r>
                    </a:p>
                  </a:txBody>
                  <a:tcPr>
                    <a:solidFill>
                      <a:schemeClr val="accent3"/>
                    </a:solidFill>
                  </a:tcPr>
                </a:tc>
                <a:tc>
                  <a:txBody>
                    <a:bodyPr/>
                    <a:lstStyle/>
                    <a:p>
                      <a:r>
                        <a:rPr lang="en-US" sz="1600" dirty="0">
                          <a:solidFill>
                            <a:srgbClr val="FFFFFF"/>
                          </a:solidFill>
                          <a:latin typeface="Calibri" panose="020F0502020204030204" pitchFamily="34" charset="0"/>
                          <a:cs typeface="Calibri" panose="020F0502020204030204" pitchFamily="34" charset="0"/>
                        </a:rPr>
                        <a:t>SQL </a:t>
                      </a:r>
                      <a:r>
                        <a:rPr lang="en-US" sz="1600" i="1" dirty="0">
                          <a:solidFill>
                            <a:srgbClr val="FFFFFF"/>
                          </a:solidFill>
                          <a:latin typeface="Calibri" panose="020F0502020204030204" pitchFamily="34" charset="0"/>
                          <a:cs typeface="Calibri" panose="020F0502020204030204" pitchFamily="34" charset="0"/>
                        </a:rPr>
                        <a:t>(as MS SQL Server)</a:t>
                      </a:r>
                    </a:p>
                  </a:txBody>
                  <a:tcPr>
                    <a:solidFill>
                      <a:schemeClr val="accent4"/>
                    </a:solidFill>
                  </a:tcPr>
                </a:tc>
                <a:extLst>
                  <a:ext uri="{0D108BD9-81ED-4DB2-BD59-A6C34878D82A}">
                    <a16:rowId xmlns:a16="http://schemas.microsoft.com/office/drawing/2014/main" val="417016327"/>
                  </a:ext>
                </a:extLst>
              </a:tr>
              <a:tr h="394587">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Note the lack of parentheses with “k”, with “=“ indicating that a range follows, and “to” separating its limits</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Code to execute is within “for” and “next” lines</a:t>
                      </a:r>
                    </a:p>
                  </a:txBody>
                  <a:tcPr>
                    <a:solidFill>
                      <a:schemeClr val="accent3">
                        <a:lumMod val="20000"/>
                        <a:lumOff val="80000"/>
                      </a:schemeClr>
                    </a:solidFill>
                  </a:tcPr>
                </a:tc>
                <a:tc>
                  <a:txBody>
                    <a:bodyPr/>
                    <a:lstStyle/>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Initialize k before execution of loop, then increment within the loop</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Code to execute is within “begin” and “end” statements</a:t>
                      </a:r>
                    </a:p>
                  </a:txBody>
                  <a:tcPr>
                    <a:solidFill>
                      <a:schemeClr val="accent4">
                        <a:lumMod val="20000"/>
                        <a:lumOff val="80000"/>
                      </a:schemeClr>
                    </a:solidFill>
                  </a:tcPr>
                </a:tc>
                <a:extLst>
                  <a:ext uri="{0D108BD9-81ED-4DB2-BD59-A6C34878D82A}">
                    <a16:rowId xmlns:a16="http://schemas.microsoft.com/office/drawing/2014/main" val="2659875588"/>
                  </a:ext>
                </a:extLst>
              </a:tr>
              <a:tr h="394587">
                <a:tc>
                  <a:txBody>
                    <a:bodyPr/>
                    <a:lstStyle/>
                    <a:p>
                      <a:pPr algn="l"/>
                      <a:r>
                        <a:rPr lang="en-US" sz="1200" i="0" dirty="0">
                          <a:latin typeface="Calibri" panose="020F0502020204030204" pitchFamily="34" charset="0"/>
                          <a:cs typeface="Calibri" panose="020F0502020204030204" pitchFamily="34" charset="0"/>
                        </a:rPr>
                        <a:t>For k = 1 to 10</a:t>
                      </a:r>
                    </a:p>
                    <a:p>
                      <a:pPr algn="l"/>
                      <a:r>
                        <a:rPr lang="en-US" sz="1200" i="0" dirty="0">
                          <a:latin typeface="Calibri" panose="020F0502020204030204" pitchFamily="34" charset="0"/>
                          <a:cs typeface="Calibri" panose="020F0502020204030204" pitchFamily="34" charset="0"/>
                        </a:rPr>
                        <a:t>    code line 1</a:t>
                      </a:r>
                    </a:p>
                    <a:p>
                      <a:pPr algn="l"/>
                      <a:r>
                        <a:rPr lang="en-US" sz="1200" i="0" dirty="0">
                          <a:latin typeface="Calibri" panose="020F0502020204030204" pitchFamily="34" charset="0"/>
                          <a:cs typeface="Calibri" panose="020F0502020204030204" pitchFamily="34" charset="0"/>
                        </a:rPr>
                        <a:t>    code line 2</a:t>
                      </a:r>
                    </a:p>
                    <a:p>
                      <a:pPr algn="l"/>
                      <a:r>
                        <a:rPr lang="en-US" sz="1200" i="0" dirty="0">
                          <a:latin typeface="Calibri" panose="020F0502020204030204" pitchFamily="34" charset="0"/>
                          <a:cs typeface="Calibri" panose="020F0502020204030204" pitchFamily="34" charset="0"/>
                        </a:rPr>
                        <a:t>Next k</a:t>
                      </a:r>
                    </a:p>
                    <a:p>
                      <a:pPr algn="l"/>
                      <a:endParaRPr lang="en-US" sz="1200" dirty="0">
                        <a:latin typeface="Calibri" panose="020F0502020204030204" pitchFamily="34" charset="0"/>
                        <a:cs typeface="Calibri" panose="020F0502020204030204" pitchFamily="34" charset="0"/>
                      </a:endParaRPr>
                    </a:p>
                  </a:txBody>
                  <a:tcPr>
                    <a:solidFill>
                      <a:srgbClr val="FFFFFF"/>
                    </a:solidFill>
                  </a:tcPr>
                </a:tc>
                <a:tc>
                  <a:txBody>
                    <a:bodyPr/>
                    <a:lstStyle/>
                    <a:p>
                      <a:pPr algn="l"/>
                      <a:r>
                        <a:rPr lang="en-US" sz="1200" dirty="0">
                          <a:latin typeface="Calibri" panose="020F0502020204030204" pitchFamily="34" charset="0"/>
                          <a:cs typeface="Calibri" panose="020F0502020204030204" pitchFamily="34" charset="0"/>
                        </a:rPr>
                        <a:t>DECLARE @K as INT =1</a:t>
                      </a:r>
                    </a:p>
                    <a:p>
                      <a:pPr algn="l"/>
                      <a:r>
                        <a:rPr lang="en-US" sz="1200" dirty="0">
                          <a:latin typeface="Calibri" panose="020F0502020204030204" pitchFamily="34" charset="0"/>
                          <a:cs typeface="Calibri" panose="020F0502020204030204" pitchFamily="34" charset="0"/>
                        </a:rPr>
                        <a:t>While K &lt;=10</a:t>
                      </a:r>
                    </a:p>
                    <a:p>
                      <a:pPr algn="l"/>
                      <a:r>
                        <a:rPr lang="en-US" sz="1200" dirty="0">
                          <a:latin typeface="Calibri" panose="020F0502020204030204" pitchFamily="34" charset="0"/>
                          <a:cs typeface="Calibri" panose="020F0502020204030204" pitchFamily="34" charset="0"/>
                        </a:rPr>
                        <a:t>BEGIN</a:t>
                      </a:r>
                    </a:p>
                    <a:p>
                      <a:pPr algn="l"/>
                      <a:r>
                        <a:rPr lang="en-US" sz="1200" dirty="0">
                          <a:latin typeface="Calibri" panose="020F0502020204030204" pitchFamily="34" charset="0"/>
                          <a:cs typeface="Calibri" panose="020F0502020204030204" pitchFamily="34" charset="0"/>
                        </a:rPr>
                        <a:t>     code lines</a:t>
                      </a:r>
                    </a:p>
                    <a:p>
                      <a:pPr algn="l"/>
                      <a:r>
                        <a:rPr lang="en-US" sz="1200" dirty="0">
                          <a:latin typeface="Calibri" panose="020F0502020204030204" pitchFamily="34" charset="0"/>
                          <a:cs typeface="Calibri" panose="020F0502020204030204" pitchFamily="34" charset="0"/>
                        </a:rPr>
                        <a:t>     K=K+1</a:t>
                      </a:r>
                    </a:p>
                    <a:p>
                      <a:pPr algn="l"/>
                      <a:r>
                        <a:rPr lang="en-US" sz="1200" dirty="0">
                          <a:latin typeface="Calibri" panose="020F0502020204030204" pitchFamily="34" charset="0"/>
                          <a:cs typeface="Calibri" panose="020F0502020204030204" pitchFamily="34" charset="0"/>
                        </a:rPr>
                        <a:t>END</a:t>
                      </a:r>
                    </a:p>
                  </a:txBody>
                  <a:tcPr>
                    <a:solidFill>
                      <a:srgbClr val="FFFFFF"/>
                    </a:solidFill>
                  </a:tcPr>
                </a:tc>
                <a:extLst>
                  <a:ext uri="{0D108BD9-81ED-4DB2-BD59-A6C34878D82A}">
                    <a16:rowId xmlns:a16="http://schemas.microsoft.com/office/drawing/2014/main" val="1913756180"/>
                  </a:ext>
                </a:extLst>
              </a:tr>
            </a:tbl>
          </a:graphicData>
        </a:graphic>
      </p:graphicFrame>
    </p:spTree>
    <p:extLst>
      <p:ext uri="{BB962C8B-B14F-4D97-AF65-F5344CB8AC3E}">
        <p14:creationId xmlns:p14="http://schemas.microsoft.com/office/powerpoint/2010/main" val="336501852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58FD7AD-550B-4290-A2F9-BCDC86739E6D}"/>
              </a:ext>
            </a:extLst>
          </p:cNvPr>
          <p:cNvSpPr>
            <a:spLocks noGrp="1"/>
          </p:cNvSpPr>
          <p:nvPr>
            <p:ph type="title"/>
          </p:nvPr>
        </p:nvSpPr>
        <p:spPr>
          <a:xfrm>
            <a:off x="633414" y="38549"/>
            <a:ext cx="7877175" cy="857250"/>
          </a:xfrm>
        </p:spPr>
        <p:txBody>
          <a:bodyPr>
            <a:normAutofit fontScale="90000"/>
          </a:bodyPr>
          <a:lstStyle/>
          <a:p>
            <a:r>
              <a:rPr lang="en-US" sz="3100" dirty="0"/>
              <a:t>If-Then Logic</a:t>
            </a:r>
            <a:br>
              <a:rPr lang="en-US" dirty="0"/>
            </a:br>
            <a:r>
              <a:rPr lang="en-US" sz="1800" i="1" dirty="0"/>
              <a:t>(Conditional execution of a block of code)</a:t>
            </a:r>
            <a:br>
              <a:rPr lang="en-US" dirty="0"/>
            </a:br>
            <a:endParaRPr lang="en-US" sz="2000" dirty="0"/>
          </a:p>
        </p:txBody>
      </p:sp>
      <p:grpSp>
        <p:nvGrpSpPr>
          <p:cNvPr id="21" name="Group 20"/>
          <p:cNvGrpSpPr/>
          <p:nvPr/>
        </p:nvGrpSpPr>
        <p:grpSpPr>
          <a:xfrm>
            <a:off x="4417511" y="741455"/>
            <a:ext cx="320552" cy="76663"/>
            <a:chOff x="2330376" y="2927097"/>
            <a:chExt cx="240835" cy="76663"/>
          </a:xfrm>
        </p:grpSpPr>
        <p:sp>
          <p:nvSpPr>
            <p:cNvPr id="22" name="Shape 136"/>
            <p:cNvSpPr/>
            <p:nvPr userDrawn="1"/>
          </p:nvSpPr>
          <p:spPr>
            <a:xfrm>
              <a:off x="2330376" y="2927097"/>
              <a:ext cx="57497"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3" name="Shape 137"/>
            <p:cNvSpPr/>
            <p:nvPr userDrawn="1"/>
          </p:nvSpPr>
          <p:spPr>
            <a:xfrm>
              <a:off x="2376211" y="2927097"/>
              <a:ext cx="57497"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4" name="Shape 138"/>
            <p:cNvSpPr/>
            <p:nvPr userDrawn="1"/>
          </p:nvSpPr>
          <p:spPr>
            <a:xfrm>
              <a:off x="2422045" y="2927097"/>
              <a:ext cx="57497"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25" name="Shape 139"/>
            <p:cNvSpPr/>
            <p:nvPr userDrawn="1"/>
          </p:nvSpPr>
          <p:spPr>
            <a:xfrm>
              <a:off x="2467879" y="2927097"/>
              <a:ext cx="57497"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26" name="Shape 140"/>
            <p:cNvSpPr/>
            <p:nvPr userDrawn="1"/>
          </p:nvSpPr>
          <p:spPr>
            <a:xfrm>
              <a:off x="2513714" y="2927097"/>
              <a:ext cx="57497"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graphicFrame>
        <p:nvGraphicFramePr>
          <p:cNvPr id="2" name="Table 2">
            <a:extLst>
              <a:ext uri="{FF2B5EF4-FFF2-40B4-BE49-F238E27FC236}">
                <a16:creationId xmlns:a16="http://schemas.microsoft.com/office/drawing/2014/main" id="{C82E8716-D3BD-C340-D796-554E0538E670}"/>
              </a:ext>
            </a:extLst>
          </p:cNvPr>
          <p:cNvGraphicFramePr>
            <a:graphicFrameLocks noGrp="1"/>
          </p:cNvGraphicFramePr>
          <p:nvPr>
            <p:extLst>
              <p:ext uri="{D42A27DB-BD31-4B8C-83A1-F6EECF244321}">
                <p14:modId xmlns:p14="http://schemas.microsoft.com/office/powerpoint/2010/main" val="1547619983"/>
              </p:ext>
            </p:extLst>
          </p:nvPr>
        </p:nvGraphicFramePr>
        <p:xfrm>
          <a:off x="484179" y="880680"/>
          <a:ext cx="8110688" cy="3667760"/>
        </p:xfrm>
        <a:graphic>
          <a:graphicData uri="http://schemas.openxmlformats.org/drawingml/2006/table">
            <a:tbl>
              <a:tblPr firstRow="1" bandRow="1">
                <a:tableStyleId>{5940675A-B579-460E-94D1-54222C63F5DA}</a:tableStyleId>
              </a:tblPr>
              <a:tblGrid>
                <a:gridCol w="4055344">
                  <a:extLst>
                    <a:ext uri="{9D8B030D-6E8A-4147-A177-3AD203B41FA5}">
                      <a16:colId xmlns:a16="http://schemas.microsoft.com/office/drawing/2014/main" val="2432221275"/>
                    </a:ext>
                  </a:extLst>
                </a:gridCol>
                <a:gridCol w="4055344">
                  <a:extLst>
                    <a:ext uri="{9D8B030D-6E8A-4147-A177-3AD203B41FA5}">
                      <a16:colId xmlns:a16="http://schemas.microsoft.com/office/drawing/2014/main" val="1027340864"/>
                    </a:ext>
                  </a:extLst>
                </a:gridCol>
              </a:tblGrid>
              <a:tr h="370840">
                <a:tc>
                  <a:txBody>
                    <a:bodyPr/>
                    <a:lstStyle/>
                    <a:p>
                      <a:r>
                        <a:rPr lang="en-US" sz="1600" b="1" dirty="0">
                          <a:solidFill>
                            <a:srgbClr val="FFFFFF"/>
                          </a:solidFill>
                        </a:rPr>
                        <a:t>R</a:t>
                      </a:r>
                    </a:p>
                  </a:txBody>
                  <a:tcPr>
                    <a:solidFill>
                      <a:schemeClr val="accent1"/>
                    </a:solidFill>
                  </a:tcPr>
                </a:tc>
                <a:tc>
                  <a:txBody>
                    <a:bodyPr/>
                    <a:lstStyle/>
                    <a:p>
                      <a:r>
                        <a:rPr lang="en-US" sz="1600" b="1" dirty="0">
                          <a:solidFill>
                            <a:srgbClr val="FFFFFF"/>
                          </a:solidFill>
                        </a:rPr>
                        <a:t>Python</a:t>
                      </a:r>
                      <a:endParaRPr lang="en-US" sz="1600" dirty="0"/>
                    </a:p>
                  </a:txBody>
                  <a:tcPr>
                    <a:solidFill>
                      <a:schemeClr val="accent2"/>
                    </a:solidFill>
                  </a:tcPr>
                </a:tc>
                <a:extLst>
                  <a:ext uri="{0D108BD9-81ED-4DB2-BD59-A6C34878D82A}">
                    <a16:rowId xmlns:a16="http://schemas.microsoft.com/office/drawing/2014/main" val="44475592"/>
                  </a:ext>
                </a:extLst>
              </a:tr>
              <a:tr h="370840">
                <a:tc>
                  <a:txBody>
                    <a:bodyPr/>
                    <a:lstStyle/>
                    <a:p>
                      <a:pPr marL="171450" indent="-171450" algn="l">
                        <a:buFont typeface="Arial" panose="020B0604020202020204" pitchFamily="34" charset="0"/>
                        <a:buChar char="•"/>
                      </a:pPr>
                      <a:r>
                        <a:rPr lang="en-US" sz="1200" dirty="0"/>
                        <a:t>Parenthesized condition to test</a:t>
                      </a:r>
                    </a:p>
                    <a:p>
                      <a:pPr marL="171450" indent="-171450" algn="l">
                        <a:buFont typeface="Arial" panose="020B0604020202020204" pitchFamily="34" charset="0"/>
                        <a:buChar char="•"/>
                      </a:pPr>
                      <a:r>
                        <a:rPr lang="en-US" sz="1200" dirty="0"/>
                        <a:t>Conditionally executed code in braces</a:t>
                      </a:r>
                    </a:p>
                  </a:txBody>
                  <a:tcPr>
                    <a:solidFill>
                      <a:schemeClr val="accent1">
                        <a:lumMod val="20000"/>
                        <a:lumOff val="80000"/>
                      </a:schemeClr>
                    </a:solidFill>
                  </a:tcPr>
                </a:tc>
                <a:tc>
                  <a:txBody>
                    <a:bodyPr/>
                    <a:lstStyle/>
                    <a:p>
                      <a:pPr marL="171450" indent="-171450" algn="l">
                        <a:buFont typeface="Arial" panose="020B0604020202020204" pitchFamily="34" charset="0"/>
                        <a:buChar char="•"/>
                      </a:pPr>
                      <a:r>
                        <a:rPr lang="en-US" sz="1200" dirty="0"/>
                        <a:t>Parenthesized condition to test, followed by colon (“:”)</a:t>
                      </a:r>
                    </a:p>
                    <a:p>
                      <a:pPr marL="171450" indent="-171450" algn="l">
                        <a:buFont typeface="Arial" panose="020B0604020202020204" pitchFamily="34" charset="0"/>
                        <a:buChar char="•"/>
                      </a:pPr>
                      <a:r>
                        <a:rPr lang="en-US" sz="1200" dirty="0"/>
                        <a:t>Conditionally executed code, space-indented uniformly</a:t>
                      </a:r>
                    </a:p>
                  </a:txBody>
                  <a:tcPr>
                    <a:solidFill>
                      <a:schemeClr val="accent2">
                        <a:lumMod val="20000"/>
                        <a:lumOff val="80000"/>
                      </a:schemeClr>
                    </a:solidFill>
                  </a:tcPr>
                </a:tc>
                <a:extLst>
                  <a:ext uri="{0D108BD9-81ED-4DB2-BD59-A6C34878D82A}">
                    <a16:rowId xmlns:a16="http://schemas.microsoft.com/office/drawing/2014/main" val="3132252086"/>
                  </a:ext>
                </a:extLst>
              </a:tr>
              <a:tr h="370840">
                <a:tc>
                  <a:txBody>
                    <a:bodyPr/>
                    <a:lstStyle/>
                    <a:p>
                      <a:pPr algn="l"/>
                      <a:r>
                        <a:rPr lang="en-US" sz="1200" dirty="0"/>
                        <a:t>if (condition) {</a:t>
                      </a:r>
                    </a:p>
                    <a:p>
                      <a:pPr algn="l"/>
                      <a:r>
                        <a:rPr lang="en-US" sz="1200" dirty="0"/>
                        <a:t>    code line 1</a:t>
                      </a:r>
                    </a:p>
                    <a:p>
                      <a:pPr algn="l"/>
                      <a:r>
                        <a:rPr lang="en-US" sz="1200" dirty="0"/>
                        <a:t>    code line 2</a:t>
                      </a:r>
                    </a:p>
                    <a:p>
                      <a:pPr algn="l"/>
                      <a:r>
                        <a:rPr lang="en-US" sz="1200" dirty="0"/>
                        <a:t>}</a:t>
                      </a:r>
                    </a:p>
                  </a:txBody>
                  <a:tcPr/>
                </a:tc>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200" dirty="0"/>
                        <a:t>if (condition):</a:t>
                      </a:r>
                    </a:p>
                    <a:p>
                      <a:pPr marL="0" marR="0" lvl="0" indent="0" algn="l" defTabSz="232172" rtl="0" eaLnBrk="1" fontAlgn="auto" latinLnBrk="0" hangingPunct="1">
                        <a:lnSpc>
                          <a:spcPct val="100000"/>
                        </a:lnSpc>
                        <a:spcBef>
                          <a:spcPts val="0"/>
                        </a:spcBef>
                        <a:spcAft>
                          <a:spcPts val="0"/>
                        </a:spcAft>
                        <a:buClrTx/>
                        <a:buSzTx/>
                        <a:buFontTx/>
                        <a:buNone/>
                        <a:tabLst/>
                        <a:defRPr/>
                      </a:pPr>
                      <a:r>
                        <a:rPr lang="en-US" sz="1200" dirty="0"/>
                        <a:t>   space-indented code line 1</a:t>
                      </a:r>
                    </a:p>
                    <a:p>
                      <a:pPr marL="0" marR="0" lvl="0" indent="0" algn="l" defTabSz="232172" rtl="0" eaLnBrk="1" fontAlgn="auto" latinLnBrk="0" hangingPunct="1">
                        <a:lnSpc>
                          <a:spcPct val="100000"/>
                        </a:lnSpc>
                        <a:spcBef>
                          <a:spcPts val="0"/>
                        </a:spcBef>
                        <a:spcAft>
                          <a:spcPts val="0"/>
                        </a:spcAft>
                        <a:buClrTx/>
                        <a:buSzTx/>
                        <a:buFontTx/>
                        <a:buNone/>
                        <a:tabLst/>
                        <a:defRPr/>
                      </a:pPr>
                      <a:r>
                        <a:rPr lang="en-US" sz="1200" dirty="0"/>
                        <a:t>   space-indented code line 2</a:t>
                      </a:r>
                    </a:p>
                    <a:p>
                      <a:pPr algn="l"/>
                      <a:endParaRPr lang="en-US" sz="1200" dirty="0"/>
                    </a:p>
                  </a:txBody>
                  <a:tcPr/>
                </a:tc>
                <a:extLst>
                  <a:ext uri="{0D108BD9-81ED-4DB2-BD59-A6C34878D82A}">
                    <a16:rowId xmlns:a16="http://schemas.microsoft.com/office/drawing/2014/main" val="1876044262"/>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600" b="1" dirty="0">
                          <a:solidFill>
                            <a:srgbClr val="FFFFFF"/>
                          </a:solidFill>
                        </a:rPr>
                        <a:t>VBA</a:t>
                      </a:r>
                    </a:p>
                  </a:txBody>
                  <a:tcPr>
                    <a:solidFill>
                      <a:schemeClr val="accent3"/>
                    </a:solidFill>
                  </a:tcPr>
                </a:tc>
                <a:tc>
                  <a:txBody>
                    <a:bodyPr/>
                    <a:lstStyle/>
                    <a:p>
                      <a:r>
                        <a:rPr lang="en-US" sz="1600" dirty="0">
                          <a:solidFill>
                            <a:srgbClr val="FFFFFF"/>
                          </a:solidFill>
                        </a:rPr>
                        <a:t>SQL </a:t>
                      </a:r>
                      <a:r>
                        <a:rPr lang="en-US" sz="1600" i="1" dirty="0">
                          <a:solidFill>
                            <a:srgbClr val="FFFFFF"/>
                          </a:solidFill>
                        </a:rPr>
                        <a:t>(as MS SQL Server)</a:t>
                      </a:r>
                    </a:p>
                  </a:txBody>
                  <a:tcPr>
                    <a:solidFill>
                      <a:schemeClr val="accent4"/>
                    </a:solidFill>
                  </a:tcPr>
                </a:tc>
                <a:extLst>
                  <a:ext uri="{0D108BD9-81ED-4DB2-BD59-A6C34878D82A}">
                    <a16:rowId xmlns:a16="http://schemas.microsoft.com/office/drawing/2014/main" val="417016327"/>
                  </a:ext>
                </a:extLst>
              </a:tr>
              <a:tr h="370840">
                <a:tc>
                  <a:txBody>
                    <a:bodyPr/>
                    <a:lstStyle/>
                    <a:p>
                      <a:pPr marL="171450" indent="-171450" algn="l">
                        <a:buFont typeface="Arial" panose="020B0604020202020204" pitchFamily="34" charset="0"/>
                        <a:buChar char="•"/>
                      </a:pPr>
                      <a:r>
                        <a:rPr lang="en-US" sz="1200" dirty="0"/>
                        <a:t>Parenthesized condition to test, followed by “Then”</a:t>
                      </a:r>
                    </a:p>
                    <a:p>
                      <a:pPr marL="171450" indent="-171450" algn="l">
                        <a:buFont typeface="Arial" panose="020B0604020202020204" pitchFamily="34" charset="0"/>
                        <a:buChar char="•"/>
                      </a:pPr>
                      <a:r>
                        <a:rPr lang="en-US" sz="1200" dirty="0"/>
                        <a:t>Conditionally executed code concludes with “End If”</a:t>
                      </a:r>
                    </a:p>
                  </a:txBody>
                  <a:tcPr>
                    <a:solidFill>
                      <a:schemeClr val="accent3">
                        <a:lumMod val="20000"/>
                        <a:lumOff val="80000"/>
                      </a:schemeClr>
                    </a:solidFill>
                  </a:tcPr>
                </a:tc>
                <a:tc>
                  <a:txBody>
                    <a:bodyPr/>
                    <a:lstStyle/>
                    <a:p>
                      <a:pPr marL="171450" marR="0" lvl="0" indent="-171450" algn="l" defTabSz="2321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Parentheses are optional for condition to test</a:t>
                      </a:r>
                    </a:p>
                    <a:p>
                      <a:pPr marL="171450" indent="-171450" algn="l">
                        <a:buFont typeface="Arial" panose="020B0604020202020204" pitchFamily="34" charset="0"/>
                        <a:buChar char="•"/>
                      </a:pPr>
                      <a:r>
                        <a:rPr lang="en-US" sz="1200" dirty="0"/>
                        <a:t>Conditionally executed code between “BEGIN” and “END”</a:t>
                      </a:r>
                    </a:p>
                  </a:txBody>
                  <a:tcPr>
                    <a:solidFill>
                      <a:schemeClr val="accent4">
                        <a:lumMod val="20000"/>
                        <a:lumOff val="80000"/>
                      </a:schemeClr>
                    </a:solidFill>
                  </a:tcPr>
                </a:tc>
                <a:extLst>
                  <a:ext uri="{0D108BD9-81ED-4DB2-BD59-A6C34878D82A}">
                    <a16:rowId xmlns:a16="http://schemas.microsoft.com/office/drawing/2014/main" val="2659875588"/>
                  </a:ext>
                </a:extLst>
              </a:tr>
              <a:tr h="370840">
                <a:tc>
                  <a:txBody>
                    <a:bodyPr/>
                    <a:lstStyle/>
                    <a:p>
                      <a:pPr algn="l"/>
                      <a:r>
                        <a:rPr lang="en-US" sz="1200" dirty="0"/>
                        <a:t>If (condition) Then </a:t>
                      </a:r>
                    </a:p>
                    <a:p>
                      <a:pPr algn="l"/>
                      <a:r>
                        <a:rPr lang="en-US" sz="1200" dirty="0"/>
                        <a:t>    code line 1</a:t>
                      </a:r>
                    </a:p>
                    <a:p>
                      <a:pPr algn="l"/>
                      <a:r>
                        <a:rPr lang="en-US" sz="1200" dirty="0"/>
                        <a:t>    code line 2</a:t>
                      </a:r>
                    </a:p>
                    <a:p>
                      <a:pPr algn="l"/>
                      <a:r>
                        <a:rPr lang="en-US" sz="1200" dirty="0"/>
                        <a:t>End If </a:t>
                      </a:r>
                    </a:p>
                  </a:txBody>
                  <a:tcPr/>
                </a:tc>
                <a:tc>
                  <a:txBody>
                    <a:bodyPr/>
                    <a:lstStyle/>
                    <a:p>
                      <a:pPr algn="l"/>
                      <a:r>
                        <a:rPr lang="en-US" sz="1200" dirty="0"/>
                        <a:t>If condition</a:t>
                      </a:r>
                    </a:p>
                    <a:p>
                      <a:pPr algn="l"/>
                      <a:r>
                        <a:rPr lang="en-US" sz="1200" dirty="0"/>
                        <a:t>BEGIN</a:t>
                      </a:r>
                    </a:p>
                    <a:p>
                      <a:pPr algn="l"/>
                      <a:r>
                        <a:rPr lang="en-US" sz="1200" dirty="0"/>
                        <a:t>    code line 1</a:t>
                      </a:r>
                    </a:p>
                    <a:p>
                      <a:pPr algn="l"/>
                      <a:r>
                        <a:rPr lang="en-US" sz="1200" dirty="0"/>
                        <a:t>    code line 2</a:t>
                      </a:r>
                    </a:p>
                    <a:p>
                      <a:pPr algn="l"/>
                      <a:r>
                        <a:rPr lang="en-US" sz="1200" dirty="0"/>
                        <a:t>END </a:t>
                      </a:r>
                    </a:p>
                  </a:txBody>
                  <a:tcPr/>
                </a:tc>
                <a:extLst>
                  <a:ext uri="{0D108BD9-81ED-4DB2-BD59-A6C34878D82A}">
                    <a16:rowId xmlns:a16="http://schemas.microsoft.com/office/drawing/2014/main" val="1913756180"/>
                  </a:ext>
                </a:extLst>
              </a:tr>
            </a:tbl>
          </a:graphicData>
        </a:graphic>
      </p:graphicFrame>
    </p:spTree>
    <p:extLst>
      <p:ext uri="{BB962C8B-B14F-4D97-AF65-F5344CB8AC3E}">
        <p14:creationId xmlns:p14="http://schemas.microsoft.com/office/powerpoint/2010/main" val="34151705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94E5E-096B-9D24-79BA-E2E8AAF7C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6789F-D5BD-D007-3865-E2081636D1C1}"/>
              </a:ext>
            </a:extLst>
          </p:cNvPr>
          <p:cNvSpPr>
            <a:spLocks noGrp="1"/>
          </p:cNvSpPr>
          <p:nvPr>
            <p:ph type="title"/>
          </p:nvPr>
        </p:nvSpPr>
        <p:spPr/>
        <p:txBody>
          <a:bodyPr/>
          <a:lstStyle/>
          <a:p>
            <a:r>
              <a:rPr lang="en-US" dirty="0">
                <a:solidFill>
                  <a:schemeClr val="accent5"/>
                </a:solidFill>
              </a:rPr>
              <a:t>TECHNICAL APPENDIX 3:</a:t>
            </a:r>
            <a:br>
              <a:rPr lang="en-US" dirty="0">
                <a:solidFill>
                  <a:schemeClr val="accent5"/>
                </a:solidFill>
              </a:rPr>
            </a:br>
            <a:r>
              <a:rPr lang="en-US" dirty="0">
                <a:solidFill>
                  <a:schemeClr val="accent5"/>
                </a:solidFill>
              </a:rPr>
              <a:t>Principal Components</a:t>
            </a:r>
          </a:p>
        </p:txBody>
      </p:sp>
      <p:sp>
        <p:nvSpPr>
          <p:cNvPr id="3" name="Text Placeholder 2">
            <a:extLst>
              <a:ext uri="{FF2B5EF4-FFF2-40B4-BE49-F238E27FC236}">
                <a16:creationId xmlns:a16="http://schemas.microsoft.com/office/drawing/2014/main" id="{1527E552-1B73-7748-C172-B21029849E9F}"/>
              </a:ext>
            </a:extLst>
          </p:cNvPr>
          <p:cNvSpPr>
            <a:spLocks noGrp="1"/>
          </p:cNvSpPr>
          <p:nvPr>
            <p:ph type="body" idx="1"/>
          </p:nvPr>
        </p:nvSpPr>
        <p:spPr/>
        <p:txBody>
          <a:bodyPr/>
          <a:lstStyle/>
          <a:p>
            <a:pPr algn="ctr"/>
            <a:r>
              <a:rPr lang="en-US" dirty="0">
                <a:solidFill>
                  <a:schemeClr val="accent3"/>
                </a:solidFill>
              </a:rPr>
              <a:t>The basics, survey-style</a:t>
            </a:r>
          </a:p>
        </p:txBody>
      </p:sp>
      <p:grpSp>
        <p:nvGrpSpPr>
          <p:cNvPr id="18" name="Group 1203">
            <a:extLst>
              <a:ext uri="{FF2B5EF4-FFF2-40B4-BE49-F238E27FC236}">
                <a16:creationId xmlns:a16="http://schemas.microsoft.com/office/drawing/2014/main" id="{141ACCD1-3A40-C7FB-84D6-2047E0534BE5}"/>
              </a:ext>
            </a:extLst>
          </p:cNvPr>
          <p:cNvGrpSpPr/>
          <p:nvPr/>
        </p:nvGrpSpPr>
        <p:grpSpPr>
          <a:xfrm>
            <a:off x="3343411" y="4038539"/>
            <a:ext cx="2457181" cy="595746"/>
            <a:chOff x="0" y="0"/>
            <a:chExt cx="8736640" cy="2118205"/>
          </a:xfrm>
        </p:grpSpPr>
        <p:sp>
          <p:nvSpPr>
            <p:cNvPr id="19" name="Shape 1193">
              <a:extLst>
                <a:ext uri="{FF2B5EF4-FFF2-40B4-BE49-F238E27FC236}">
                  <a16:creationId xmlns:a16="http://schemas.microsoft.com/office/drawing/2014/main" id="{A8353EA4-4CD5-0403-5A09-D74AA7A46333}"/>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06D0309B-31DF-214E-5C36-2D3D4D58B44B}"/>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195">
              <a:extLst>
                <a:ext uri="{FF2B5EF4-FFF2-40B4-BE49-F238E27FC236}">
                  <a16:creationId xmlns:a16="http://schemas.microsoft.com/office/drawing/2014/main" id="{08A91F2F-0AF6-647A-896F-B3A9CE90FBAB}"/>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BD6F9C4-4B28-6233-0F9D-83AE554381EB}"/>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F4916E5F-91CA-2D22-2DE7-3CB00BF878DE}"/>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C7654F60-DB71-8172-DA31-DBCB325C8EE2}"/>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5" name="Shape 1199">
              <a:extLst>
                <a:ext uri="{FF2B5EF4-FFF2-40B4-BE49-F238E27FC236}">
                  <a16:creationId xmlns:a16="http://schemas.microsoft.com/office/drawing/2014/main" id="{0592690A-9F15-DA80-BAC4-CF759329BA86}"/>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AED8B8A4-6DD3-B534-077C-3304D9A393AB}"/>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1110AC78-25B1-C691-E156-92F7D754177E}"/>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DBF3645C-5E27-515B-B6C9-F174A8751957}"/>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5</a:t>
              </a:r>
              <a:endParaRPr sz="900" dirty="0"/>
            </a:p>
          </p:txBody>
        </p:sp>
      </p:grpSp>
      <p:sp>
        <p:nvSpPr>
          <p:cNvPr id="4" name="TextBox 3">
            <a:extLst>
              <a:ext uri="{FF2B5EF4-FFF2-40B4-BE49-F238E27FC236}">
                <a16:creationId xmlns:a16="http://schemas.microsoft.com/office/drawing/2014/main" id="{241184C9-01CE-7EF2-D391-72139A2F8D33}"/>
              </a:ext>
            </a:extLst>
          </p:cNvPr>
          <p:cNvSpPr txBox="1"/>
          <p:nvPr/>
        </p:nvSpPr>
        <p:spPr>
          <a:xfrm>
            <a:off x="2585551" y="148799"/>
            <a:ext cx="3972897" cy="74892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NOTE:</a:t>
            </a:r>
          </a:p>
          <a:p>
            <a:pPr marL="0" marR="0" indent="0" algn="ctr" defTabSz="825500" rtl="0" fontAlgn="auto" latinLnBrk="0" hangingPunct="0">
              <a:lnSpc>
                <a:spcPct val="100000"/>
              </a:lnSpc>
              <a:spcBef>
                <a:spcPts val="0"/>
              </a:spcBef>
              <a:spcAft>
                <a:spcPts val="0"/>
              </a:spcAft>
              <a:buClrTx/>
              <a:buSzTx/>
              <a:buFontTx/>
              <a:buNone/>
              <a:tabLst/>
            </a:pPr>
            <a:r>
              <a:rPr lang="en-US" sz="1400" i="1" dirty="0">
                <a:solidFill>
                  <a:srgbClr val="FFFFFF"/>
                </a:solidFill>
              </a:rPr>
              <a:t>Sample scripts at </a:t>
            </a:r>
            <a:endParaRPr lang="en-US" sz="1400" i="1" dirty="0">
              <a:solidFill>
                <a:schemeClr val="accent2">
                  <a:lumMod val="20000"/>
                  <a:lumOff val="80000"/>
                </a:schemeClr>
              </a:solidFill>
            </a:endParaRPr>
          </a:p>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https://ceresanalytics.</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hlinkClick r:id="rId3">
                  <a:extLst>
                    <a:ext uri="{A12FA001-AC4F-418D-AE19-62706E023703}">
                      <ahyp:hlinkClr xmlns:ahyp="http://schemas.microsoft.com/office/drawing/2018/hyperlinkcolor" val="tx"/>
                    </a:ext>
                  </a:extLst>
                </a:hlinkClick>
              </a:rPr>
              <a:t>com/R_for_IBF_NextLevel/</a:t>
            </a:r>
            <a:r>
              <a:rPr kumimoji="0" lang="en-US" sz="1400" b="0" i="1" u="none" strike="noStrike" cap="none" spc="0" normalizeH="0" baseline="0">
                <a:ln>
                  <a:noFill/>
                </a:ln>
                <a:solidFill>
                  <a:schemeClr val="accent2">
                    <a:lumMod val="20000"/>
                    <a:lumOff val="80000"/>
                  </a:schemeClr>
                </a:solidFill>
                <a:effectLst/>
                <a:uFillTx/>
                <a:latin typeface="+mn-lt"/>
                <a:ea typeface="+mn-ea"/>
                <a:cs typeface="+mn-cs"/>
                <a:sym typeface="Helvetica Light"/>
              </a:rPr>
              <a:t> </a:t>
            </a:r>
            <a:endParaRPr kumimoji="0" lang="en-US" sz="1400" b="0" i="1" u="none" strike="noStrike" cap="none" spc="0" normalizeH="0" baseline="0" dirty="0">
              <a:ln>
                <a:noFill/>
              </a:ln>
              <a:solidFill>
                <a:schemeClr val="accent2">
                  <a:lumMod val="20000"/>
                  <a:lumOff val="80000"/>
                </a:schemeClr>
              </a:solidFill>
              <a:effectLst/>
              <a:uFillTx/>
              <a:latin typeface="+mn-lt"/>
              <a:ea typeface="+mn-ea"/>
              <a:cs typeface="+mn-cs"/>
              <a:sym typeface="Helvetica Light"/>
            </a:endParaRPr>
          </a:p>
        </p:txBody>
      </p:sp>
    </p:spTree>
    <p:extLst>
      <p:ext uri="{BB962C8B-B14F-4D97-AF65-F5344CB8AC3E}">
        <p14:creationId xmlns:p14="http://schemas.microsoft.com/office/powerpoint/2010/main" val="422732424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Principal Components</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178921" y="863039"/>
            <a:ext cx="8717280" cy="3666455"/>
          </a:xfrm>
        </p:spPr>
        <p:txBody>
          <a:bodyPr>
            <a:noAutofit/>
          </a:bodyPr>
          <a:lstStyle/>
          <a:p>
            <a:pPr>
              <a:spcBef>
                <a:spcPts val="0"/>
              </a:spcBef>
              <a:spcAft>
                <a:spcPts val="600"/>
              </a:spcAft>
            </a:pPr>
            <a:r>
              <a:rPr lang="en-US" sz="1500" b="1" dirty="0">
                <a:solidFill>
                  <a:schemeClr val="accent1"/>
                </a:solidFill>
              </a:rPr>
              <a:t>What it is/how it works</a:t>
            </a:r>
          </a:p>
          <a:p>
            <a:pPr lvl="1">
              <a:spcBef>
                <a:spcPts val="0"/>
              </a:spcBef>
              <a:spcAft>
                <a:spcPts val="600"/>
              </a:spcAft>
            </a:pPr>
            <a:r>
              <a:rPr lang="en-US" sz="1500" dirty="0">
                <a:solidFill>
                  <a:schemeClr val="tx1"/>
                </a:solidFill>
              </a:rPr>
              <a:t>An algorithm by which, after a pool of eligible X (explanatory) variables is identified, they are weighted and combined into new explanatory variables (“Z’s”)</a:t>
            </a:r>
          </a:p>
          <a:p>
            <a:pPr lvl="1">
              <a:spcBef>
                <a:spcPts val="0"/>
              </a:spcBef>
              <a:spcAft>
                <a:spcPts val="600"/>
              </a:spcAft>
            </a:pPr>
            <a:r>
              <a:rPr lang="en-US" sz="1500" dirty="0">
                <a:solidFill>
                  <a:schemeClr val="accent1"/>
                </a:solidFill>
              </a:rPr>
              <a:t>Statistics</a:t>
            </a:r>
            <a:r>
              <a:rPr lang="en-US" sz="1500" dirty="0">
                <a:solidFill>
                  <a:srgbClr val="0070C0"/>
                </a:solidFill>
              </a:rPr>
              <a:t> </a:t>
            </a:r>
            <a:r>
              <a:rPr lang="en-US" sz="1500" dirty="0">
                <a:solidFill>
                  <a:schemeClr val="tx1"/>
                </a:solidFill>
              </a:rPr>
              <a:t>vs. </a:t>
            </a:r>
            <a:r>
              <a:rPr lang="en-US" sz="1500" dirty="0">
                <a:solidFill>
                  <a:schemeClr val="accent2"/>
                </a:solidFill>
              </a:rPr>
              <a:t>Machine Learning</a:t>
            </a:r>
            <a:r>
              <a:rPr lang="en-US" sz="1500" dirty="0"/>
              <a:t>—although a number of sources will classify PCA as machine learning, the PC’s are computed directly through an algorithm known as “finding the root of a matrix”, leading to an “eigen decomposition”</a:t>
            </a:r>
          </a:p>
          <a:p>
            <a:pPr>
              <a:spcBef>
                <a:spcPts val="0"/>
              </a:spcBef>
              <a:spcAft>
                <a:spcPts val="600"/>
              </a:spcAft>
            </a:pPr>
            <a:r>
              <a:rPr lang="en-US" sz="1500" b="1" dirty="0">
                <a:solidFill>
                  <a:schemeClr val="accent3"/>
                </a:solidFill>
              </a:rPr>
              <a:t>How to evaluate your results</a:t>
            </a:r>
          </a:p>
          <a:p>
            <a:pPr lvl="1">
              <a:spcBef>
                <a:spcPts val="0"/>
              </a:spcBef>
              <a:spcAft>
                <a:spcPts val="600"/>
              </a:spcAft>
            </a:pPr>
            <a:r>
              <a:rPr lang="en-US" sz="1500" dirty="0"/>
              <a:t>“Knee of curve”:  cumulative eigenvalues</a:t>
            </a:r>
          </a:p>
          <a:p>
            <a:pPr>
              <a:spcBef>
                <a:spcPts val="0"/>
              </a:spcBef>
              <a:spcAft>
                <a:spcPts val="600"/>
              </a:spcAft>
            </a:pPr>
            <a:r>
              <a:rPr lang="en-US" sz="1500" b="1" dirty="0">
                <a:solidFill>
                  <a:schemeClr val="accent4"/>
                </a:solidFill>
              </a:rPr>
              <a:t>How to apply your results</a:t>
            </a:r>
          </a:p>
          <a:p>
            <a:pPr lvl="1">
              <a:spcBef>
                <a:spcPts val="0"/>
              </a:spcBef>
              <a:spcAft>
                <a:spcPts val="600"/>
              </a:spcAft>
            </a:pPr>
            <a:r>
              <a:rPr lang="en-US" sz="1500" dirty="0"/>
              <a:t>Use top (or top few) component(s) as composite variables</a:t>
            </a:r>
          </a:p>
          <a:p>
            <a:pPr lvl="1">
              <a:spcBef>
                <a:spcPts val="0"/>
              </a:spcBef>
              <a:spcAft>
                <a:spcPts val="600"/>
              </a:spcAft>
            </a:pPr>
            <a:r>
              <a:rPr lang="en-US" sz="1500" dirty="0"/>
              <a:t>Note which variables contribute most heavily to each component</a:t>
            </a:r>
          </a:p>
          <a:p>
            <a:pPr>
              <a:spcBef>
                <a:spcPts val="0"/>
              </a:spcBef>
              <a:spcAft>
                <a:spcPts val="600"/>
              </a:spcAft>
            </a:pPr>
            <a:r>
              <a:rPr lang="en-US" sz="1500" b="1" dirty="0">
                <a:solidFill>
                  <a:schemeClr val="accent5"/>
                </a:solidFill>
              </a:rPr>
              <a:t>Example</a:t>
            </a:r>
          </a:p>
          <a:p>
            <a:pPr lvl="1">
              <a:spcBef>
                <a:spcPts val="0"/>
              </a:spcBef>
              <a:spcAft>
                <a:spcPts val="600"/>
              </a:spcAft>
            </a:pPr>
            <a:r>
              <a:rPr lang="en-US" sz="1500" dirty="0"/>
              <a:t>Excel VBA script</a:t>
            </a: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7597544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758E-06B1-4A6B-CF2B-DECEAF9CA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E546E-5C77-9565-0A4F-46B4972D6FEF}"/>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Principal Components Analysis (PCA)</a:t>
            </a:r>
          </a:p>
        </p:txBody>
      </p:sp>
      <p:sp>
        <p:nvSpPr>
          <p:cNvPr id="3" name="Content Placeholder 2">
            <a:extLst>
              <a:ext uri="{FF2B5EF4-FFF2-40B4-BE49-F238E27FC236}">
                <a16:creationId xmlns:a16="http://schemas.microsoft.com/office/drawing/2014/main" id="{9354EB16-4D74-0A6B-F72C-BEA2494EC364}"/>
              </a:ext>
            </a:extLst>
          </p:cNvPr>
          <p:cNvSpPr>
            <a:spLocks noGrp="1"/>
          </p:cNvSpPr>
          <p:nvPr>
            <p:ph idx="1"/>
          </p:nvPr>
        </p:nvSpPr>
        <p:spPr>
          <a:xfrm>
            <a:off x="178921" y="831449"/>
            <a:ext cx="3508646" cy="3698046"/>
          </a:xfrm>
        </p:spPr>
        <p:txBody>
          <a:bodyPr>
            <a:noAutofit/>
          </a:bodyPr>
          <a:lstStyle/>
          <a:p>
            <a:pPr lvl="1">
              <a:spcBef>
                <a:spcPts val="0"/>
              </a:spcBef>
              <a:spcAft>
                <a:spcPts val="600"/>
              </a:spcAft>
            </a:pPr>
            <a:r>
              <a:rPr lang="en-US" sz="1800" dirty="0">
                <a:solidFill>
                  <a:schemeClr val="tx1"/>
                </a:solidFill>
              </a:rPr>
              <a:t>After a pool of eligible X (explanatory) variables is identified, </a:t>
            </a:r>
            <a:r>
              <a:rPr lang="en-US" sz="1600" dirty="0">
                <a:solidFill>
                  <a:schemeClr val="tx1"/>
                </a:solidFill>
              </a:rPr>
              <a:t>they are weighted and combined into new explanatory variables (“Z’s”) </a:t>
            </a:r>
          </a:p>
          <a:p>
            <a:pPr lvl="1">
              <a:spcBef>
                <a:spcPts val="0"/>
              </a:spcBef>
              <a:spcAft>
                <a:spcPts val="600"/>
              </a:spcAft>
            </a:pPr>
            <a:r>
              <a:rPr lang="en-US" sz="1600" dirty="0">
                <a:solidFill>
                  <a:schemeClr val="tx1"/>
                </a:solidFill>
              </a:rPr>
              <a:t>The new Z’s concentrate the information extracted from their correlation</a:t>
            </a:r>
          </a:p>
          <a:p>
            <a:pPr lvl="1">
              <a:spcBef>
                <a:spcPts val="0"/>
              </a:spcBef>
              <a:spcAft>
                <a:spcPts val="600"/>
              </a:spcAft>
            </a:pPr>
            <a:r>
              <a:rPr lang="en-US" altLang="en-US" sz="1600" dirty="0"/>
              <a:t>In this simplified example based on </a:t>
            </a:r>
            <a:r>
              <a:rPr lang="en-US" altLang="en-US" sz="1600" b="1" dirty="0">
                <a:solidFill>
                  <a:schemeClr val="accent1"/>
                </a:solidFill>
              </a:rPr>
              <a:t>two predictors </a:t>
            </a:r>
            <a:r>
              <a:rPr lang="en-US" altLang="en-US" sz="1600" dirty="0"/>
              <a:t>(X</a:t>
            </a:r>
            <a:r>
              <a:rPr lang="en-US" altLang="en-US" sz="1600" baseline="-25000" dirty="0"/>
              <a:t>1</a:t>
            </a:r>
            <a:r>
              <a:rPr lang="en-US" altLang="en-US" sz="1600" dirty="0"/>
              <a:t> and X</a:t>
            </a:r>
            <a:r>
              <a:rPr lang="en-US" altLang="en-US" sz="1600" baseline="-25000" dirty="0"/>
              <a:t>2</a:t>
            </a:r>
            <a:r>
              <a:rPr lang="en-US" altLang="en-US" sz="1600" dirty="0"/>
              <a:t>), </a:t>
            </a:r>
            <a:r>
              <a:rPr lang="en-US" altLang="en-US" sz="1600" b="1" dirty="0">
                <a:solidFill>
                  <a:schemeClr val="accent1"/>
                </a:solidFill>
              </a:rPr>
              <a:t>Z</a:t>
            </a:r>
            <a:r>
              <a:rPr lang="en-US" altLang="en-US" sz="1600" b="1" baseline="-25000" dirty="0">
                <a:solidFill>
                  <a:schemeClr val="accent1"/>
                </a:solidFill>
              </a:rPr>
              <a:t>1</a:t>
            </a:r>
            <a:r>
              <a:rPr lang="en-US" altLang="en-US" sz="1600" b="1" dirty="0">
                <a:solidFill>
                  <a:schemeClr val="accent1"/>
                </a:solidFill>
              </a:rPr>
              <a:t> captures most of the variation </a:t>
            </a:r>
            <a:r>
              <a:rPr lang="en-US" altLang="en-US" sz="1600" dirty="0"/>
              <a:t>in the two  X’s, along with their </a:t>
            </a:r>
            <a:r>
              <a:rPr lang="en-US" altLang="en-US" sz="1600" b="1" dirty="0">
                <a:solidFill>
                  <a:schemeClr val="accent1"/>
                </a:solidFill>
              </a:rPr>
              <a:t>correlation</a:t>
            </a:r>
          </a:p>
          <a:p>
            <a:pPr marL="178594" lvl="1" indent="0">
              <a:spcBef>
                <a:spcPts val="0"/>
              </a:spcBef>
              <a:spcAft>
                <a:spcPts val="600"/>
              </a:spcAft>
              <a:buNone/>
            </a:pPr>
            <a:r>
              <a:rPr lang="en-US" sz="1600" dirty="0">
                <a:solidFill>
                  <a:schemeClr val="tx1"/>
                </a:solidFill>
              </a:rPr>
              <a:t> </a:t>
            </a:r>
          </a:p>
        </p:txBody>
      </p:sp>
      <p:grpSp>
        <p:nvGrpSpPr>
          <p:cNvPr id="4" name="Group 1203">
            <a:extLst>
              <a:ext uri="{FF2B5EF4-FFF2-40B4-BE49-F238E27FC236}">
                <a16:creationId xmlns:a16="http://schemas.microsoft.com/office/drawing/2014/main" id="{32D23E9F-C1BD-E43F-B210-B098606C4BD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C12DD77-E5AD-68D0-F88C-E86201EE6578}"/>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17EF3583-F4F7-BE26-DA22-2859B7577776}"/>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BF973695-7928-A023-EB60-5109B49BD72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84D28506-C908-F95C-583E-4F8DAA65DCDE}"/>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249A874E-A9E5-D419-84AE-D50F803C1BF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D4408556-5C88-8B2F-CFE6-C5A4894986C3}"/>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D897B46F-59C7-1756-2261-829B9BF6791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4429B81C-945C-D364-6F99-55440186C3CB}"/>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D51A7FF7-E91B-F506-6480-723AD68BDFA4}"/>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8C147796-1E66-EBF7-A129-68B37D932786}"/>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pic>
        <p:nvPicPr>
          <p:cNvPr id="18" name="Picture 17">
            <a:extLst>
              <a:ext uri="{FF2B5EF4-FFF2-40B4-BE49-F238E27FC236}">
                <a16:creationId xmlns:a16="http://schemas.microsoft.com/office/drawing/2014/main" id="{18DEB7DC-0F33-39B4-DF0B-6B3B8D0D26E3}"/>
              </a:ext>
            </a:extLst>
          </p:cNvPr>
          <p:cNvPicPr>
            <a:picLocks noChangeAspect="1"/>
          </p:cNvPicPr>
          <p:nvPr/>
        </p:nvPicPr>
        <p:blipFill rotWithShape="1">
          <a:blip r:embed="rId2"/>
          <a:srcRect l="41270" t="37390" r="24836" b="21340"/>
          <a:stretch/>
        </p:blipFill>
        <p:spPr>
          <a:xfrm>
            <a:off x="3687567" y="874254"/>
            <a:ext cx="5141679" cy="3521579"/>
          </a:xfrm>
          <a:prstGeom prst="rect">
            <a:avLst/>
          </a:prstGeom>
        </p:spPr>
      </p:pic>
    </p:spTree>
    <p:extLst>
      <p:ext uri="{BB962C8B-B14F-4D97-AF65-F5344CB8AC3E}">
        <p14:creationId xmlns:p14="http://schemas.microsoft.com/office/powerpoint/2010/main" val="6399211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06496-7AFF-D4FB-4F81-8E35400E7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56AB3-34FF-EA65-41A0-20A99478698E}"/>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Principal Components</a:t>
            </a:r>
          </a:p>
        </p:txBody>
      </p:sp>
      <p:sp>
        <p:nvSpPr>
          <p:cNvPr id="3" name="Content Placeholder 2">
            <a:extLst>
              <a:ext uri="{FF2B5EF4-FFF2-40B4-BE49-F238E27FC236}">
                <a16:creationId xmlns:a16="http://schemas.microsoft.com/office/drawing/2014/main" id="{2A67F1E6-A863-0CC4-A784-6CBB9B33C89D}"/>
              </a:ext>
            </a:extLst>
          </p:cNvPr>
          <p:cNvSpPr>
            <a:spLocks noGrp="1"/>
          </p:cNvSpPr>
          <p:nvPr>
            <p:ph idx="1"/>
          </p:nvPr>
        </p:nvSpPr>
        <p:spPr>
          <a:xfrm>
            <a:off x="178920" y="747667"/>
            <a:ext cx="8764553" cy="3933571"/>
          </a:xfrm>
        </p:spPr>
        <p:txBody>
          <a:bodyPr>
            <a:noAutofit/>
          </a:bodyPr>
          <a:lstStyle/>
          <a:p>
            <a:pPr marL="178594" lvl="1" indent="0">
              <a:spcBef>
                <a:spcPts val="0"/>
              </a:spcBef>
              <a:spcAft>
                <a:spcPts val="600"/>
              </a:spcAft>
              <a:buNone/>
            </a:pPr>
            <a:r>
              <a:rPr lang="en-US" sz="1800" dirty="0">
                <a:solidFill>
                  <a:schemeClr val="tx1"/>
                </a:solidFill>
              </a:rPr>
              <a:t>PCA eliminates data redundancy by “re-packing” a dataset (of explanatory variables) into fewer, key underlying factors</a:t>
            </a:r>
          </a:p>
          <a:p>
            <a:pPr marL="178594" lvl="1" indent="0">
              <a:spcBef>
                <a:spcPts val="0"/>
              </a:spcBef>
              <a:spcAft>
                <a:spcPts val="600"/>
              </a:spcAft>
              <a:buNone/>
            </a:pPr>
            <a:r>
              <a:rPr lang="en-US" sz="1600" dirty="0">
                <a:solidFill>
                  <a:schemeClr val="tx1"/>
                </a:solidFill>
              </a:rPr>
              <a:t> </a:t>
            </a:r>
          </a:p>
        </p:txBody>
      </p:sp>
      <p:grpSp>
        <p:nvGrpSpPr>
          <p:cNvPr id="4" name="Group 1203">
            <a:extLst>
              <a:ext uri="{FF2B5EF4-FFF2-40B4-BE49-F238E27FC236}">
                <a16:creationId xmlns:a16="http://schemas.microsoft.com/office/drawing/2014/main" id="{3448651D-3DBE-17A1-5B14-DA8206B1CC80}"/>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825505D5-464D-A0D1-FA27-D2B1657E1332}"/>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085E6DF6-B2F2-C06F-E0D7-DFB5606B9332}"/>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18762350-18F5-25F9-B4D4-C0AE8618D55D}"/>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38731E4-5637-5819-A3A3-711BA08144B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E3AC5988-7775-A22C-431E-F17FE389C564}"/>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E81D2DB1-0B8E-6C20-DA6E-21EB666EDAC8}"/>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690C8545-5BC9-C1C1-64C2-A539CFD4BF2C}"/>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BBF38EA-9F58-FFF9-F363-123D30ACB085}"/>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EDC9922-62FA-B52A-BF01-31DE8B6CF613}"/>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DEDA71E0-879E-493B-54C7-38CD665A343F}"/>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pic>
        <p:nvPicPr>
          <p:cNvPr id="16" name="Picture 15">
            <a:extLst>
              <a:ext uri="{FF2B5EF4-FFF2-40B4-BE49-F238E27FC236}">
                <a16:creationId xmlns:a16="http://schemas.microsoft.com/office/drawing/2014/main" id="{8E351300-1974-3A6E-0238-FF55A5F29116}"/>
              </a:ext>
            </a:extLst>
          </p:cNvPr>
          <p:cNvPicPr>
            <a:picLocks noChangeAspect="1"/>
          </p:cNvPicPr>
          <p:nvPr/>
        </p:nvPicPr>
        <p:blipFill>
          <a:blip r:embed="rId2"/>
          <a:srcRect l="1957" t="26822" r="40263" b="11734"/>
          <a:stretch>
            <a:fillRect/>
          </a:stretch>
        </p:blipFill>
        <p:spPr>
          <a:xfrm>
            <a:off x="2087011" y="1674809"/>
            <a:ext cx="4802154" cy="2872427"/>
          </a:xfrm>
          <a:prstGeom prst="rect">
            <a:avLst/>
          </a:prstGeom>
        </p:spPr>
      </p:pic>
      <p:cxnSp>
        <p:nvCxnSpPr>
          <p:cNvPr id="19" name="Straight Arrow Connector 18">
            <a:extLst>
              <a:ext uri="{FF2B5EF4-FFF2-40B4-BE49-F238E27FC236}">
                <a16:creationId xmlns:a16="http://schemas.microsoft.com/office/drawing/2014/main" id="{06FC93A0-D959-483D-E02F-B6EE9EA2C8D5}"/>
              </a:ext>
            </a:extLst>
          </p:cNvPr>
          <p:cNvCxnSpPr/>
          <p:nvPr/>
        </p:nvCxnSpPr>
        <p:spPr>
          <a:xfrm>
            <a:off x="4058653" y="3072063"/>
            <a:ext cx="778042" cy="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0" name="Freeform: Shape 19">
            <a:extLst>
              <a:ext uri="{FF2B5EF4-FFF2-40B4-BE49-F238E27FC236}">
                <a16:creationId xmlns:a16="http://schemas.microsoft.com/office/drawing/2014/main" id="{56429B09-D1AA-9D1D-CF6C-E0F2DB1FAFE9}"/>
              </a:ext>
            </a:extLst>
          </p:cNvPr>
          <p:cNvSpPr/>
          <p:nvPr/>
        </p:nvSpPr>
        <p:spPr>
          <a:xfrm>
            <a:off x="5301916" y="1588168"/>
            <a:ext cx="2253916" cy="473243"/>
          </a:xfrm>
          <a:custGeom>
            <a:avLst/>
            <a:gdLst>
              <a:gd name="csX0" fmla="*/ 0 w 2253916"/>
              <a:gd name="csY0" fmla="*/ 0 h 473243"/>
              <a:gd name="csX1" fmla="*/ 2253916 w 2253916"/>
              <a:gd name="csY1" fmla="*/ 473243 h 473243"/>
              <a:gd name="csX2" fmla="*/ 2253916 w 2253916"/>
              <a:gd name="csY2" fmla="*/ 473243 h 473243"/>
            </a:gdLst>
            <a:ahLst/>
            <a:cxnLst>
              <a:cxn ang="0">
                <a:pos x="csX0" y="csY0"/>
              </a:cxn>
              <a:cxn ang="0">
                <a:pos x="csX1" y="csY1"/>
              </a:cxn>
              <a:cxn ang="0">
                <a:pos x="csX2" y="csY2"/>
              </a:cxn>
            </a:cxnLst>
            <a:rect l="l" t="t" r="r" b="b"/>
            <a:pathLst>
              <a:path w="2253916" h="473243">
                <a:moveTo>
                  <a:pt x="0" y="0"/>
                </a:moveTo>
                <a:lnTo>
                  <a:pt x="2253916" y="473243"/>
                </a:lnTo>
                <a:lnTo>
                  <a:pt x="2253916" y="473243"/>
                </a:ln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TextBox 20">
            <a:extLst>
              <a:ext uri="{FF2B5EF4-FFF2-40B4-BE49-F238E27FC236}">
                <a16:creationId xmlns:a16="http://schemas.microsoft.com/office/drawing/2014/main" id="{94B031D1-AF56-7C0E-BF3B-BE4C28A283FD}"/>
              </a:ext>
            </a:extLst>
          </p:cNvPr>
          <p:cNvSpPr txBox="1"/>
          <p:nvPr/>
        </p:nvSpPr>
        <p:spPr>
          <a:xfrm rot="18683469">
            <a:off x="5035056" y="1249808"/>
            <a:ext cx="70532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333FF"/>
                </a:solidFill>
                <a:effectLst/>
                <a:uFillTx/>
                <a:latin typeface="+mn-lt"/>
                <a:ea typeface="+mn-ea"/>
                <a:cs typeface="+mn-cs"/>
                <a:sym typeface="Helvetica Light"/>
              </a:rPr>
              <a:t>Most info</a:t>
            </a:r>
          </a:p>
        </p:txBody>
      </p:sp>
      <p:sp>
        <p:nvSpPr>
          <p:cNvPr id="22" name="TextBox 21">
            <a:extLst>
              <a:ext uri="{FF2B5EF4-FFF2-40B4-BE49-F238E27FC236}">
                <a16:creationId xmlns:a16="http://schemas.microsoft.com/office/drawing/2014/main" id="{FEC0787D-B448-D1C7-0F9A-48A3F8BE2141}"/>
              </a:ext>
            </a:extLst>
          </p:cNvPr>
          <p:cNvSpPr txBox="1"/>
          <p:nvPr/>
        </p:nvSpPr>
        <p:spPr>
          <a:xfrm rot="18524891">
            <a:off x="5484234" y="1253810"/>
            <a:ext cx="76303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3333FF"/>
                </a:solidFill>
              </a:rPr>
              <a:t>Some</a:t>
            </a:r>
            <a:r>
              <a:rPr kumimoji="0" lang="en-US" sz="1200" i="0" u="none" strike="noStrike" cap="none" spc="0" normalizeH="0" baseline="0" dirty="0">
                <a:ln>
                  <a:noFill/>
                </a:ln>
                <a:solidFill>
                  <a:srgbClr val="3333FF"/>
                </a:solidFill>
                <a:effectLst/>
                <a:uFillTx/>
                <a:latin typeface="+mn-lt"/>
                <a:ea typeface="+mn-ea"/>
                <a:cs typeface="+mn-cs"/>
                <a:sym typeface="Helvetica Light"/>
              </a:rPr>
              <a:t> info</a:t>
            </a:r>
          </a:p>
        </p:txBody>
      </p:sp>
      <p:sp>
        <p:nvSpPr>
          <p:cNvPr id="23" name="TextBox 22">
            <a:extLst>
              <a:ext uri="{FF2B5EF4-FFF2-40B4-BE49-F238E27FC236}">
                <a16:creationId xmlns:a16="http://schemas.microsoft.com/office/drawing/2014/main" id="{40374E41-43AC-52C4-6C82-F14045A4F752}"/>
              </a:ext>
            </a:extLst>
          </p:cNvPr>
          <p:cNvSpPr txBox="1"/>
          <p:nvPr/>
        </p:nvSpPr>
        <p:spPr>
          <a:xfrm>
            <a:off x="5976627" y="1436362"/>
            <a:ext cx="101470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b="1" dirty="0">
                <a:solidFill>
                  <a:schemeClr val="accent1">
                    <a:lumMod val="60000"/>
                    <a:lumOff val="40000"/>
                  </a:schemeClr>
                </a:solidFill>
              </a:rPr>
              <a:t>Never mind…</a:t>
            </a:r>
            <a:endParaRPr kumimoji="0" lang="en-US" sz="1200" b="1" i="0" u="none" strike="noStrike" cap="none" spc="0" normalizeH="0" baseline="0" dirty="0">
              <a:ln>
                <a:noFill/>
              </a:ln>
              <a:solidFill>
                <a:schemeClr val="accent1">
                  <a:lumMod val="60000"/>
                  <a:lumOff val="40000"/>
                </a:schemeClr>
              </a:solidFill>
              <a:effectLst/>
              <a:uFillTx/>
              <a:latin typeface="+mn-lt"/>
              <a:ea typeface="+mn-ea"/>
              <a:cs typeface="+mn-cs"/>
              <a:sym typeface="Helvetica Light"/>
            </a:endParaRPr>
          </a:p>
        </p:txBody>
      </p:sp>
      <p:cxnSp>
        <p:nvCxnSpPr>
          <p:cNvPr id="25" name="Straight Connector 24">
            <a:extLst>
              <a:ext uri="{FF2B5EF4-FFF2-40B4-BE49-F238E27FC236}">
                <a16:creationId xmlns:a16="http://schemas.microsoft.com/office/drawing/2014/main" id="{3C45F0EE-CFD7-DAB3-85F1-4A2F1BD6137B}"/>
              </a:ext>
            </a:extLst>
          </p:cNvPr>
          <p:cNvCxnSpPr/>
          <p:nvPr/>
        </p:nvCxnSpPr>
        <p:spPr>
          <a:xfrm>
            <a:off x="5887453" y="1674809"/>
            <a:ext cx="1001712" cy="2872427"/>
          </a:xfrm>
          <a:prstGeom prst="line">
            <a:avLst/>
          </a:prstGeom>
          <a:noFill/>
          <a:ln w="25400" cap="flat">
            <a:solidFill>
              <a:schemeClr val="accent1">
                <a:lumMod val="60000"/>
                <a:lumOff val="4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4753C69C-2443-507B-49FE-754EB24184EE}"/>
              </a:ext>
            </a:extLst>
          </p:cNvPr>
          <p:cNvCxnSpPr>
            <a:cxnSpLocks/>
          </p:cNvCxnSpPr>
          <p:nvPr/>
        </p:nvCxnSpPr>
        <p:spPr>
          <a:xfrm flipH="1">
            <a:off x="5976627" y="1674809"/>
            <a:ext cx="894232" cy="2872427"/>
          </a:xfrm>
          <a:prstGeom prst="line">
            <a:avLst/>
          </a:prstGeom>
          <a:noFill/>
          <a:ln w="25400" cap="flat">
            <a:solidFill>
              <a:schemeClr val="accent1">
                <a:lumMod val="60000"/>
                <a:lumOff val="40000"/>
              </a:schemeClr>
            </a:solidFill>
            <a:prstDash val="solid"/>
            <a:miter lim="400000"/>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28B075B1-4605-88D7-0738-E47DBF588164}"/>
              </a:ext>
            </a:extLst>
          </p:cNvPr>
          <p:cNvSpPr txBox="1"/>
          <p:nvPr/>
        </p:nvSpPr>
        <p:spPr>
          <a:xfrm>
            <a:off x="2085601" y="1387551"/>
            <a:ext cx="169277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b="1" dirty="0">
                <a:solidFill>
                  <a:srgbClr val="0070C0"/>
                </a:solidFill>
              </a:rPr>
              <a:t>From an equal footing…</a:t>
            </a:r>
            <a:endParaRPr kumimoji="0" lang="en-US" sz="1200" b="1" i="0" u="none" strike="noStrike" cap="none" spc="0" normalizeH="0" baseline="0" dirty="0">
              <a:ln>
                <a:noFill/>
              </a:ln>
              <a:solidFill>
                <a:srgbClr val="0070C0"/>
              </a:solidFill>
              <a:effectLst/>
              <a:uFillTx/>
              <a:latin typeface="+mn-lt"/>
              <a:ea typeface="+mn-ea"/>
              <a:cs typeface="+mn-cs"/>
              <a:sym typeface="Helvetica Light"/>
            </a:endParaRPr>
          </a:p>
        </p:txBody>
      </p:sp>
    </p:spTree>
    <p:extLst>
      <p:ext uri="{BB962C8B-B14F-4D97-AF65-F5344CB8AC3E}">
        <p14:creationId xmlns:p14="http://schemas.microsoft.com/office/powerpoint/2010/main" val="8354052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What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Principal Components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the process</a:t>
            </a:r>
          </a:p>
        </p:txBody>
      </p:sp>
      <p:sp>
        <p:nvSpPr>
          <p:cNvPr id="7" name="Rectangle 6">
            <a:extLst>
              <a:ext uri="{FF2B5EF4-FFF2-40B4-BE49-F238E27FC236}">
                <a16:creationId xmlns:a16="http://schemas.microsoft.com/office/drawing/2014/main" id="{6600ADBA-772F-459E-9E6E-CDC57249F840}"/>
              </a:ext>
            </a:extLst>
          </p:cNvPr>
          <p:cNvSpPr/>
          <p:nvPr/>
        </p:nvSpPr>
        <p:spPr>
          <a:xfrm>
            <a:off x="2316361" y="4437362"/>
            <a:ext cx="4572000" cy="215444"/>
          </a:xfrm>
          <a:prstGeom prst="rect">
            <a:avLst/>
          </a:prstGeom>
        </p:spPr>
        <p:txBody>
          <a:bodyPr>
            <a:spAutoFit/>
          </a:bodyPr>
          <a:lstStyle/>
          <a:p>
            <a:r>
              <a:rPr lang="en-US" sz="800" dirty="0"/>
              <a:t>https://uc-r.github.io/hc_clustering</a:t>
            </a:r>
          </a:p>
        </p:txBody>
      </p:sp>
      <p:sp>
        <p:nvSpPr>
          <p:cNvPr id="6" name="TextBox 5">
            <a:extLst>
              <a:ext uri="{FF2B5EF4-FFF2-40B4-BE49-F238E27FC236}">
                <a16:creationId xmlns:a16="http://schemas.microsoft.com/office/drawing/2014/main" id="{23DBBD36-FC96-E30C-F153-AD236886CD45}"/>
              </a:ext>
            </a:extLst>
          </p:cNvPr>
          <p:cNvSpPr txBox="1"/>
          <p:nvPr/>
        </p:nvSpPr>
        <p:spPr>
          <a:xfrm>
            <a:off x="278468" y="959287"/>
            <a:ext cx="8439577" cy="3631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69863" indent="-169863" algn="l">
              <a:spcBef>
                <a:spcPct val="30000"/>
              </a:spcBef>
              <a:buFontTx/>
              <a:buChar char="•"/>
            </a:pPr>
            <a:r>
              <a:rPr lang="en-US" altLang="en-US" sz="2000" dirty="0">
                <a:latin typeface="Calibri" panose="020F0502020204030204" pitchFamily="34" charset="0"/>
                <a:cs typeface="Calibri" panose="020F0502020204030204" pitchFamily="34" charset="0"/>
              </a:rPr>
              <a:t>The </a:t>
            </a:r>
            <a:r>
              <a:rPr lang="en-US" altLang="en-US" sz="2000" b="1" dirty="0">
                <a:solidFill>
                  <a:schemeClr val="accent1"/>
                </a:solidFill>
                <a:latin typeface="Calibri" panose="020F0502020204030204" pitchFamily="34" charset="0"/>
                <a:cs typeface="Calibri" panose="020F0502020204030204" pitchFamily="34" charset="0"/>
              </a:rPr>
              <a:t>computer constructs the first Z</a:t>
            </a:r>
            <a:r>
              <a:rPr lang="en-US" altLang="en-US" sz="2000" dirty="0">
                <a:latin typeface="Calibri" panose="020F0502020204030204" pitchFamily="34" charset="0"/>
                <a:cs typeface="Calibri" panose="020F0502020204030204" pitchFamily="34" charset="0"/>
              </a:rPr>
              <a:t>--</a:t>
            </a:r>
            <a:r>
              <a:rPr lang="en-US" altLang="en-US" sz="2000" b="1" dirty="0">
                <a:solidFill>
                  <a:schemeClr val="tx1"/>
                </a:solidFill>
                <a:latin typeface="Calibri" panose="020F0502020204030204" pitchFamily="34" charset="0"/>
                <a:cs typeface="Calibri" panose="020F0502020204030204" pitchFamily="34" charset="0"/>
              </a:rPr>
              <a:t>the weighted combination </a:t>
            </a:r>
            <a:r>
              <a:rPr lang="en-US" altLang="en-US" sz="2000" dirty="0">
                <a:latin typeface="Calibri" panose="020F0502020204030204" pitchFamily="34" charset="0"/>
                <a:cs typeface="Calibri" panose="020F0502020204030204" pitchFamily="34" charset="0"/>
              </a:rPr>
              <a:t>of X’s which </a:t>
            </a:r>
            <a:r>
              <a:rPr lang="en-US" altLang="en-US" sz="2000" b="1" dirty="0">
                <a:solidFill>
                  <a:schemeClr val="accent1"/>
                </a:solidFill>
                <a:latin typeface="Calibri" panose="020F0502020204030204" pitchFamily="34" charset="0"/>
                <a:cs typeface="Calibri" panose="020F0502020204030204" pitchFamily="34" charset="0"/>
              </a:rPr>
              <a:t>captures the maximum amount of variation</a:t>
            </a:r>
            <a:r>
              <a:rPr lang="en-US" altLang="en-US" sz="2000" dirty="0">
                <a:latin typeface="Calibri" panose="020F0502020204030204" pitchFamily="34" charset="0"/>
                <a:cs typeface="Calibri" panose="020F0502020204030204" pitchFamily="34" charset="0"/>
              </a:rPr>
              <a:t> within the sample</a:t>
            </a:r>
          </a:p>
          <a:p>
            <a:pPr marL="169863" indent="-169863" algn="l">
              <a:spcBef>
                <a:spcPct val="30000"/>
              </a:spcBef>
              <a:buFontTx/>
              <a:buChar char="•"/>
            </a:pPr>
            <a:r>
              <a:rPr lang="en-US" altLang="en-US" sz="2000" b="1" dirty="0">
                <a:solidFill>
                  <a:schemeClr val="accent1"/>
                </a:solidFill>
                <a:latin typeface="Calibri" panose="020F0502020204030204" pitchFamily="34" charset="0"/>
                <a:cs typeface="Calibri" panose="020F0502020204030204" pitchFamily="34" charset="0"/>
              </a:rPr>
              <a:t> Logic </a:t>
            </a:r>
            <a:r>
              <a:rPr lang="en-US" altLang="en-US" sz="2000" dirty="0">
                <a:latin typeface="Calibri" panose="020F0502020204030204" pitchFamily="34" charset="0"/>
                <a:cs typeface="Calibri" panose="020F0502020204030204" pitchFamily="34" charset="0"/>
              </a:rPr>
              <a:t>(why you use them to forecast):  </a:t>
            </a:r>
            <a:r>
              <a:rPr lang="en-US" altLang="en-US" sz="2000" b="1" dirty="0">
                <a:solidFill>
                  <a:schemeClr val="accent1"/>
                </a:solidFill>
                <a:latin typeface="Calibri" panose="020F0502020204030204" pitchFamily="34" charset="0"/>
                <a:cs typeface="Calibri" panose="020F0502020204030204" pitchFamily="34" charset="0"/>
              </a:rPr>
              <a:t>variation in the X’s </a:t>
            </a:r>
            <a:r>
              <a:rPr lang="en-US" altLang="en-US" sz="2000" dirty="0">
                <a:latin typeface="Calibri" panose="020F0502020204030204" pitchFamily="34" charset="0"/>
                <a:cs typeface="Calibri" panose="020F0502020204030204" pitchFamily="34" charset="0"/>
              </a:rPr>
              <a:t>must help to </a:t>
            </a:r>
            <a:r>
              <a:rPr lang="en-US" altLang="en-US" sz="2000" b="1" dirty="0">
                <a:solidFill>
                  <a:schemeClr val="accent1"/>
                </a:solidFill>
                <a:latin typeface="Calibri" panose="020F0502020204030204" pitchFamily="34" charset="0"/>
                <a:cs typeface="Calibri" panose="020F0502020204030204" pitchFamily="34" charset="0"/>
              </a:rPr>
              <a:t>explain variation in Y</a:t>
            </a:r>
          </a:p>
          <a:p>
            <a:pPr marL="169863" lvl="7" indent="-169863" algn="l">
              <a:spcBef>
                <a:spcPct val="30000"/>
              </a:spcBef>
              <a:buFont typeface="Arial" panose="020B0604020202020204" pitchFamily="34" charset="0"/>
              <a:buChar char="•"/>
            </a:pPr>
            <a:r>
              <a:rPr lang="en-US" altLang="en-US" sz="2000" i="1" dirty="0">
                <a:latin typeface="Calibri" panose="020F0502020204030204" pitchFamily="34" charset="0"/>
                <a:cs typeface="Calibri" panose="020F0502020204030204" pitchFamily="34" charset="0"/>
              </a:rPr>
              <a:t>after all, If Y didn’t vary, forecasting would be easy:  your forecast would be a constant value, such as Y’s average</a:t>
            </a:r>
          </a:p>
          <a:p>
            <a:pPr marL="169863" lvl="7" indent="-169863" algn="l">
              <a:spcBef>
                <a:spcPct val="30000"/>
              </a:spcBef>
              <a:buFont typeface="Arial" panose="020B0604020202020204" pitchFamily="34" charset="0"/>
              <a:buChar char="•"/>
            </a:pPr>
            <a:r>
              <a:rPr lang="en-US" altLang="en-US" sz="2000" i="1" dirty="0">
                <a:latin typeface="Calibri" panose="020F0502020204030204" pitchFamily="34" charset="0"/>
                <a:cs typeface="Calibri" panose="020F0502020204030204" pitchFamily="34" charset="0"/>
              </a:rPr>
              <a:t>but there’s no guarantee…</a:t>
            </a:r>
          </a:p>
          <a:p>
            <a:pPr marL="169863" indent="-169863" algn="l">
              <a:spcBef>
                <a:spcPct val="30000"/>
              </a:spcBef>
              <a:buFontTx/>
              <a:buChar char="•"/>
            </a:pPr>
            <a:r>
              <a:rPr lang="en-US" altLang="en-US" sz="2000" dirty="0">
                <a:latin typeface="Calibri" panose="020F0502020204030204" pitchFamily="34" charset="0"/>
                <a:cs typeface="Calibri" panose="020F0502020204030204" pitchFamily="34" charset="0"/>
              </a:rPr>
              <a:t> </a:t>
            </a:r>
            <a:r>
              <a:rPr lang="en-US" altLang="en-US" sz="2000" b="1" dirty="0">
                <a:solidFill>
                  <a:schemeClr val="accent1"/>
                </a:solidFill>
                <a:latin typeface="Calibri" panose="020F0502020204030204" pitchFamily="34" charset="0"/>
                <a:cs typeface="Calibri" panose="020F0502020204030204" pitchFamily="34" charset="0"/>
              </a:rPr>
              <a:t>Subsequent combinations</a:t>
            </a:r>
            <a:r>
              <a:rPr lang="en-US" altLang="en-US" sz="2000" dirty="0">
                <a:latin typeface="Calibri" panose="020F0502020204030204" pitchFamily="34" charset="0"/>
                <a:cs typeface="Calibri" panose="020F0502020204030204" pitchFamily="34" charset="0"/>
              </a:rPr>
              <a:t>, each capturing maximum movement, while </a:t>
            </a:r>
            <a:r>
              <a:rPr lang="en-US" altLang="en-US" sz="2000" b="1" dirty="0">
                <a:solidFill>
                  <a:schemeClr val="accent1"/>
                </a:solidFill>
                <a:latin typeface="Calibri" panose="020F0502020204030204" pitchFamily="34" charset="0"/>
                <a:cs typeface="Calibri" panose="020F0502020204030204" pitchFamily="34" charset="0"/>
              </a:rPr>
              <a:t>remaining uncorrelated </a:t>
            </a:r>
            <a:r>
              <a:rPr lang="en-US" altLang="en-US" sz="2000" dirty="0">
                <a:latin typeface="Calibri" panose="020F0502020204030204" pitchFamily="34" charset="0"/>
                <a:cs typeface="Calibri" panose="020F0502020204030204" pitchFamily="34" charset="0"/>
              </a:rPr>
              <a:t>with other new Z’s, are created</a:t>
            </a:r>
          </a:p>
          <a:p>
            <a:pPr marL="169863" indent="-169863" algn="l">
              <a:spcBef>
                <a:spcPct val="30000"/>
              </a:spcBef>
              <a:buFontTx/>
              <a:buChar char="•"/>
            </a:pPr>
            <a:r>
              <a:rPr lang="en-US" altLang="en-US" sz="2000" dirty="0">
                <a:latin typeface="Calibri" panose="020F0502020204030204" pitchFamily="34" charset="0"/>
                <a:cs typeface="Calibri" panose="020F0502020204030204" pitchFamily="34" charset="0"/>
              </a:rPr>
              <a:t> Usually the first </a:t>
            </a:r>
            <a:r>
              <a:rPr lang="en-US" altLang="en-US" sz="2000" b="1" dirty="0">
                <a:solidFill>
                  <a:schemeClr val="accent1"/>
                </a:solidFill>
                <a:latin typeface="Calibri" panose="020F0502020204030204" pitchFamily="34" charset="0"/>
                <a:cs typeface="Calibri" panose="020F0502020204030204" pitchFamily="34" charset="0"/>
              </a:rPr>
              <a:t>three to five </a:t>
            </a:r>
            <a:r>
              <a:rPr lang="en-US" altLang="en-US" sz="2000" dirty="0">
                <a:latin typeface="Calibri" panose="020F0502020204030204" pitchFamily="34" charset="0"/>
                <a:cs typeface="Calibri" panose="020F0502020204030204" pitchFamily="34" charset="0"/>
              </a:rPr>
              <a:t>new Z’s capture most of the sample variation</a:t>
            </a: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827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42FE3-0A06-E131-A0C9-7A3CD02FCB43}"/>
              </a:ext>
            </a:extLst>
          </p:cNvPr>
          <p:cNvPicPr>
            <a:picLocks noChangeAspect="1"/>
          </p:cNvPicPr>
          <p:nvPr/>
        </p:nvPicPr>
        <p:blipFill rotWithShape="1">
          <a:blip r:embed="rId3"/>
          <a:srcRect t="2981" r="26182" b="18626"/>
          <a:stretch/>
        </p:blipFill>
        <p:spPr>
          <a:xfrm>
            <a:off x="1236076" y="877096"/>
            <a:ext cx="6749935" cy="4032138"/>
          </a:xfrm>
          <a:prstGeom prst="rect">
            <a:avLst/>
          </a:prstGeom>
        </p:spPr>
      </p:pic>
      <p:sp>
        <p:nvSpPr>
          <p:cNvPr id="13" name="Rectangle 12">
            <a:extLst>
              <a:ext uri="{FF2B5EF4-FFF2-40B4-BE49-F238E27FC236}">
                <a16:creationId xmlns:a16="http://schemas.microsoft.com/office/drawing/2014/main" id="{A46DC5C6-3D33-4A75-91A8-1144927467C5}"/>
              </a:ext>
            </a:extLst>
          </p:cNvPr>
          <p:cNvSpPr/>
          <p:nvPr/>
        </p:nvSpPr>
        <p:spPr>
          <a:xfrm>
            <a:off x="6828021" y="-12934"/>
            <a:ext cx="2315980"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How to Evaluate Results</a:t>
            </a:r>
          </a:p>
        </p:txBody>
      </p:sp>
      <p:sp>
        <p:nvSpPr>
          <p:cNvPr id="11" name="Title 1">
            <a:extLst>
              <a:ext uri="{FF2B5EF4-FFF2-40B4-BE49-F238E27FC236}">
                <a16:creationId xmlns:a16="http://schemas.microsoft.com/office/drawing/2014/main" id="{40F35DFC-2F4A-4DF1-ADDB-66D3E461C8F6}"/>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Principal Components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Evaluation of Results</a:t>
            </a:r>
          </a:p>
        </p:txBody>
      </p:sp>
      <p:sp>
        <p:nvSpPr>
          <p:cNvPr id="6" name="TextBox 5">
            <a:extLst>
              <a:ext uri="{FF2B5EF4-FFF2-40B4-BE49-F238E27FC236}">
                <a16:creationId xmlns:a16="http://schemas.microsoft.com/office/drawing/2014/main" id="{904B4E00-F47F-D7A9-A2DF-86C6CD6F1E74}"/>
              </a:ext>
            </a:extLst>
          </p:cNvPr>
          <p:cNvSpPr txBox="1"/>
          <p:nvPr/>
        </p:nvSpPr>
        <p:spPr>
          <a:xfrm>
            <a:off x="172047" y="1981845"/>
            <a:ext cx="1064029"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0000"/>
                </a:solidFill>
                <a:effectLst/>
                <a:uFillTx/>
                <a:latin typeface="+mn-lt"/>
                <a:ea typeface="+mn-ea"/>
                <a:cs typeface="+mn-cs"/>
                <a:sym typeface="Helvetica Light"/>
              </a:rPr>
              <a:t>How much variation is “packed” into each new Z</a:t>
            </a:r>
          </a:p>
        </p:txBody>
      </p:sp>
      <p:cxnSp>
        <p:nvCxnSpPr>
          <p:cNvPr id="8" name="Straight Arrow Connector 7">
            <a:extLst>
              <a:ext uri="{FF2B5EF4-FFF2-40B4-BE49-F238E27FC236}">
                <a16:creationId xmlns:a16="http://schemas.microsoft.com/office/drawing/2014/main" id="{221CEBE4-12E3-193C-A650-D74DF6849118}"/>
              </a:ext>
            </a:extLst>
          </p:cNvPr>
          <p:cNvCxnSpPr/>
          <p:nvPr/>
        </p:nvCxnSpPr>
        <p:spPr>
          <a:xfrm>
            <a:off x="1072342" y="2660073"/>
            <a:ext cx="465513" cy="0"/>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CDC40986-C63F-45F1-8396-868FD851B66B}"/>
              </a:ext>
            </a:extLst>
          </p:cNvPr>
          <p:cNvSpPr txBox="1"/>
          <p:nvPr/>
        </p:nvSpPr>
        <p:spPr>
          <a:xfrm>
            <a:off x="5162454" y="2425332"/>
            <a:ext cx="241044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0000"/>
                </a:solidFill>
                <a:effectLst/>
                <a:uFillTx/>
                <a:latin typeface="+mn-lt"/>
                <a:ea typeface="+mn-ea"/>
                <a:cs typeface="+mn-cs"/>
                <a:sym typeface="Helvetica Light"/>
              </a:rPr>
              <a:t>How few PC’s can you use to capture variation?</a:t>
            </a:r>
          </a:p>
        </p:txBody>
      </p:sp>
      <p:cxnSp>
        <p:nvCxnSpPr>
          <p:cNvPr id="10" name="Straight Arrow Connector 9">
            <a:extLst>
              <a:ext uri="{FF2B5EF4-FFF2-40B4-BE49-F238E27FC236}">
                <a16:creationId xmlns:a16="http://schemas.microsoft.com/office/drawing/2014/main" id="{1A7620A7-E530-5D95-45D6-D4F56F2D49D6}"/>
              </a:ext>
            </a:extLst>
          </p:cNvPr>
          <p:cNvCxnSpPr>
            <a:cxnSpLocks/>
          </p:cNvCxnSpPr>
          <p:nvPr/>
        </p:nvCxnSpPr>
        <p:spPr>
          <a:xfrm flipH="1">
            <a:off x="2601884" y="2660073"/>
            <a:ext cx="2560570" cy="581891"/>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A7DD1A9D-5D50-C233-1AD0-FE312E247F5C}"/>
              </a:ext>
            </a:extLst>
          </p:cNvPr>
          <p:cNvCxnSpPr>
            <a:cxnSpLocks/>
          </p:cNvCxnSpPr>
          <p:nvPr/>
        </p:nvCxnSpPr>
        <p:spPr>
          <a:xfrm>
            <a:off x="5162454" y="2660073"/>
            <a:ext cx="581641" cy="407323"/>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69817BA3-BFD4-DDF3-DBCF-BA5DCF5071D1}"/>
              </a:ext>
            </a:extLst>
          </p:cNvPr>
          <p:cNvSpPr txBox="1"/>
          <p:nvPr/>
        </p:nvSpPr>
        <p:spPr>
          <a:xfrm>
            <a:off x="163734" y="3446024"/>
            <a:ext cx="106402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0000"/>
                </a:solidFill>
                <a:effectLst/>
                <a:uFillTx/>
                <a:latin typeface="+mn-lt"/>
                <a:ea typeface="+mn-ea"/>
                <a:cs typeface="+mn-cs"/>
                <a:sym typeface="Helvetica Light"/>
              </a:rPr>
              <a:t>How are original X’s weighted in new Z’s?</a:t>
            </a:r>
          </a:p>
        </p:txBody>
      </p:sp>
      <p:cxnSp>
        <p:nvCxnSpPr>
          <p:cNvPr id="20" name="Straight Arrow Connector 19">
            <a:extLst>
              <a:ext uri="{FF2B5EF4-FFF2-40B4-BE49-F238E27FC236}">
                <a16:creationId xmlns:a16="http://schemas.microsoft.com/office/drawing/2014/main" id="{E204D2AC-78C9-2622-3AFF-905E8F5EAF4B}"/>
              </a:ext>
            </a:extLst>
          </p:cNvPr>
          <p:cNvCxnSpPr/>
          <p:nvPr/>
        </p:nvCxnSpPr>
        <p:spPr>
          <a:xfrm>
            <a:off x="991985" y="3751811"/>
            <a:ext cx="465513" cy="0"/>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700911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apply it</a:t>
            </a:r>
          </a:p>
        </p:txBody>
      </p:sp>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Principal Components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Use one or more PC’s (“Z’s”) in place of explanatory variables (X’s]</a:t>
            </a:r>
          </a:p>
        </p:txBody>
      </p:sp>
      <p:sp>
        <p:nvSpPr>
          <p:cNvPr id="3" name="TextBox 2">
            <a:extLst>
              <a:ext uri="{FF2B5EF4-FFF2-40B4-BE49-F238E27FC236}">
                <a16:creationId xmlns:a16="http://schemas.microsoft.com/office/drawing/2014/main" id="{CB48903F-F3A0-6F58-F466-99BC028C43FF}"/>
              </a:ext>
            </a:extLst>
          </p:cNvPr>
          <p:cNvSpPr txBox="1"/>
          <p:nvPr/>
        </p:nvSpPr>
        <p:spPr>
          <a:xfrm>
            <a:off x="203199" y="1186652"/>
            <a:ext cx="8207830" cy="2000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ct val="30000"/>
              </a:spcBef>
            </a:pPr>
            <a:r>
              <a:rPr lang="en-US" altLang="en-US" sz="2000" dirty="0">
                <a:latin typeface="Calibri" panose="020F0502020204030204" pitchFamily="34" charset="0"/>
                <a:cs typeface="Calibri" panose="020F0502020204030204" pitchFamily="34" charset="0"/>
              </a:rPr>
              <a:t>The </a:t>
            </a:r>
            <a:r>
              <a:rPr lang="en-US" altLang="en-US" sz="2000" b="1" dirty="0">
                <a:solidFill>
                  <a:schemeClr val="accent4"/>
                </a:solidFill>
                <a:latin typeface="Calibri" panose="020F0502020204030204" pitchFamily="34" charset="0"/>
                <a:cs typeface="Calibri" panose="020F0502020204030204" pitchFamily="34" charset="0"/>
              </a:rPr>
              <a:t>construction of composite variables</a:t>
            </a:r>
            <a:r>
              <a:rPr lang="en-US" altLang="en-US" sz="2000" dirty="0">
                <a:latin typeface="Calibri" panose="020F0502020204030204" pitchFamily="34" charset="0"/>
                <a:cs typeface="Calibri" panose="020F0502020204030204" pitchFamily="34" charset="0"/>
              </a:rPr>
              <a:t>, through PCA, is most useful when:</a:t>
            </a:r>
          </a:p>
          <a:p>
            <a:pPr algn="l">
              <a:spcBef>
                <a:spcPct val="30000"/>
              </a:spcBef>
            </a:pPr>
            <a:endParaRPr lang="en-US" altLang="en-US" sz="2000" dirty="0">
              <a:latin typeface="Calibri" panose="020F0502020204030204" pitchFamily="34" charset="0"/>
              <a:cs typeface="Calibri" panose="020F0502020204030204" pitchFamily="34" charset="0"/>
            </a:endParaRPr>
          </a:p>
          <a:p>
            <a:pPr marL="287338" indent="-287338" algn="l">
              <a:spcBef>
                <a:spcPct val="30000"/>
              </a:spcBef>
              <a:buFontTx/>
              <a:buChar char="•"/>
            </a:pPr>
            <a:r>
              <a:rPr lang="en-US" altLang="en-US" sz="2000" dirty="0">
                <a:latin typeface="Calibri" panose="020F0502020204030204" pitchFamily="34" charset="0"/>
                <a:cs typeface="Calibri" panose="020F0502020204030204" pitchFamily="34" charset="0"/>
              </a:rPr>
              <a:t>there are </a:t>
            </a:r>
            <a:r>
              <a:rPr lang="en-US" altLang="en-US" sz="2000" b="1" dirty="0">
                <a:solidFill>
                  <a:schemeClr val="accent4"/>
                </a:solidFill>
                <a:latin typeface="Calibri" panose="020F0502020204030204" pitchFamily="34" charset="0"/>
                <a:cs typeface="Calibri" panose="020F0502020204030204" pitchFamily="34" charset="0"/>
              </a:rPr>
              <a:t>too many explanatory variables </a:t>
            </a:r>
            <a:r>
              <a:rPr lang="en-US" altLang="en-US" sz="2000" dirty="0">
                <a:latin typeface="Calibri" panose="020F0502020204030204" pitchFamily="34" charset="0"/>
                <a:cs typeface="Calibri" panose="020F0502020204030204" pitchFamily="34" charset="0"/>
              </a:rPr>
              <a:t>and too few observations</a:t>
            </a:r>
          </a:p>
          <a:p>
            <a:pPr marL="287338" indent="-287338" algn="l">
              <a:spcBef>
                <a:spcPct val="30000"/>
              </a:spcBef>
              <a:buFontTx/>
              <a:buChar char="•"/>
            </a:pPr>
            <a:r>
              <a:rPr lang="en-US" altLang="en-US" sz="2000" dirty="0">
                <a:latin typeface="Calibri" panose="020F0502020204030204" pitchFamily="34" charset="0"/>
                <a:cs typeface="Calibri" panose="020F0502020204030204" pitchFamily="34" charset="0"/>
              </a:rPr>
              <a:t>a number of explanatory variables are </a:t>
            </a:r>
            <a:r>
              <a:rPr lang="en-US" altLang="en-US" sz="2000" b="1" dirty="0">
                <a:solidFill>
                  <a:schemeClr val="accent4"/>
                </a:solidFill>
                <a:latin typeface="Calibri" panose="020F0502020204030204" pitchFamily="34" charset="0"/>
                <a:cs typeface="Calibri" panose="020F0502020204030204" pitchFamily="34" charset="0"/>
              </a:rPr>
              <a:t>similar in concept </a:t>
            </a:r>
          </a:p>
          <a:p>
            <a:pPr marL="287338" indent="-287338" algn="l">
              <a:spcBef>
                <a:spcPct val="30000"/>
              </a:spcBef>
              <a:buFontTx/>
              <a:buChar char="•"/>
            </a:pPr>
            <a:r>
              <a:rPr lang="en-US" altLang="en-US" sz="2000" b="1" dirty="0">
                <a:solidFill>
                  <a:schemeClr val="accent4"/>
                </a:solidFill>
                <a:latin typeface="Calibri" panose="020F0502020204030204" pitchFamily="34" charset="0"/>
                <a:cs typeface="Calibri" panose="020F0502020204030204" pitchFamily="34" charset="0"/>
              </a:rPr>
              <a:t>multicollinearity</a:t>
            </a:r>
            <a:r>
              <a:rPr lang="en-US" altLang="en-US" sz="2000" dirty="0">
                <a:latin typeface="Calibri" panose="020F0502020204030204" pitchFamily="34" charset="0"/>
                <a:cs typeface="Calibri" panose="020F0502020204030204" pitchFamily="34" charset="0"/>
              </a:rPr>
              <a:t> confounds use of separate predictors</a:t>
            </a:r>
            <a:endParaRPr lang="en-US" altLang="en-US" sz="16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102068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apply it</a:t>
            </a:r>
          </a:p>
        </p:txBody>
      </p:sp>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Principal Components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Use one or more PC’s (“Z’s”) in place of explanatory variables (X’s]</a:t>
            </a:r>
          </a:p>
        </p:txBody>
      </p:sp>
      <p:cxnSp>
        <p:nvCxnSpPr>
          <p:cNvPr id="9" name="Straight Arrow Connector 8">
            <a:extLst>
              <a:ext uri="{FF2B5EF4-FFF2-40B4-BE49-F238E27FC236}">
                <a16:creationId xmlns:a16="http://schemas.microsoft.com/office/drawing/2014/main" id="{DEFF25A4-EB00-3D80-7353-548F060C014A}"/>
              </a:ext>
            </a:extLst>
          </p:cNvPr>
          <p:cNvCxnSpPr/>
          <p:nvPr/>
        </p:nvCxnSpPr>
        <p:spPr>
          <a:xfrm>
            <a:off x="4713318" y="2842951"/>
            <a:ext cx="681642"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1" name="Picture 10">
            <a:extLst>
              <a:ext uri="{FF2B5EF4-FFF2-40B4-BE49-F238E27FC236}">
                <a16:creationId xmlns:a16="http://schemas.microsoft.com/office/drawing/2014/main" id="{A85439DA-0103-964E-0C82-3353EA64F652}"/>
              </a:ext>
            </a:extLst>
          </p:cNvPr>
          <p:cNvPicPr>
            <a:picLocks noChangeAspect="1"/>
          </p:cNvPicPr>
          <p:nvPr/>
        </p:nvPicPr>
        <p:blipFill rotWithShape="1">
          <a:blip r:embed="rId3"/>
          <a:srcRect t="22543" r="64818" b="7394"/>
          <a:stretch/>
        </p:blipFill>
        <p:spPr>
          <a:xfrm>
            <a:off x="559670" y="1008389"/>
            <a:ext cx="3217025" cy="3603683"/>
          </a:xfrm>
          <a:prstGeom prst="rect">
            <a:avLst/>
          </a:prstGeom>
        </p:spPr>
      </p:pic>
      <p:pic>
        <p:nvPicPr>
          <p:cNvPr id="14" name="Picture 13">
            <a:extLst>
              <a:ext uri="{FF2B5EF4-FFF2-40B4-BE49-F238E27FC236}">
                <a16:creationId xmlns:a16="http://schemas.microsoft.com/office/drawing/2014/main" id="{0C2FDCBA-B1C1-18C9-2614-E370A28E9AEA}"/>
              </a:ext>
            </a:extLst>
          </p:cNvPr>
          <p:cNvPicPr>
            <a:picLocks noChangeAspect="1"/>
          </p:cNvPicPr>
          <p:nvPr/>
        </p:nvPicPr>
        <p:blipFill rotWithShape="1">
          <a:blip r:embed="rId4"/>
          <a:srcRect t="22543" r="74909" b="7394"/>
          <a:stretch/>
        </p:blipFill>
        <p:spPr>
          <a:xfrm>
            <a:off x="5855623" y="1008388"/>
            <a:ext cx="2294313" cy="3603683"/>
          </a:xfrm>
          <a:prstGeom prst="rect">
            <a:avLst/>
          </a:prstGeom>
        </p:spPr>
      </p:pic>
    </p:spTree>
    <p:extLst>
      <p:ext uri="{BB962C8B-B14F-4D97-AF65-F5344CB8AC3E}">
        <p14:creationId xmlns:p14="http://schemas.microsoft.com/office/powerpoint/2010/main" val="343726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hape 1120"/>
          <p:cNvSpPr>
            <a:spLocks noGrp="1"/>
          </p:cNvSpPr>
          <p:nvPr>
            <p:ph type="body" sz="quarter" idx="1"/>
          </p:nvPr>
        </p:nvSpPr>
        <p:spPr>
          <a:xfrm>
            <a:off x="1554592" y="2505576"/>
            <a:ext cx="2244646" cy="595313"/>
          </a:xfrm>
          <a:prstGeom prst="rect">
            <a:avLst/>
          </a:prstGeom>
        </p:spPr>
        <p:txBody>
          <a:bodyPr/>
          <a:lstStyle>
            <a:lvl1pPr>
              <a:defRPr>
                <a:solidFill>
                  <a:srgbClr val="FFFFFF"/>
                </a:solidFill>
                <a:latin typeface="Roboto Medium"/>
                <a:ea typeface="Roboto Medium"/>
                <a:cs typeface="Roboto Medium"/>
                <a:sym typeface="Roboto Medium"/>
              </a:defRPr>
            </a:lvl1pPr>
          </a:lstStyle>
          <a:p>
            <a:endParaRPr lang="en-US" dirty="0"/>
          </a:p>
          <a:p>
            <a:endParaRPr dirty="0"/>
          </a:p>
        </p:txBody>
      </p:sp>
      <p:sp>
        <p:nvSpPr>
          <p:cNvPr id="1134" name="Shape 1134"/>
          <p:cNvSpPr>
            <a:spLocks noGrp="1"/>
          </p:cNvSpPr>
          <p:nvPr>
            <p:ph type="title"/>
          </p:nvPr>
        </p:nvSpPr>
        <p:spPr>
          <a:xfrm>
            <a:off x="375733" y="1346022"/>
            <a:ext cx="2244646" cy="1287812"/>
          </a:xfrm>
          <a:prstGeom prst="rect">
            <a:avLst/>
          </a:prstGeom>
        </p:spPr>
        <p:txBody>
          <a:bodyPr>
            <a:normAutofit/>
          </a:bodyPr>
          <a:lstStyle/>
          <a:p>
            <a:pPr>
              <a:lnSpc>
                <a:spcPct val="60000"/>
              </a:lnSpc>
              <a:defRPr>
                <a:solidFill>
                  <a:srgbClr val="8D959D"/>
                </a:solidFill>
              </a:defRPr>
            </a:pPr>
            <a:r>
              <a:rPr lang="en-US" dirty="0">
                <a:solidFill>
                  <a:srgbClr val="575D63"/>
                </a:solidFill>
                <a:latin typeface="Calibri" panose="020F0502020204030204" pitchFamily="34" charset="0"/>
                <a:cs typeface="Calibri" panose="020F0502020204030204" pitchFamily="34" charset="0"/>
              </a:rPr>
              <a:t>overall</a:t>
            </a:r>
            <a:endParaRPr dirty="0">
              <a:solidFill>
                <a:srgbClr val="575D63"/>
              </a:solidFill>
              <a:latin typeface="Calibri" panose="020F0502020204030204" pitchFamily="34" charset="0"/>
              <a:cs typeface="Calibri" panose="020F0502020204030204" pitchFamily="34" charset="0"/>
            </a:endParaRPr>
          </a:p>
          <a:p>
            <a:pPr>
              <a:lnSpc>
                <a:spcPct val="70000"/>
              </a:lnSpc>
              <a:defRPr>
                <a:solidFill>
                  <a:srgbClr val="FFFFFF"/>
                </a:solidFill>
              </a:defRPr>
            </a:pPr>
            <a:r>
              <a:rPr lang="en-US" sz="4725" dirty="0">
                <a:solidFill>
                  <a:srgbClr val="212830"/>
                </a:solidFill>
                <a:latin typeface="Calibri" panose="020F0502020204030204" pitchFamily="34" charset="0"/>
                <a:cs typeface="Calibri" panose="020F0502020204030204" pitchFamily="34" charset="0"/>
              </a:rPr>
              <a:t>Agenda</a:t>
            </a:r>
            <a:endParaRPr sz="3900" dirty="0">
              <a:solidFill>
                <a:srgbClr val="575D63"/>
              </a:solidFill>
              <a:latin typeface="Calibri" panose="020F0502020204030204" pitchFamily="34" charset="0"/>
              <a:cs typeface="Calibri" panose="020F0502020204030204" pitchFamily="34" charset="0"/>
            </a:endParaRPr>
          </a:p>
        </p:txBody>
      </p:sp>
      <p:sp>
        <p:nvSpPr>
          <p:cNvPr id="1156" name="Shape 1156"/>
          <p:cNvSpPr/>
          <p:nvPr/>
        </p:nvSpPr>
        <p:spPr>
          <a:xfrm>
            <a:off x="735505" y="2554682"/>
            <a:ext cx="1737360" cy="57497"/>
          </a:xfrm>
          <a:prstGeom prst="rect">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1136" name="Shape 1136"/>
          <p:cNvSpPr/>
          <p:nvPr/>
        </p:nvSpPr>
        <p:spPr>
          <a:xfrm>
            <a:off x="5010702" y="1227464"/>
            <a:ext cx="2414870" cy="304572"/>
          </a:xfrm>
          <a:prstGeom prst="rect">
            <a:avLst/>
          </a:prstGeom>
          <a:ln w="12700">
            <a:miter lim="400000"/>
          </a:ln>
          <a:extLst>
            <a:ext uri="{C572A759-6A51-4108-AA02-DFA0A04FC94B}">
              <ma14:wrappingTextBoxFlag xmlns:ma14="http://schemas.microsoft.com/office/mac/drawingml/2011/main" xmlns="" val="1"/>
            </a:ext>
          </a:extLst>
        </p:spPr>
        <p:txBody>
          <a:bodyPr lIns="14288" tIns="14288" rIns="14288" bIns="14288">
            <a:spAutoFit/>
          </a:bodyPr>
          <a:lstStyle/>
          <a:p>
            <a:pPr algn="l">
              <a:lnSpc>
                <a:spcPct val="120000"/>
              </a:lnSpc>
              <a:defRPr sz="3000">
                <a:solidFill>
                  <a:srgbClr val="0082C3"/>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rPr>
              <a:t>The Quantitative Skill Set</a:t>
            </a:r>
            <a:endParaRPr sz="1600" b="1" dirty="0">
              <a:solidFill>
                <a:schemeClr val="tx1"/>
              </a:solidFill>
              <a:latin typeface="Calibri" panose="020F0502020204030204" pitchFamily="34" charset="0"/>
              <a:cs typeface="Calibri" panose="020F0502020204030204" pitchFamily="34" charset="0"/>
            </a:endParaRPr>
          </a:p>
        </p:txBody>
      </p:sp>
      <p:sp>
        <p:nvSpPr>
          <p:cNvPr id="1148" name="Shape 1148"/>
          <p:cNvSpPr/>
          <p:nvPr/>
        </p:nvSpPr>
        <p:spPr>
          <a:xfrm>
            <a:off x="2666452" y="289547"/>
            <a:ext cx="189958" cy="134001"/>
          </a:xfrm>
          <a:custGeom>
            <a:avLst/>
            <a:gdLst/>
            <a:ahLst/>
            <a:cxnLst>
              <a:cxn ang="0">
                <a:pos x="wd2" y="hd2"/>
              </a:cxn>
              <a:cxn ang="5400000">
                <a:pos x="wd2" y="hd2"/>
              </a:cxn>
              <a:cxn ang="10800000">
                <a:pos x="wd2" y="hd2"/>
              </a:cxn>
              <a:cxn ang="16200000">
                <a:pos x="wd2" y="hd2"/>
              </a:cxn>
            </a:cxnLst>
            <a:rect l="0" t="0" r="r" b="b"/>
            <a:pathLst>
              <a:path w="21600" h="21538" extrusionOk="0">
                <a:moveTo>
                  <a:pt x="9978" y="1"/>
                </a:moveTo>
                <a:cubicBezTo>
                  <a:pt x="9798" y="1"/>
                  <a:pt x="9618" y="97"/>
                  <a:pt x="9501" y="266"/>
                </a:cubicBezTo>
                <a:lnTo>
                  <a:pt x="7222" y="3577"/>
                </a:lnTo>
                <a:lnTo>
                  <a:pt x="4933" y="266"/>
                </a:lnTo>
                <a:cubicBezTo>
                  <a:pt x="4766" y="24"/>
                  <a:pt x="4493" y="-62"/>
                  <a:pt x="4251" y="47"/>
                </a:cubicBezTo>
                <a:cubicBezTo>
                  <a:pt x="4008" y="156"/>
                  <a:pt x="3849" y="442"/>
                  <a:pt x="3849" y="760"/>
                </a:cubicBezTo>
                <a:lnTo>
                  <a:pt x="3849" y="17996"/>
                </a:lnTo>
                <a:cubicBezTo>
                  <a:pt x="3849" y="19114"/>
                  <a:pt x="3262" y="20020"/>
                  <a:pt x="2541" y="20020"/>
                </a:cubicBezTo>
                <a:cubicBezTo>
                  <a:pt x="1820" y="20020"/>
                  <a:pt x="1233" y="19114"/>
                  <a:pt x="1233" y="17996"/>
                </a:cubicBezTo>
                <a:lnTo>
                  <a:pt x="1233" y="3554"/>
                </a:lnTo>
                <a:cubicBezTo>
                  <a:pt x="1233" y="3136"/>
                  <a:pt x="957" y="2795"/>
                  <a:pt x="617" y="2795"/>
                </a:cubicBezTo>
                <a:cubicBezTo>
                  <a:pt x="277" y="2795"/>
                  <a:pt x="0" y="3136"/>
                  <a:pt x="0" y="3554"/>
                </a:cubicBezTo>
                <a:lnTo>
                  <a:pt x="0" y="17996"/>
                </a:lnTo>
                <a:cubicBezTo>
                  <a:pt x="0" y="19951"/>
                  <a:pt x="1141" y="21538"/>
                  <a:pt x="2541" y="21538"/>
                </a:cubicBezTo>
                <a:lnTo>
                  <a:pt x="19059" y="21538"/>
                </a:lnTo>
                <a:cubicBezTo>
                  <a:pt x="20460" y="21538"/>
                  <a:pt x="21600" y="19951"/>
                  <a:pt x="21600" y="17996"/>
                </a:cubicBezTo>
                <a:lnTo>
                  <a:pt x="21600" y="760"/>
                </a:lnTo>
                <a:cubicBezTo>
                  <a:pt x="21600" y="442"/>
                  <a:pt x="21441" y="156"/>
                  <a:pt x="21198" y="47"/>
                </a:cubicBezTo>
                <a:cubicBezTo>
                  <a:pt x="20955" y="-62"/>
                  <a:pt x="20683" y="24"/>
                  <a:pt x="20516" y="266"/>
                </a:cubicBezTo>
                <a:lnTo>
                  <a:pt x="18237" y="3577"/>
                </a:lnTo>
                <a:lnTo>
                  <a:pt x="15948" y="266"/>
                </a:lnTo>
                <a:cubicBezTo>
                  <a:pt x="15831" y="97"/>
                  <a:pt x="15662" y="1"/>
                  <a:pt x="15481" y="1"/>
                </a:cubicBezTo>
                <a:cubicBezTo>
                  <a:pt x="15300" y="1"/>
                  <a:pt x="15130" y="97"/>
                  <a:pt x="15013" y="266"/>
                </a:cubicBezTo>
                <a:lnTo>
                  <a:pt x="12725" y="3577"/>
                </a:lnTo>
                <a:lnTo>
                  <a:pt x="10445" y="266"/>
                </a:lnTo>
                <a:cubicBezTo>
                  <a:pt x="10327" y="97"/>
                  <a:pt x="10159" y="1"/>
                  <a:pt x="9978" y="1"/>
                </a:cubicBezTo>
                <a:close/>
                <a:moveTo>
                  <a:pt x="9978" y="1921"/>
                </a:moveTo>
                <a:lnTo>
                  <a:pt x="12257" y="5233"/>
                </a:lnTo>
                <a:cubicBezTo>
                  <a:pt x="12374" y="5402"/>
                  <a:pt x="12544" y="5498"/>
                  <a:pt x="12725" y="5498"/>
                </a:cubicBezTo>
                <a:cubicBezTo>
                  <a:pt x="12905" y="5498"/>
                  <a:pt x="13084" y="5402"/>
                  <a:pt x="13201" y="5233"/>
                </a:cubicBezTo>
                <a:lnTo>
                  <a:pt x="15481" y="1921"/>
                </a:lnTo>
                <a:lnTo>
                  <a:pt x="17770" y="5233"/>
                </a:lnTo>
                <a:cubicBezTo>
                  <a:pt x="17887" y="5402"/>
                  <a:pt x="18056" y="5498"/>
                  <a:pt x="18237" y="5498"/>
                </a:cubicBezTo>
                <a:cubicBezTo>
                  <a:pt x="18417" y="5498"/>
                  <a:pt x="18587" y="5402"/>
                  <a:pt x="18704" y="5233"/>
                </a:cubicBezTo>
                <a:lnTo>
                  <a:pt x="20376" y="2818"/>
                </a:lnTo>
                <a:lnTo>
                  <a:pt x="20376" y="17996"/>
                </a:lnTo>
                <a:cubicBezTo>
                  <a:pt x="20376" y="19114"/>
                  <a:pt x="19780" y="20020"/>
                  <a:pt x="19059" y="20020"/>
                </a:cubicBezTo>
                <a:lnTo>
                  <a:pt x="4625" y="20020"/>
                </a:lnTo>
                <a:cubicBezTo>
                  <a:pt x="4913" y="19445"/>
                  <a:pt x="5082" y="18750"/>
                  <a:pt x="5082" y="17996"/>
                </a:cubicBezTo>
                <a:lnTo>
                  <a:pt x="5082" y="2818"/>
                </a:lnTo>
                <a:lnTo>
                  <a:pt x="6755" y="5233"/>
                </a:lnTo>
                <a:cubicBezTo>
                  <a:pt x="6871" y="5402"/>
                  <a:pt x="7040" y="5498"/>
                  <a:pt x="7222" y="5498"/>
                </a:cubicBezTo>
                <a:cubicBezTo>
                  <a:pt x="7403" y="5498"/>
                  <a:pt x="7572" y="5402"/>
                  <a:pt x="7689" y="5233"/>
                </a:cubicBezTo>
                <a:lnTo>
                  <a:pt x="9978" y="1921"/>
                </a:lnTo>
                <a:close/>
                <a:moveTo>
                  <a:pt x="2709" y="5521"/>
                </a:moveTo>
                <a:cubicBezTo>
                  <a:pt x="2369" y="5521"/>
                  <a:pt x="2093" y="5861"/>
                  <a:pt x="2093" y="6279"/>
                </a:cubicBezTo>
                <a:lnTo>
                  <a:pt x="2093" y="18134"/>
                </a:lnTo>
                <a:cubicBezTo>
                  <a:pt x="2093" y="18554"/>
                  <a:pt x="2369" y="18893"/>
                  <a:pt x="2709" y="18893"/>
                </a:cubicBezTo>
                <a:cubicBezTo>
                  <a:pt x="3050" y="18893"/>
                  <a:pt x="3326" y="18554"/>
                  <a:pt x="3326" y="18134"/>
                </a:cubicBezTo>
                <a:lnTo>
                  <a:pt x="3326" y="6279"/>
                </a:lnTo>
                <a:cubicBezTo>
                  <a:pt x="3326" y="5861"/>
                  <a:pt x="3050" y="5521"/>
                  <a:pt x="2709" y="5521"/>
                </a:cubicBezTo>
                <a:close/>
                <a:moveTo>
                  <a:pt x="7194" y="8464"/>
                </a:moveTo>
                <a:cubicBezTo>
                  <a:pt x="6854" y="8464"/>
                  <a:pt x="6577" y="8804"/>
                  <a:pt x="6577" y="9223"/>
                </a:cubicBezTo>
                <a:cubicBezTo>
                  <a:pt x="6577" y="9641"/>
                  <a:pt x="6854" y="9982"/>
                  <a:pt x="7194" y="9982"/>
                </a:cubicBezTo>
                <a:lnTo>
                  <a:pt x="18321" y="9982"/>
                </a:lnTo>
                <a:cubicBezTo>
                  <a:pt x="18661" y="9982"/>
                  <a:pt x="18937" y="9641"/>
                  <a:pt x="18937" y="9223"/>
                </a:cubicBezTo>
                <a:cubicBezTo>
                  <a:pt x="18937" y="8804"/>
                  <a:pt x="18661" y="8464"/>
                  <a:pt x="18321" y="8464"/>
                </a:cubicBezTo>
                <a:lnTo>
                  <a:pt x="7194" y="8464"/>
                </a:lnTo>
                <a:close/>
                <a:moveTo>
                  <a:pt x="7194" y="10672"/>
                </a:moveTo>
                <a:cubicBezTo>
                  <a:pt x="6854" y="10672"/>
                  <a:pt x="6577" y="11011"/>
                  <a:pt x="6577" y="11431"/>
                </a:cubicBezTo>
                <a:cubicBezTo>
                  <a:pt x="6577" y="11850"/>
                  <a:pt x="6854" y="12190"/>
                  <a:pt x="7194" y="12190"/>
                </a:cubicBezTo>
                <a:lnTo>
                  <a:pt x="12818" y="12190"/>
                </a:lnTo>
                <a:cubicBezTo>
                  <a:pt x="13158" y="12190"/>
                  <a:pt x="13425" y="11850"/>
                  <a:pt x="13425" y="11431"/>
                </a:cubicBezTo>
                <a:cubicBezTo>
                  <a:pt x="13425" y="11011"/>
                  <a:pt x="13158" y="10672"/>
                  <a:pt x="12818" y="10672"/>
                </a:cubicBezTo>
                <a:lnTo>
                  <a:pt x="7194" y="10672"/>
                </a:lnTo>
                <a:close/>
                <a:moveTo>
                  <a:pt x="14369" y="10672"/>
                </a:moveTo>
                <a:cubicBezTo>
                  <a:pt x="14029" y="10672"/>
                  <a:pt x="13752" y="11011"/>
                  <a:pt x="13752" y="11431"/>
                </a:cubicBezTo>
                <a:lnTo>
                  <a:pt x="13752" y="16237"/>
                </a:lnTo>
                <a:cubicBezTo>
                  <a:pt x="13752" y="16657"/>
                  <a:pt x="14029" y="16996"/>
                  <a:pt x="14369" y="16996"/>
                </a:cubicBezTo>
                <a:lnTo>
                  <a:pt x="18283" y="16996"/>
                </a:lnTo>
                <a:cubicBezTo>
                  <a:pt x="18624" y="16996"/>
                  <a:pt x="18900" y="16657"/>
                  <a:pt x="18900" y="16237"/>
                </a:cubicBezTo>
                <a:lnTo>
                  <a:pt x="18900" y="11431"/>
                </a:lnTo>
                <a:cubicBezTo>
                  <a:pt x="18900" y="11011"/>
                  <a:pt x="18624" y="10672"/>
                  <a:pt x="18283" y="10672"/>
                </a:cubicBezTo>
                <a:lnTo>
                  <a:pt x="14369" y="10672"/>
                </a:lnTo>
                <a:close/>
                <a:moveTo>
                  <a:pt x="7194" y="12880"/>
                </a:moveTo>
                <a:cubicBezTo>
                  <a:pt x="6854" y="12880"/>
                  <a:pt x="6577" y="13221"/>
                  <a:pt x="6577" y="13639"/>
                </a:cubicBezTo>
                <a:cubicBezTo>
                  <a:pt x="6577" y="14056"/>
                  <a:pt x="6854" y="14386"/>
                  <a:pt x="7194" y="14386"/>
                </a:cubicBezTo>
                <a:lnTo>
                  <a:pt x="12818" y="14386"/>
                </a:lnTo>
                <a:cubicBezTo>
                  <a:pt x="13158" y="14386"/>
                  <a:pt x="13425" y="14056"/>
                  <a:pt x="13425" y="13639"/>
                </a:cubicBezTo>
                <a:cubicBezTo>
                  <a:pt x="13425" y="13221"/>
                  <a:pt x="13158" y="12880"/>
                  <a:pt x="12818" y="12880"/>
                </a:cubicBezTo>
                <a:lnTo>
                  <a:pt x="7194" y="12880"/>
                </a:lnTo>
                <a:close/>
                <a:moveTo>
                  <a:pt x="7194" y="15087"/>
                </a:moveTo>
                <a:cubicBezTo>
                  <a:pt x="6854" y="15087"/>
                  <a:pt x="6577" y="15427"/>
                  <a:pt x="6577" y="15846"/>
                </a:cubicBezTo>
                <a:cubicBezTo>
                  <a:pt x="6577" y="16264"/>
                  <a:pt x="6854" y="16605"/>
                  <a:pt x="7194" y="16605"/>
                </a:cubicBezTo>
                <a:lnTo>
                  <a:pt x="12818" y="16605"/>
                </a:lnTo>
                <a:cubicBezTo>
                  <a:pt x="13158" y="16605"/>
                  <a:pt x="13425" y="16264"/>
                  <a:pt x="13425" y="15846"/>
                </a:cubicBezTo>
                <a:cubicBezTo>
                  <a:pt x="13425" y="15427"/>
                  <a:pt x="13158" y="15087"/>
                  <a:pt x="12818" y="15087"/>
                </a:cubicBezTo>
                <a:lnTo>
                  <a:pt x="7194" y="15087"/>
                </a:lnTo>
                <a:close/>
              </a:path>
            </a:pathLst>
          </a:custGeom>
          <a:solidFill>
            <a:srgbClr val="FFFFFF"/>
          </a:solidFill>
          <a:ln w="12700" cap="flat">
            <a:noFill/>
            <a:miter lim="400000"/>
          </a:ln>
          <a:effectLst/>
        </p:spPr>
        <p:txBody>
          <a:bodyPr wrap="square" lIns="10716" tIns="10716" rIns="10716" bIns="10716" numCol="1" anchor="ctr">
            <a:noAutofit/>
          </a:bodyPr>
          <a:lstStyle/>
          <a:p>
            <a:pPr defTabSz="1285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844"/>
          </a:p>
        </p:txBody>
      </p:sp>
      <p:sp>
        <p:nvSpPr>
          <p:cNvPr id="31" name="Freeform 16"/>
          <p:cNvSpPr>
            <a:spLocks noChangeAspect="1" noEditPoints="1"/>
          </p:cNvSpPr>
          <p:nvPr/>
        </p:nvSpPr>
        <p:spPr bwMode="auto">
          <a:xfrm>
            <a:off x="924135" y="240979"/>
            <a:ext cx="149382" cy="159239"/>
          </a:xfrm>
          <a:custGeom>
            <a:avLst/>
            <a:gdLst>
              <a:gd name="T0" fmla="*/ 72 w 144"/>
              <a:gd name="T1" fmla="*/ 72 h 176"/>
              <a:gd name="T2" fmla="*/ 72 w 144"/>
              <a:gd name="T3" fmla="*/ 64 h 176"/>
              <a:gd name="T4" fmla="*/ 20 w 144"/>
              <a:gd name="T5" fmla="*/ 68 h 176"/>
              <a:gd name="T6" fmla="*/ 136 w 144"/>
              <a:gd name="T7" fmla="*/ 16 h 176"/>
              <a:gd name="T8" fmla="*/ 116 w 144"/>
              <a:gd name="T9" fmla="*/ 4 h 176"/>
              <a:gd name="T10" fmla="*/ 108 w 144"/>
              <a:gd name="T11" fmla="*/ 4 h 176"/>
              <a:gd name="T12" fmla="*/ 100 w 144"/>
              <a:gd name="T13" fmla="*/ 16 h 176"/>
              <a:gd name="T14" fmla="*/ 96 w 144"/>
              <a:gd name="T15" fmla="*/ 0 h 176"/>
              <a:gd name="T16" fmla="*/ 92 w 144"/>
              <a:gd name="T17" fmla="*/ 16 h 176"/>
              <a:gd name="T18" fmla="*/ 84 w 144"/>
              <a:gd name="T19" fmla="*/ 4 h 176"/>
              <a:gd name="T20" fmla="*/ 76 w 144"/>
              <a:gd name="T21" fmla="*/ 4 h 176"/>
              <a:gd name="T22" fmla="*/ 68 w 144"/>
              <a:gd name="T23" fmla="*/ 16 h 176"/>
              <a:gd name="T24" fmla="*/ 64 w 144"/>
              <a:gd name="T25" fmla="*/ 0 h 176"/>
              <a:gd name="T26" fmla="*/ 60 w 144"/>
              <a:gd name="T27" fmla="*/ 16 h 176"/>
              <a:gd name="T28" fmla="*/ 52 w 144"/>
              <a:gd name="T29" fmla="*/ 4 h 176"/>
              <a:gd name="T30" fmla="*/ 44 w 144"/>
              <a:gd name="T31" fmla="*/ 4 h 176"/>
              <a:gd name="T32" fmla="*/ 36 w 144"/>
              <a:gd name="T33" fmla="*/ 16 h 176"/>
              <a:gd name="T34" fmla="*/ 32 w 144"/>
              <a:gd name="T35" fmla="*/ 0 h 176"/>
              <a:gd name="T36" fmla="*/ 28 w 144"/>
              <a:gd name="T37" fmla="*/ 16 h 176"/>
              <a:gd name="T38" fmla="*/ 0 w 144"/>
              <a:gd name="T39" fmla="*/ 24 h 176"/>
              <a:gd name="T40" fmla="*/ 8 w 144"/>
              <a:gd name="T41" fmla="*/ 176 h 176"/>
              <a:gd name="T42" fmla="*/ 144 w 144"/>
              <a:gd name="T43" fmla="*/ 168 h 176"/>
              <a:gd name="T44" fmla="*/ 136 w 144"/>
              <a:gd name="T45" fmla="*/ 16 h 176"/>
              <a:gd name="T46" fmla="*/ 8 w 144"/>
              <a:gd name="T47" fmla="*/ 144 h 176"/>
              <a:gd name="T48" fmla="*/ 8 w 144"/>
              <a:gd name="T49" fmla="*/ 168 h 176"/>
              <a:gd name="T50" fmla="*/ 44 w 144"/>
              <a:gd name="T51" fmla="*/ 168 h 176"/>
              <a:gd name="T52" fmla="*/ 8 w 144"/>
              <a:gd name="T53" fmla="*/ 24 h 176"/>
              <a:gd name="T54" fmla="*/ 28 w 144"/>
              <a:gd name="T55" fmla="*/ 36 h 176"/>
              <a:gd name="T56" fmla="*/ 36 w 144"/>
              <a:gd name="T57" fmla="*/ 36 h 176"/>
              <a:gd name="T58" fmla="*/ 44 w 144"/>
              <a:gd name="T59" fmla="*/ 24 h 176"/>
              <a:gd name="T60" fmla="*/ 48 w 144"/>
              <a:gd name="T61" fmla="*/ 40 h 176"/>
              <a:gd name="T62" fmla="*/ 52 w 144"/>
              <a:gd name="T63" fmla="*/ 24 h 176"/>
              <a:gd name="T64" fmla="*/ 60 w 144"/>
              <a:gd name="T65" fmla="*/ 36 h 176"/>
              <a:gd name="T66" fmla="*/ 68 w 144"/>
              <a:gd name="T67" fmla="*/ 36 h 176"/>
              <a:gd name="T68" fmla="*/ 76 w 144"/>
              <a:gd name="T69" fmla="*/ 24 h 176"/>
              <a:gd name="T70" fmla="*/ 80 w 144"/>
              <a:gd name="T71" fmla="*/ 40 h 176"/>
              <a:gd name="T72" fmla="*/ 84 w 144"/>
              <a:gd name="T73" fmla="*/ 24 h 176"/>
              <a:gd name="T74" fmla="*/ 92 w 144"/>
              <a:gd name="T75" fmla="*/ 36 h 176"/>
              <a:gd name="T76" fmla="*/ 100 w 144"/>
              <a:gd name="T77" fmla="*/ 36 h 176"/>
              <a:gd name="T78" fmla="*/ 108 w 144"/>
              <a:gd name="T79" fmla="*/ 24 h 176"/>
              <a:gd name="T80" fmla="*/ 112 w 144"/>
              <a:gd name="T81" fmla="*/ 40 h 176"/>
              <a:gd name="T82" fmla="*/ 116 w 144"/>
              <a:gd name="T83" fmla="*/ 24 h 176"/>
              <a:gd name="T84" fmla="*/ 136 w 144"/>
              <a:gd name="T85" fmla="*/ 168 h 176"/>
              <a:gd name="T86" fmla="*/ 24 w 144"/>
              <a:gd name="T87" fmla="*/ 96 h 176"/>
              <a:gd name="T88" fmla="*/ 124 w 144"/>
              <a:gd name="T89" fmla="*/ 92 h 176"/>
              <a:gd name="T90" fmla="*/ 24 w 144"/>
              <a:gd name="T91" fmla="*/ 88 h 176"/>
              <a:gd name="T92" fmla="*/ 96 w 144"/>
              <a:gd name="T93" fmla="*/ 112 h 176"/>
              <a:gd name="T94" fmla="*/ 20 w 144"/>
              <a:gd name="T95" fmla="*/ 116 h 176"/>
              <a:gd name="T96" fmla="*/ 96 w 144"/>
              <a:gd name="T97" fmla="*/ 120 h 176"/>
              <a:gd name="T98" fmla="*/ 96 w 144"/>
              <a:gd name="T99"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176">
                <a:moveTo>
                  <a:pt x="24" y="72"/>
                </a:moveTo>
                <a:cubicBezTo>
                  <a:pt x="72" y="72"/>
                  <a:pt x="72" y="72"/>
                  <a:pt x="72" y="72"/>
                </a:cubicBezTo>
                <a:cubicBezTo>
                  <a:pt x="74" y="72"/>
                  <a:pt x="76" y="70"/>
                  <a:pt x="76" y="68"/>
                </a:cubicBezTo>
                <a:cubicBezTo>
                  <a:pt x="76" y="66"/>
                  <a:pt x="74" y="64"/>
                  <a:pt x="72" y="64"/>
                </a:cubicBezTo>
                <a:cubicBezTo>
                  <a:pt x="24" y="64"/>
                  <a:pt x="24" y="64"/>
                  <a:pt x="24" y="64"/>
                </a:cubicBezTo>
                <a:cubicBezTo>
                  <a:pt x="22" y="64"/>
                  <a:pt x="20" y="66"/>
                  <a:pt x="20" y="68"/>
                </a:cubicBezTo>
                <a:cubicBezTo>
                  <a:pt x="20" y="70"/>
                  <a:pt x="22" y="72"/>
                  <a:pt x="24" y="72"/>
                </a:cubicBezTo>
                <a:moveTo>
                  <a:pt x="136" y="16"/>
                </a:moveTo>
                <a:cubicBezTo>
                  <a:pt x="116" y="16"/>
                  <a:pt x="116" y="16"/>
                  <a:pt x="116" y="16"/>
                </a:cubicBezTo>
                <a:cubicBezTo>
                  <a:pt x="116" y="4"/>
                  <a:pt x="116" y="4"/>
                  <a:pt x="116" y="4"/>
                </a:cubicBezTo>
                <a:cubicBezTo>
                  <a:pt x="116" y="2"/>
                  <a:pt x="114" y="0"/>
                  <a:pt x="112" y="0"/>
                </a:cubicBezTo>
                <a:cubicBezTo>
                  <a:pt x="110" y="0"/>
                  <a:pt x="108" y="2"/>
                  <a:pt x="108" y="4"/>
                </a:cubicBezTo>
                <a:cubicBezTo>
                  <a:pt x="108" y="16"/>
                  <a:pt x="108" y="16"/>
                  <a:pt x="108" y="16"/>
                </a:cubicBezTo>
                <a:cubicBezTo>
                  <a:pt x="100" y="16"/>
                  <a:pt x="100" y="16"/>
                  <a:pt x="100" y="16"/>
                </a:cubicBezTo>
                <a:cubicBezTo>
                  <a:pt x="100" y="4"/>
                  <a:pt x="100" y="4"/>
                  <a:pt x="100" y="4"/>
                </a:cubicBezTo>
                <a:cubicBezTo>
                  <a:pt x="100" y="2"/>
                  <a:pt x="98" y="0"/>
                  <a:pt x="96" y="0"/>
                </a:cubicBezTo>
                <a:cubicBezTo>
                  <a:pt x="94" y="0"/>
                  <a:pt x="92" y="2"/>
                  <a:pt x="92" y="4"/>
                </a:cubicBezTo>
                <a:cubicBezTo>
                  <a:pt x="92" y="16"/>
                  <a:pt x="92" y="16"/>
                  <a:pt x="92" y="16"/>
                </a:cubicBezTo>
                <a:cubicBezTo>
                  <a:pt x="84" y="16"/>
                  <a:pt x="84" y="16"/>
                  <a:pt x="84" y="16"/>
                </a:cubicBezTo>
                <a:cubicBezTo>
                  <a:pt x="84" y="4"/>
                  <a:pt x="84" y="4"/>
                  <a:pt x="84" y="4"/>
                </a:cubicBezTo>
                <a:cubicBezTo>
                  <a:pt x="84" y="2"/>
                  <a:pt x="82" y="0"/>
                  <a:pt x="80" y="0"/>
                </a:cubicBezTo>
                <a:cubicBezTo>
                  <a:pt x="78" y="0"/>
                  <a:pt x="76" y="2"/>
                  <a:pt x="76" y="4"/>
                </a:cubicBezTo>
                <a:cubicBezTo>
                  <a:pt x="76" y="16"/>
                  <a:pt x="76" y="16"/>
                  <a:pt x="76" y="16"/>
                </a:cubicBezTo>
                <a:cubicBezTo>
                  <a:pt x="68" y="16"/>
                  <a:pt x="68" y="16"/>
                  <a:pt x="68" y="16"/>
                </a:cubicBezTo>
                <a:cubicBezTo>
                  <a:pt x="68" y="4"/>
                  <a:pt x="68" y="4"/>
                  <a:pt x="68" y="4"/>
                </a:cubicBezTo>
                <a:cubicBezTo>
                  <a:pt x="68" y="2"/>
                  <a:pt x="66" y="0"/>
                  <a:pt x="64" y="0"/>
                </a:cubicBezTo>
                <a:cubicBezTo>
                  <a:pt x="62" y="0"/>
                  <a:pt x="60" y="2"/>
                  <a:pt x="60" y="4"/>
                </a:cubicBezTo>
                <a:cubicBezTo>
                  <a:pt x="60" y="16"/>
                  <a:pt x="60" y="16"/>
                  <a:pt x="60" y="16"/>
                </a:cubicBezTo>
                <a:cubicBezTo>
                  <a:pt x="52" y="16"/>
                  <a:pt x="52" y="16"/>
                  <a:pt x="52" y="16"/>
                </a:cubicBezTo>
                <a:cubicBezTo>
                  <a:pt x="52" y="4"/>
                  <a:pt x="52" y="4"/>
                  <a:pt x="52" y="4"/>
                </a:cubicBezTo>
                <a:cubicBezTo>
                  <a:pt x="52" y="2"/>
                  <a:pt x="50" y="0"/>
                  <a:pt x="48" y="0"/>
                </a:cubicBezTo>
                <a:cubicBezTo>
                  <a:pt x="46" y="0"/>
                  <a:pt x="44" y="2"/>
                  <a:pt x="44" y="4"/>
                </a:cubicBezTo>
                <a:cubicBezTo>
                  <a:pt x="44" y="16"/>
                  <a:pt x="44" y="16"/>
                  <a:pt x="44" y="16"/>
                </a:cubicBezTo>
                <a:cubicBezTo>
                  <a:pt x="36" y="16"/>
                  <a:pt x="36" y="16"/>
                  <a:pt x="36" y="16"/>
                </a:cubicBezTo>
                <a:cubicBezTo>
                  <a:pt x="36" y="4"/>
                  <a:pt x="36" y="4"/>
                  <a:pt x="36" y="4"/>
                </a:cubicBezTo>
                <a:cubicBezTo>
                  <a:pt x="36" y="2"/>
                  <a:pt x="34" y="0"/>
                  <a:pt x="32" y="0"/>
                </a:cubicBezTo>
                <a:cubicBezTo>
                  <a:pt x="30" y="0"/>
                  <a:pt x="28" y="2"/>
                  <a:pt x="28" y="4"/>
                </a:cubicBezTo>
                <a:cubicBezTo>
                  <a:pt x="28" y="16"/>
                  <a:pt x="28" y="16"/>
                  <a:pt x="28" y="16"/>
                </a:cubicBezTo>
                <a:cubicBezTo>
                  <a:pt x="8" y="16"/>
                  <a:pt x="8" y="16"/>
                  <a:pt x="8" y="16"/>
                </a:cubicBezTo>
                <a:cubicBezTo>
                  <a:pt x="4" y="16"/>
                  <a:pt x="0" y="20"/>
                  <a:pt x="0" y="24"/>
                </a:cubicBezTo>
                <a:cubicBezTo>
                  <a:pt x="0" y="168"/>
                  <a:pt x="0" y="168"/>
                  <a:pt x="0" y="168"/>
                </a:cubicBezTo>
                <a:cubicBezTo>
                  <a:pt x="0" y="172"/>
                  <a:pt x="4" y="176"/>
                  <a:pt x="8" y="176"/>
                </a:cubicBezTo>
                <a:cubicBezTo>
                  <a:pt x="136" y="176"/>
                  <a:pt x="136" y="176"/>
                  <a:pt x="136" y="176"/>
                </a:cubicBezTo>
                <a:cubicBezTo>
                  <a:pt x="140" y="176"/>
                  <a:pt x="144" y="172"/>
                  <a:pt x="144" y="168"/>
                </a:cubicBezTo>
                <a:cubicBezTo>
                  <a:pt x="144" y="24"/>
                  <a:pt x="144" y="24"/>
                  <a:pt x="144" y="24"/>
                </a:cubicBezTo>
                <a:cubicBezTo>
                  <a:pt x="144" y="20"/>
                  <a:pt x="140" y="16"/>
                  <a:pt x="136" y="16"/>
                </a:cubicBezTo>
                <a:moveTo>
                  <a:pt x="8" y="168"/>
                </a:moveTo>
                <a:cubicBezTo>
                  <a:pt x="8" y="144"/>
                  <a:pt x="8" y="144"/>
                  <a:pt x="8" y="144"/>
                </a:cubicBezTo>
                <a:cubicBezTo>
                  <a:pt x="32" y="168"/>
                  <a:pt x="32" y="168"/>
                  <a:pt x="32" y="168"/>
                </a:cubicBezTo>
                <a:lnTo>
                  <a:pt x="8" y="168"/>
                </a:lnTo>
                <a:close/>
                <a:moveTo>
                  <a:pt x="136" y="168"/>
                </a:moveTo>
                <a:cubicBezTo>
                  <a:pt x="44" y="168"/>
                  <a:pt x="44" y="168"/>
                  <a:pt x="44" y="168"/>
                </a:cubicBezTo>
                <a:cubicBezTo>
                  <a:pt x="8" y="132"/>
                  <a:pt x="8" y="132"/>
                  <a:pt x="8" y="132"/>
                </a:cubicBezTo>
                <a:cubicBezTo>
                  <a:pt x="8" y="24"/>
                  <a:pt x="8" y="24"/>
                  <a:pt x="8" y="24"/>
                </a:cubicBezTo>
                <a:cubicBezTo>
                  <a:pt x="28" y="24"/>
                  <a:pt x="28" y="24"/>
                  <a:pt x="28" y="24"/>
                </a:cubicBezTo>
                <a:cubicBezTo>
                  <a:pt x="28" y="36"/>
                  <a:pt x="28" y="36"/>
                  <a:pt x="28" y="36"/>
                </a:cubicBezTo>
                <a:cubicBezTo>
                  <a:pt x="28" y="38"/>
                  <a:pt x="30" y="40"/>
                  <a:pt x="32" y="40"/>
                </a:cubicBezTo>
                <a:cubicBezTo>
                  <a:pt x="34" y="40"/>
                  <a:pt x="36" y="38"/>
                  <a:pt x="36" y="36"/>
                </a:cubicBezTo>
                <a:cubicBezTo>
                  <a:pt x="36" y="24"/>
                  <a:pt x="36" y="24"/>
                  <a:pt x="36" y="24"/>
                </a:cubicBezTo>
                <a:cubicBezTo>
                  <a:pt x="44" y="24"/>
                  <a:pt x="44" y="24"/>
                  <a:pt x="44" y="24"/>
                </a:cubicBezTo>
                <a:cubicBezTo>
                  <a:pt x="44" y="36"/>
                  <a:pt x="44" y="36"/>
                  <a:pt x="44" y="36"/>
                </a:cubicBezTo>
                <a:cubicBezTo>
                  <a:pt x="44" y="38"/>
                  <a:pt x="46" y="40"/>
                  <a:pt x="48" y="40"/>
                </a:cubicBezTo>
                <a:cubicBezTo>
                  <a:pt x="50" y="40"/>
                  <a:pt x="52" y="38"/>
                  <a:pt x="52" y="36"/>
                </a:cubicBezTo>
                <a:cubicBezTo>
                  <a:pt x="52" y="24"/>
                  <a:pt x="52" y="24"/>
                  <a:pt x="52" y="24"/>
                </a:cubicBezTo>
                <a:cubicBezTo>
                  <a:pt x="60" y="24"/>
                  <a:pt x="60" y="24"/>
                  <a:pt x="60" y="24"/>
                </a:cubicBezTo>
                <a:cubicBezTo>
                  <a:pt x="60" y="36"/>
                  <a:pt x="60" y="36"/>
                  <a:pt x="60" y="36"/>
                </a:cubicBezTo>
                <a:cubicBezTo>
                  <a:pt x="60" y="38"/>
                  <a:pt x="62" y="40"/>
                  <a:pt x="64" y="40"/>
                </a:cubicBezTo>
                <a:cubicBezTo>
                  <a:pt x="66" y="40"/>
                  <a:pt x="68" y="38"/>
                  <a:pt x="68" y="36"/>
                </a:cubicBezTo>
                <a:cubicBezTo>
                  <a:pt x="68" y="24"/>
                  <a:pt x="68" y="24"/>
                  <a:pt x="68" y="24"/>
                </a:cubicBezTo>
                <a:cubicBezTo>
                  <a:pt x="76" y="24"/>
                  <a:pt x="76" y="24"/>
                  <a:pt x="76" y="24"/>
                </a:cubicBezTo>
                <a:cubicBezTo>
                  <a:pt x="76" y="36"/>
                  <a:pt x="76" y="36"/>
                  <a:pt x="76" y="36"/>
                </a:cubicBezTo>
                <a:cubicBezTo>
                  <a:pt x="76" y="38"/>
                  <a:pt x="78" y="40"/>
                  <a:pt x="80" y="40"/>
                </a:cubicBezTo>
                <a:cubicBezTo>
                  <a:pt x="82" y="40"/>
                  <a:pt x="84" y="38"/>
                  <a:pt x="84" y="36"/>
                </a:cubicBezTo>
                <a:cubicBezTo>
                  <a:pt x="84" y="24"/>
                  <a:pt x="84" y="24"/>
                  <a:pt x="84" y="24"/>
                </a:cubicBezTo>
                <a:cubicBezTo>
                  <a:pt x="92" y="24"/>
                  <a:pt x="92" y="24"/>
                  <a:pt x="92" y="24"/>
                </a:cubicBezTo>
                <a:cubicBezTo>
                  <a:pt x="92" y="36"/>
                  <a:pt x="92" y="36"/>
                  <a:pt x="92" y="36"/>
                </a:cubicBezTo>
                <a:cubicBezTo>
                  <a:pt x="92" y="38"/>
                  <a:pt x="94" y="40"/>
                  <a:pt x="96" y="40"/>
                </a:cubicBezTo>
                <a:cubicBezTo>
                  <a:pt x="98" y="40"/>
                  <a:pt x="100" y="38"/>
                  <a:pt x="100" y="36"/>
                </a:cubicBezTo>
                <a:cubicBezTo>
                  <a:pt x="100" y="24"/>
                  <a:pt x="100" y="24"/>
                  <a:pt x="100" y="24"/>
                </a:cubicBezTo>
                <a:cubicBezTo>
                  <a:pt x="108" y="24"/>
                  <a:pt x="108" y="24"/>
                  <a:pt x="108" y="24"/>
                </a:cubicBezTo>
                <a:cubicBezTo>
                  <a:pt x="108" y="36"/>
                  <a:pt x="108" y="36"/>
                  <a:pt x="108" y="36"/>
                </a:cubicBezTo>
                <a:cubicBezTo>
                  <a:pt x="108" y="38"/>
                  <a:pt x="110" y="40"/>
                  <a:pt x="112" y="40"/>
                </a:cubicBezTo>
                <a:cubicBezTo>
                  <a:pt x="114" y="40"/>
                  <a:pt x="116" y="38"/>
                  <a:pt x="116" y="36"/>
                </a:cubicBezTo>
                <a:cubicBezTo>
                  <a:pt x="116" y="24"/>
                  <a:pt x="116" y="24"/>
                  <a:pt x="116" y="24"/>
                </a:cubicBezTo>
                <a:cubicBezTo>
                  <a:pt x="136" y="24"/>
                  <a:pt x="136" y="24"/>
                  <a:pt x="136" y="24"/>
                </a:cubicBezTo>
                <a:lnTo>
                  <a:pt x="136" y="168"/>
                </a:lnTo>
                <a:close/>
                <a:moveTo>
                  <a:pt x="20" y="92"/>
                </a:moveTo>
                <a:cubicBezTo>
                  <a:pt x="20" y="94"/>
                  <a:pt x="22" y="96"/>
                  <a:pt x="24" y="96"/>
                </a:cubicBezTo>
                <a:cubicBezTo>
                  <a:pt x="120" y="96"/>
                  <a:pt x="120" y="96"/>
                  <a:pt x="120" y="96"/>
                </a:cubicBezTo>
                <a:cubicBezTo>
                  <a:pt x="122" y="96"/>
                  <a:pt x="124" y="94"/>
                  <a:pt x="124" y="92"/>
                </a:cubicBezTo>
                <a:cubicBezTo>
                  <a:pt x="124" y="90"/>
                  <a:pt x="122" y="88"/>
                  <a:pt x="120" y="88"/>
                </a:cubicBezTo>
                <a:cubicBezTo>
                  <a:pt x="24" y="88"/>
                  <a:pt x="24" y="88"/>
                  <a:pt x="24" y="88"/>
                </a:cubicBezTo>
                <a:cubicBezTo>
                  <a:pt x="22" y="88"/>
                  <a:pt x="20" y="90"/>
                  <a:pt x="20" y="92"/>
                </a:cubicBezTo>
                <a:moveTo>
                  <a:pt x="96" y="112"/>
                </a:moveTo>
                <a:cubicBezTo>
                  <a:pt x="24" y="112"/>
                  <a:pt x="24" y="112"/>
                  <a:pt x="24" y="112"/>
                </a:cubicBezTo>
                <a:cubicBezTo>
                  <a:pt x="22" y="112"/>
                  <a:pt x="20" y="114"/>
                  <a:pt x="20" y="116"/>
                </a:cubicBezTo>
                <a:cubicBezTo>
                  <a:pt x="20" y="118"/>
                  <a:pt x="22" y="120"/>
                  <a:pt x="24" y="120"/>
                </a:cubicBezTo>
                <a:cubicBezTo>
                  <a:pt x="96" y="120"/>
                  <a:pt x="96" y="120"/>
                  <a:pt x="96" y="120"/>
                </a:cubicBezTo>
                <a:cubicBezTo>
                  <a:pt x="98" y="120"/>
                  <a:pt x="100" y="118"/>
                  <a:pt x="100" y="116"/>
                </a:cubicBezTo>
                <a:cubicBezTo>
                  <a:pt x="100" y="114"/>
                  <a:pt x="98" y="112"/>
                  <a:pt x="96" y="112"/>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dirty="0">
              <a:noFill/>
            </a:endParaRPr>
          </a:p>
        </p:txBody>
      </p:sp>
      <p:sp>
        <p:nvSpPr>
          <p:cNvPr id="37" name="Freeform 49"/>
          <p:cNvSpPr>
            <a:spLocks noChangeAspect="1" noEditPoints="1"/>
          </p:cNvSpPr>
          <p:nvPr/>
        </p:nvSpPr>
        <p:spPr bwMode="auto">
          <a:xfrm>
            <a:off x="1315837" y="191573"/>
            <a:ext cx="190298" cy="164549"/>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dirty="0">
              <a:noFill/>
            </a:endParaRPr>
          </a:p>
        </p:txBody>
      </p:sp>
      <p:sp>
        <p:nvSpPr>
          <p:cNvPr id="38" name="Freeform 29"/>
          <p:cNvSpPr>
            <a:spLocks noChangeAspect="1" noEditPoints="1"/>
          </p:cNvSpPr>
          <p:nvPr/>
        </p:nvSpPr>
        <p:spPr bwMode="auto">
          <a:xfrm>
            <a:off x="1484408" y="478870"/>
            <a:ext cx="188415" cy="164549"/>
          </a:xfrm>
          <a:custGeom>
            <a:avLst/>
            <a:gdLst>
              <a:gd name="T0" fmla="*/ 44 w 176"/>
              <a:gd name="T1" fmla="*/ 132 h 176"/>
              <a:gd name="T2" fmla="*/ 78 w 176"/>
              <a:gd name="T3" fmla="*/ 126 h 176"/>
              <a:gd name="T4" fmla="*/ 170 w 176"/>
              <a:gd name="T5" fmla="*/ 34 h 176"/>
              <a:gd name="T6" fmla="*/ 176 w 176"/>
              <a:gd name="T7" fmla="*/ 20 h 176"/>
              <a:gd name="T8" fmla="*/ 156 w 176"/>
              <a:gd name="T9" fmla="*/ 0 h 176"/>
              <a:gd name="T10" fmla="*/ 142 w 176"/>
              <a:gd name="T11" fmla="*/ 6 h 176"/>
              <a:gd name="T12" fmla="*/ 50 w 176"/>
              <a:gd name="T13" fmla="*/ 98 h 176"/>
              <a:gd name="T14" fmla="*/ 44 w 176"/>
              <a:gd name="T15" fmla="*/ 132 h 176"/>
              <a:gd name="T16" fmla="*/ 148 w 176"/>
              <a:gd name="T17" fmla="*/ 12 h 176"/>
              <a:gd name="T18" fmla="*/ 156 w 176"/>
              <a:gd name="T19" fmla="*/ 8 h 176"/>
              <a:gd name="T20" fmla="*/ 168 w 176"/>
              <a:gd name="T21" fmla="*/ 20 h 176"/>
              <a:gd name="T22" fmla="*/ 164 w 176"/>
              <a:gd name="T23" fmla="*/ 28 h 176"/>
              <a:gd name="T24" fmla="*/ 159 w 176"/>
              <a:gd name="T25" fmla="*/ 34 h 176"/>
              <a:gd name="T26" fmla="*/ 142 w 176"/>
              <a:gd name="T27" fmla="*/ 17 h 176"/>
              <a:gd name="T28" fmla="*/ 148 w 176"/>
              <a:gd name="T29" fmla="*/ 12 h 176"/>
              <a:gd name="T30" fmla="*/ 137 w 176"/>
              <a:gd name="T31" fmla="*/ 22 h 176"/>
              <a:gd name="T32" fmla="*/ 154 w 176"/>
              <a:gd name="T33" fmla="*/ 39 h 176"/>
              <a:gd name="T34" fmla="*/ 80 w 176"/>
              <a:gd name="T35" fmla="*/ 113 h 176"/>
              <a:gd name="T36" fmla="*/ 80 w 176"/>
              <a:gd name="T37" fmla="*/ 96 h 176"/>
              <a:gd name="T38" fmla="*/ 63 w 176"/>
              <a:gd name="T39" fmla="*/ 96 h 176"/>
              <a:gd name="T40" fmla="*/ 137 w 176"/>
              <a:gd name="T41" fmla="*/ 22 h 176"/>
              <a:gd name="T42" fmla="*/ 57 w 176"/>
              <a:gd name="T43" fmla="*/ 104 h 176"/>
              <a:gd name="T44" fmla="*/ 72 w 176"/>
              <a:gd name="T45" fmla="*/ 104 h 176"/>
              <a:gd name="T46" fmla="*/ 72 w 176"/>
              <a:gd name="T47" fmla="*/ 119 h 176"/>
              <a:gd name="T48" fmla="*/ 54 w 176"/>
              <a:gd name="T49" fmla="*/ 122 h 176"/>
              <a:gd name="T50" fmla="*/ 57 w 176"/>
              <a:gd name="T51" fmla="*/ 104 h 176"/>
              <a:gd name="T52" fmla="*/ 172 w 176"/>
              <a:gd name="T53" fmla="*/ 60 h 176"/>
              <a:gd name="T54" fmla="*/ 168 w 176"/>
              <a:gd name="T55" fmla="*/ 64 h 176"/>
              <a:gd name="T56" fmla="*/ 168 w 176"/>
              <a:gd name="T57" fmla="*/ 152 h 176"/>
              <a:gd name="T58" fmla="*/ 152 w 176"/>
              <a:gd name="T59" fmla="*/ 168 h 176"/>
              <a:gd name="T60" fmla="*/ 24 w 176"/>
              <a:gd name="T61" fmla="*/ 168 h 176"/>
              <a:gd name="T62" fmla="*/ 8 w 176"/>
              <a:gd name="T63" fmla="*/ 152 h 176"/>
              <a:gd name="T64" fmla="*/ 8 w 176"/>
              <a:gd name="T65" fmla="*/ 24 h 176"/>
              <a:gd name="T66" fmla="*/ 24 w 176"/>
              <a:gd name="T67" fmla="*/ 8 h 176"/>
              <a:gd name="T68" fmla="*/ 112 w 176"/>
              <a:gd name="T69" fmla="*/ 8 h 176"/>
              <a:gd name="T70" fmla="*/ 116 w 176"/>
              <a:gd name="T71" fmla="*/ 4 h 176"/>
              <a:gd name="T72" fmla="*/ 112 w 176"/>
              <a:gd name="T73" fmla="*/ 0 h 176"/>
              <a:gd name="T74" fmla="*/ 24 w 176"/>
              <a:gd name="T75" fmla="*/ 0 h 176"/>
              <a:gd name="T76" fmla="*/ 0 w 176"/>
              <a:gd name="T77" fmla="*/ 24 h 176"/>
              <a:gd name="T78" fmla="*/ 0 w 176"/>
              <a:gd name="T79" fmla="*/ 152 h 176"/>
              <a:gd name="T80" fmla="*/ 24 w 176"/>
              <a:gd name="T81" fmla="*/ 176 h 176"/>
              <a:gd name="T82" fmla="*/ 152 w 176"/>
              <a:gd name="T83" fmla="*/ 176 h 176"/>
              <a:gd name="T84" fmla="*/ 176 w 176"/>
              <a:gd name="T85" fmla="*/ 152 h 176"/>
              <a:gd name="T86" fmla="*/ 176 w 176"/>
              <a:gd name="T87" fmla="*/ 64 h 176"/>
              <a:gd name="T88" fmla="*/ 172 w 176"/>
              <a:gd name="T89"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44" y="132"/>
                </a:moveTo>
                <a:cubicBezTo>
                  <a:pt x="78" y="126"/>
                  <a:pt x="78" y="126"/>
                  <a:pt x="78" y="126"/>
                </a:cubicBezTo>
                <a:cubicBezTo>
                  <a:pt x="170" y="34"/>
                  <a:pt x="170" y="34"/>
                  <a:pt x="170" y="34"/>
                </a:cubicBezTo>
                <a:cubicBezTo>
                  <a:pt x="174" y="31"/>
                  <a:pt x="176" y="26"/>
                  <a:pt x="176" y="20"/>
                </a:cubicBezTo>
                <a:cubicBezTo>
                  <a:pt x="176" y="9"/>
                  <a:pt x="167" y="0"/>
                  <a:pt x="156" y="0"/>
                </a:cubicBezTo>
                <a:cubicBezTo>
                  <a:pt x="150" y="0"/>
                  <a:pt x="145" y="2"/>
                  <a:pt x="142" y="6"/>
                </a:cubicBezTo>
                <a:cubicBezTo>
                  <a:pt x="50" y="98"/>
                  <a:pt x="50" y="98"/>
                  <a:pt x="50" y="98"/>
                </a:cubicBezTo>
                <a:lnTo>
                  <a:pt x="44" y="132"/>
                </a:lnTo>
                <a:close/>
                <a:moveTo>
                  <a:pt x="148" y="12"/>
                </a:moveTo>
                <a:cubicBezTo>
                  <a:pt x="150" y="9"/>
                  <a:pt x="153" y="8"/>
                  <a:pt x="156" y="8"/>
                </a:cubicBezTo>
                <a:cubicBezTo>
                  <a:pt x="163" y="8"/>
                  <a:pt x="168" y="13"/>
                  <a:pt x="168" y="20"/>
                </a:cubicBezTo>
                <a:cubicBezTo>
                  <a:pt x="168" y="23"/>
                  <a:pt x="167" y="26"/>
                  <a:pt x="164" y="28"/>
                </a:cubicBezTo>
                <a:cubicBezTo>
                  <a:pt x="159" y="34"/>
                  <a:pt x="159" y="34"/>
                  <a:pt x="159" y="34"/>
                </a:cubicBezTo>
                <a:cubicBezTo>
                  <a:pt x="142" y="17"/>
                  <a:pt x="142" y="17"/>
                  <a:pt x="142" y="17"/>
                </a:cubicBezTo>
                <a:lnTo>
                  <a:pt x="148" y="12"/>
                </a:lnTo>
                <a:close/>
                <a:moveTo>
                  <a:pt x="137" y="22"/>
                </a:moveTo>
                <a:cubicBezTo>
                  <a:pt x="154" y="39"/>
                  <a:pt x="154" y="39"/>
                  <a:pt x="154" y="39"/>
                </a:cubicBezTo>
                <a:cubicBezTo>
                  <a:pt x="80" y="113"/>
                  <a:pt x="80" y="113"/>
                  <a:pt x="80" y="113"/>
                </a:cubicBezTo>
                <a:cubicBezTo>
                  <a:pt x="80" y="96"/>
                  <a:pt x="80" y="96"/>
                  <a:pt x="80" y="96"/>
                </a:cubicBezTo>
                <a:cubicBezTo>
                  <a:pt x="63" y="96"/>
                  <a:pt x="63" y="96"/>
                  <a:pt x="63" y="96"/>
                </a:cubicBezTo>
                <a:lnTo>
                  <a:pt x="137" y="22"/>
                </a:lnTo>
                <a:close/>
                <a:moveTo>
                  <a:pt x="57" y="104"/>
                </a:moveTo>
                <a:cubicBezTo>
                  <a:pt x="72" y="104"/>
                  <a:pt x="72" y="104"/>
                  <a:pt x="72" y="104"/>
                </a:cubicBezTo>
                <a:cubicBezTo>
                  <a:pt x="72" y="119"/>
                  <a:pt x="72" y="119"/>
                  <a:pt x="72" y="119"/>
                </a:cubicBezTo>
                <a:cubicBezTo>
                  <a:pt x="54" y="122"/>
                  <a:pt x="54" y="122"/>
                  <a:pt x="54" y="122"/>
                </a:cubicBezTo>
                <a:lnTo>
                  <a:pt x="57" y="104"/>
                </a:lnTo>
                <a:close/>
                <a:moveTo>
                  <a:pt x="172" y="60"/>
                </a:moveTo>
                <a:cubicBezTo>
                  <a:pt x="170" y="60"/>
                  <a:pt x="168" y="62"/>
                  <a:pt x="168" y="64"/>
                </a:cubicBezTo>
                <a:cubicBezTo>
                  <a:pt x="168" y="152"/>
                  <a:pt x="168" y="152"/>
                  <a:pt x="168" y="152"/>
                </a:cubicBezTo>
                <a:cubicBezTo>
                  <a:pt x="168" y="161"/>
                  <a:pt x="161" y="168"/>
                  <a:pt x="152" y="168"/>
                </a:cubicBezTo>
                <a:cubicBezTo>
                  <a:pt x="24" y="168"/>
                  <a:pt x="24" y="168"/>
                  <a:pt x="24" y="168"/>
                </a:cubicBezTo>
                <a:cubicBezTo>
                  <a:pt x="15" y="168"/>
                  <a:pt x="8" y="161"/>
                  <a:pt x="8" y="152"/>
                </a:cubicBezTo>
                <a:cubicBezTo>
                  <a:pt x="8" y="24"/>
                  <a:pt x="8" y="24"/>
                  <a:pt x="8" y="24"/>
                </a:cubicBezTo>
                <a:cubicBezTo>
                  <a:pt x="8" y="15"/>
                  <a:pt x="15" y="8"/>
                  <a:pt x="24" y="8"/>
                </a:cubicBezTo>
                <a:cubicBezTo>
                  <a:pt x="112" y="8"/>
                  <a:pt x="112" y="8"/>
                  <a:pt x="112" y="8"/>
                </a:cubicBezTo>
                <a:cubicBezTo>
                  <a:pt x="114" y="8"/>
                  <a:pt x="116" y="6"/>
                  <a:pt x="116" y="4"/>
                </a:cubicBezTo>
                <a:cubicBezTo>
                  <a:pt x="116" y="2"/>
                  <a:pt x="114" y="0"/>
                  <a:pt x="112" y="0"/>
                </a:cubicBezTo>
                <a:cubicBezTo>
                  <a:pt x="24" y="0"/>
                  <a:pt x="24" y="0"/>
                  <a:pt x="24" y="0"/>
                </a:cubicBezTo>
                <a:cubicBezTo>
                  <a:pt x="11" y="0"/>
                  <a:pt x="0" y="11"/>
                  <a:pt x="0" y="24"/>
                </a:cubicBezTo>
                <a:cubicBezTo>
                  <a:pt x="0" y="152"/>
                  <a:pt x="0" y="152"/>
                  <a:pt x="0" y="152"/>
                </a:cubicBezTo>
                <a:cubicBezTo>
                  <a:pt x="0" y="165"/>
                  <a:pt x="11" y="176"/>
                  <a:pt x="24" y="176"/>
                </a:cubicBezTo>
                <a:cubicBezTo>
                  <a:pt x="152" y="176"/>
                  <a:pt x="152" y="176"/>
                  <a:pt x="152" y="176"/>
                </a:cubicBezTo>
                <a:cubicBezTo>
                  <a:pt x="165" y="176"/>
                  <a:pt x="176" y="165"/>
                  <a:pt x="176" y="152"/>
                </a:cubicBezTo>
                <a:cubicBezTo>
                  <a:pt x="176" y="64"/>
                  <a:pt x="176" y="64"/>
                  <a:pt x="176" y="64"/>
                </a:cubicBezTo>
                <a:cubicBezTo>
                  <a:pt x="176" y="62"/>
                  <a:pt x="174" y="60"/>
                  <a:pt x="172" y="60"/>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dirty="0">
              <a:noFill/>
            </a:endParaRPr>
          </a:p>
        </p:txBody>
      </p:sp>
      <p:sp>
        <p:nvSpPr>
          <p:cNvPr id="2" name="Rectangle 1"/>
          <p:cNvSpPr/>
          <p:nvPr/>
        </p:nvSpPr>
        <p:spPr>
          <a:xfrm>
            <a:off x="2704716" y="3059141"/>
            <a:ext cx="912396" cy="59503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endParaRPr lang="en-US" sz="3200">
              <a:solidFill>
                <a:srgbClr val="FFFFFF"/>
              </a:solidFill>
            </a:endParaRPr>
          </a:p>
        </p:txBody>
      </p:sp>
      <p:grpSp>
        <p:nvGrpSpPr>
          <p:cNvPr id="8" name="Group 7"/>
          <p:cNvGrpSpPr/>
          <p:nvPr/>
        </p:nvGrpSpPr>
        <p:grpSpPr>
          <a:xfrm>
            <a:off x="1315837" y="2810281"/>
            <a:ext cx="706100" cy="161922"/>
            <a:chOff x="2640938" y="2829028"/>
            <a:chExt cx="320552" cy="76663"/>
          </a:xfrm>
        </p:grpSpPr>
        <p:sp>
          <p:nvSpPr>
            <p:cNvPr id="27" name="Shape 136"/>
            <p:cNvSpPr/>
            <p:nvPr userDrawn="1"/>
          </p:nvSpPr>
          <p:spPr>
            <a:xfrm>
              <a:off x="2640938" y="2829028"/>
              <a:ext cx="76529" cy="76663"/>
            </a:xfrm>
            <a:prstGeom prst="ellipse">
              <a:avLst/>
            </a:prstGeom>
            <a:solidFill>
              <a:schemeClr val="accent1"/>
            </a:solidFill>
            <a:ln w="12700">
              <a:miter lim="400000"/>
            </a:ln>
          </p:spPr>
          <p:txBody>
            <a:bodyPr lIns="14288" tIns="14288" rIns="14288" bIns="14288" anchor="ctr"/>
            <a:lstStyle/>
            <a:p>
              <a:pPr>
                <a:defRPr sz="3200">
                  <a:solidFill>
                    <a:srgbClr val="FFFFFF"/>
                  </a:solidFill>
                </a:defRPr>
              </a:pPr>
              <a:endParaRPr sz="900"/>
            </a:p>
          </p:txBody>
        </p:sp>
        <p:sp>
          <p:nvSpPr>
            <p:cNvPr id="28" name="Shape 137"/>
            <p:cNvSpPr/>
            <p:nvPr userDrawn="1"/>
          </p:nvSpPr>
          <p:spPr>
            <a:xfrm>
              <a:off x="2701945" y="2829028"/>
              <a:ext cx="76529" cy="76663"/>
            </a:xfrm>
            <a:prstGeom prst="ellipse">
              <a:avLst/>
            </a:prstGeom>
            <a:solidFill>
              <a:schemeClr val="accent2"/>
            </a:solidFill>
            <a:ln w="12700">
              <a:miter lim="400000"/>
            </a:ln>
          </p:spPr>
          <p:txBody>
            <a:bodyPr lIns="14288" tIns="14288" rIns="14288" bIns="14288" anchor="ctr"/>
            <a:lstStyle/>
            <a:p>
              <a:pPr>
                <a:defRPr sz="3200">
                  <a:solidFill>
                    <a:srgbClr val="FFFFFF"/>
                  </a:solidFill>
                </a:defRPr>
              </a:pPr>
              <a:endParaRPr sz="900"/>
            </a:p>
          </p:txBody>
        </p:sp>
        <p:sp>
          <p:nvSpPr>
            <p:cNvPr id="29" name="Shape 138"/>
            <p:cNvSpPr/>
            <p:nvPr userDrawn="1"/>
          </p:nvSpPr>
          <p:spPr>
            <a:xfrm>
              <a:off x="2762950" y="2829028"/>
              <a:ext cx="76529" cy="76663"/>
            </a:xfrm>
            <a:prstGeom prst="ellipse">
              <a:avLst/>
            </a:prstGeom>
            <a:solidFill>
              <a:schemeClr val="accent3"/>
            </a:solidFill>
            <a:ln w="12700">
              <a:miter lim="400000"/>
            </a:ln>
          </p:spPr>
          <p:txBody>
            <a:bodyPr lIns="14288" tIns="14288" rIns="14288" bIns="14288" anchor="ctr"/>
            <a:lstStyle/>
            <a:p>
              <a:pPr>
                <a:defRPr sz="3200">
                  <a:solidFill>
                    <a:srgbClr val="FFFFFF"/>
                  </a:solidFill>
                </a:defRPr>
              </a:pPr>
              <a:endParaRPr sz="900"/>
            </a:p>
          </p:txBody>
        </p:sp>
        <p:sp>
          <p:nvSpPr>
            <p:cNvPr id="30" name="Shape 139"/>
            <p:cNvSpPr/>
            <p:nvPr userDrawn="1"/>
          </p:nvSpPr>
          <p:spPr>
            <a:xfrm>
              <a:off x="2823955" y="2829028"/>
              <a:ext cx="76529" cy="76663"/>
            </a:xfrm>
            <a:prstGeom prst="ellipse">
              <a:avLst/>
            </a:prstGeom>
            <a:solidFill>
              <a:schemeClr val="accent4"/>
            </a:solidFill>
            <a:ln w="12700">
              <a:miter lim="400000"/>
            </a:ln>
          </p:spPr>
          <p:txBody>
            <a:bodyPr lIns="14288" tIns="14288" rIns="14288" bIns="14288" anchor="ctr"/>
            <a:lstStyle/>
            <a:p>
              <a:pPr>
                <a:defRPr sz="3200">
                  <a:solidFill>
                    <a:srgbClr val="FFFFFF"/>
                  </a:solidFill>
                </a:defRPr>
              </a:pPr>
              <a:endParaRPr sz="900"/>
            </a:p>
          </p:txBody>
        </p:sp>
        <p:sp>
          <p:nvSpPr>
            <p:cNvPr id="32" name="Shape 140"/>
            <p:cNvSpPr/>
            <p:nvPr userDrawn="1"/>
          </p:nvSpPr>
          <p:spPr>
            <a:xfrm>
              <a:off x="2884961" y="2829028"/>
              <a:ext cx="76529" cy="76663"/>
            </a:xfrm>
            <a:prstGeom prst="ellipse">
              <a:avLst/>
            </a:prstGeom>
            <a:solidFill>
              <a:schemeClr val="accent5"/>
            </a:solidFill>
            <a:ln w="12700">
              <a:miter lim="400000"/>
            </a:ln>
          </p:spPr>
          <p:txBody>
            <a:bodyPr lIns="14288" tIns="14288" rIns="14288" bIns="14288" anchor="ctr"/>
            <a:lstStyle/>
            <a:p>
              <a:pPr>
                <a:defRPr sz="3200">
                  <a:solidFill>
                    <a:srgbClr val="FFFFFF"/>
                  </a:solidFill>
                </a:defRPr>
              </a:pPr>
              <a:endParaRPr sz="900"/>
            </a:p>
          </p:txBody>
        </p:sp>
      </p:grpSp>
      <p:sp>
        <p:nvSpPr>
          <p:cNvPr id="52" name="Freeform 49">
            <a:extLst>
              <a:ext uri="{FF2B5EF4-FFF2-40B4-BE49-F238E27FC236}">
                <a16:creationId xmlns:a16="http://schemas.microsoft.com/office/drawing/2014/main" id="{608948EE-5619-4750-982B-C97F35708FC8}"/>
              </a:ext>
            </a:extLst>
          </p:cNvPr>
          <p:cNvSpPr>
            <a:spLocks noChangeAspect="1" noEditPoints="1"/>
          </p:cNvSpPr>
          <p:nvPr/>
        </p:nvSpPr>
        <p:spPr bwMode="auto">
          <a:xfrm>
            <a:off x="2169275" y="285829"/>
            <a:ext cx="184708" cy="182880"/>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dirty="0">
              <a:noFill/>
            </a:endParaRPr>
          </a:p>
        </p:txBody>
      </p:sp>
      <p:sp>
        <p:nvSpPr>
          <p:cNvPr id="9" name="Right Brace 8">
            <a:extLst>
              <a:ext uri="{FF2B5EF4-FFF2-40B4-BE49-F238E27FC236}">
                <a16:creationId xmlns:a16="http://schemas.microsoft.com/office/drawing/2014/main" id="{372F9408-AEF9-49FA-8B3B-CC9B0AE4EB9A}"/>
              </a:ext>
            </a:extLst>
          </p:cNvPr>
          <p:cNvSpPr/>
          <p:nvPr/>
        </p:nvSpPr>
        <p:spPr>
          <a:xfrm rot="10800000">
            <a:off x="4292028" y="1213490"/>
            <a:ext cx="195061" cy="984534"/>
          </a:xfrm>
          <a:prstGeom prst="rightBrace">
            <a:avLst/>
          </a:prstGeom>
          <a:ln w="28575"/>
        </p:spPr>
        <p:style>
          <a:lnRef idx="1">
            <a:schemeClr val="accent1"/>
          </a:lnRef>
          <a:fillRef idx="0">
            <a:schemeClr val="accent1"/>
          </a:fillRef>
          <a:effectRef idx="0">
            <a:schemeClr val="accent1"/>
          </a:effectRef>
          <a:fontRef idx="minor">
            <a:schemeClr val="tx1"/>
          </a:fontRef>
        </p:style>
        <p:txBody>
          <a:bodyPr rot="0" spcFirstLastPara="1" vertOverflow="overflow" horzOverflow="overflow" vert="horz" wrap="square" lIns="91439" tIns="45719" rIns="91439" bIns="45719" numCol="1" spcCol="38100" rtlCol="0" anchor="t">
            <a:noAutofit/>
          </a:bodyPr>
          <a:lstStyle/>
          <a:p>
            <a:pPr defTabSz="914378" latinLnBrk="1"/>
            <a:endParaRPr lang="en-US" sz="1800">
              <a:solidFill>
                <a:srgbClr val="000000"/>
              </a:solidFill>
            </a:endParaRPr>
          </a:p>
        </p:txBody>
      </p:sp>
      <p:sp>
        <p:nvSpPr>
          <p:cNvPr id="13" name="TextBox 12">
            <a:extLst>
              <a:ext uri="{FF2B5EF4-FFF2-40B4-BE49-F238E27FC236}">
                <a16:creationId xmlns:a16="http://schemas.microsoft.com/office/drawing/2014/main" id="{0DBFBC44-35FB-489F-BE40-87CCF3ABD3E8}"/>
              </a:ext>
            </a:extLst>
          </p:cNvPr>
          <p:cNvSpPr txBox="1"/>
          <p:nvPr/>
        </p:nvSpPr>
        <p:spPr>
          <a:xfrm>
            <a:off x="3158879" y="1610296"/>
            <a:ext cx="128071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US" sz="1600" b="1" dirty="0">
                <a:solidFill>
                  <a:schemeClr val="accent1"/>
                </a:solidFill>
              </a:rPr>
              <a:t>Section 1</a:t>
            </a:r>
          </a:p>
        </p:txBody>
      </p:sp>
      <p:sp>
        <p:nvSpPr>
          <p:cNvPr id="3" name="TextBox 2">
            <a:extLst>
              <a:ext uri="{FF2B5EF4-FFF2-40B4-BE49-F238E27FC236}">
                <a16:creationId xmlns:a16="http://schemas.microsoft.com/office/drawing/2014/main" id="{BE15418A-E732-F8F0-D1CA-EB7E93C2F1D8}"/>
              </a:ext>
            </a:extLst>
          </p:cNvPr>
          <p:cNvSpPr txBox="1"/>
          <p:nvPr/>
        </p:nvSpPr>
        <p:spPr>
          <a:xfrm>
            <a:off x="2889253" y="2234617"/>
            <a:ext cx="175086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US" sz="1600" b="1" dirty="0">
                <a:solidFill>
                  <a:schemeClr val="accent3"/>
                </a:solidFill>
              </a:rPr>
              <a:t>Section 2</a:t>
            </a:r>
          </a:p>
        </p:txBody>
      </p:sp>
      <p:sp>
        <p:nvSpPr>
          <p:cNvPr id="12" name="TextBox 11">
            <a:extLst>
              <a:ext uri="{FF2B5EF4-FFF2-40B4-BE49-F238E27FC236}">
                <a16:creationId xmlns:a16="http://schemas.microsoft.com/office/drawing/2014/main" id="{AAEF471C-484B-6322-6F00-8C6822B84F79}"/>
              </a:ext>
            </a:extLst>
          </p:cNvPr>
          <p:cNvSpPr txBox="1"/>
          <p:nvPr/>
        </p:nvSpPr>
        <p:spPr>
          <a:xfrm>
            <a:off x="2940686" y="2828608"/>
            <a:ext cx="169943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US" sz="1600" b="1" dirty="0">
                <a:solidFill>
                  <a:schemeClr val="accent4"/>
                </a:solidFill>
              </a:rPr>
              <a:t>Section 3</a:t>
            </a:r>
          </a:p>
        </p:txBody>
      </p:sp>
      <p:sp>
        <p:nvSpPr>
          <p:cNvPr id="15" name="Shape 1138"/>
          <p:cNvSpPr/>
          <p:nvPr/>
        </p:nvSpPr>
        <p:spPr>
          <a:xfrm>
            <a:off x="4994374" y="3688950"/>
            <a:ext cx="3641761" cy="274044"/>
          </a:xfrm>
          <a:prstGeom prst="rect">
            <a:avLst/>
          </a:prstGeom>
          <a:ln w="12700">
            <a:miter lim="400000"/>
          </a:ln>
          <a:extLst>
            <a:ext uri="{C572A759-6A51-4108-AA02-DFA0A04FC94B}">
              <ma14:wrappingTextBoxFlag xmlns:ma14="http://schemas.microsoft.com/office/mac/drawingml/2011/main" xmlns="" val="1"/>
            </a:ext>
          </a:extLst>
        </p:spPr>
        <p:txBody>
          <a:bodyPr wrap="square" lIns="14288" tIns="14288" rIns="14288" bIns="14288">
            <a:spAutoFit/>
          </a:bodyPr>
          <a:lstStyle/>
          <a:p>
            <a:pPr algn="l">
              <a:lnSpc>
                <a:spcPct val="120000"/>
              </a:lnSpc>
              <a:defRPr sz="3000">
                <a:solidFill>
                  <a:srgbClr val="8FC321"/>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rPr>
              <a:t>Bonus: Scripting (time permitting)</a:t>
            </a:r>
            <a:endParaRPr sz="1600" b="1" dirty="0">
              <a:solidFill>
                <a:schemeClr val="tx1"/>
              </a:solidFill>
              <a:latin typeface="Calibri" panose="020F0502020204030204" pitchFamily="34" charset="0"/>
              <a:cs typeface="Calibri" panose="020F0502020204030204" pitchFamily="34" charset="0"/>
            </a:endParaRPr>
          </a:p>
        </p:txBody>
      </p:sp>
      <p:sp>
        <p:nvSpPr>
          <p:cNvPr id="18" name="Shape 1153"/>
          <p:cNvSpPr>
            <a:spLocks noChangeAspect="1"/>
          </p:cNvSpPr>
          <p:nvPr/>
        </p:nvSpPr>
        <p:spPr>
          <a:xfrm>
            <a:off x="4553988" y="2843529"/>
            <a:ext cx="348567" cy="304416"/>
          </a:xfrm>
          <a:prstGeom prst="ellipse">
            <a:avLst/>
          </a:prstGeom>
          <a:solidFill>
            <a:schemeClr val="accent4"/>
          </a:solidFill>
          <a:ln w="12700" cap="flat">
            <a:noFill/>
            <a:miter lim="400000"/>
          </a:ln>
          <a:effectLst>
            <a:outerShdw blurRad="88900" sx="75000" sy="75000" rotWithShape="0">
              <a:srgbClr val="000000"/>
            </a:outerShdw>
          </a:effectLst>
        </p:spPr>
        <p:txBody>
          <a:bodyPr wrap="square" lIns="14288" tIns="14288" rIns="14288" bIns="14288" numCol="1" anchor="ctr">
            <a:noAutofit/>
          </a:bodyPr>
          <a:lstStyle/>
          <a:p>
            <a:pPr algn="ctr">
              <a:defRPr sz="3200">
                <a:solidFill>
                  <a:srgbClr val="FFFFFF"/>
                </a:solidFill>
              </a:defRPr>
            </a:pPr>
            <a:r>
              <a:rPr lang="en-US" sz="900" dirty="0"/>
              <a:t>3</a:t>
            </a:r>
            <a:endParaRPr sz="900" dirty="0"/>
          </a:p>
        </p:txBody>
      </p:sp>
      <p:sp>
        <p:nvSpPr>
          <p:cNvPr id="19" name="Shape 1138">
            <a:extLst>
              <a:ext uri="{FF2B5EF4-FFF2-40B4-BE49-F238E27FC236}">
                <a16:creationId xmlns:a16="http://schemas.microsoft.com/office/drawing/2014/main" id="{E5F96BE2-B453-49C0-B456-56BBE2718287}"/>
              </a:ext>
            </a:extLst>
          </p:cNvPr>
          <p:cNvSpPr/>
          <p:nvPr/>
        </p:nvSpPr>
        <p:spPr>
          <a:xfrm>
            <a:off x="4986749" y="2814004"/>
            <a:ext cx="3933378" cy="597216"/>
          </a:xfrm>
          <a:prstGeom prst="rect">
            <a:avLst/>
          </a:prstGeom>
          <a:ln w="12700">
            <a:miter lim="400000"/>
          </a:ln>
          <a:extLst>
            <a:ext uri="{C572A759-6A51-4108-AA02-DFA0A04FC94B}">
              <ma14:wrappingTextBoxFlag xmlns:ma14="http://schemas.microsoft.com/office/mac/drawingml/2011/main" xmlns="" val="1"/>
            </a:ext>
          </a:extLst>
        </p:spPr>
        <p:txBody>
          <a:bodyPr wrap="square" lIns="14288" tIns="14288" rIns="14288" bIns="14288">
            <a:spAutoFit/>
          </a:bodyPr>
          <a:lstStyle/>
          <a:p>
            <a:pPr algn="l">
              <a:lnSpc>
                <a:spcPct val="120000"/>
              </a:lnSpc>
              <a:defRPr sz="3000">
                <a:solidFill>
                  <a:srgbClr val="8FC321"/>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rPr>
              <a:t>Predictive Techniques </a:t>
            </a:r>
          </a:p>
          <a:p>
            <a:pPr algn="l">
              <a:lnSpc>
                <a:spcPct val="120000"/>
              </a:lnSpc>
              <a:defRPr sz="3000">
                <a:solidFill>
                  <a:srgbClr val="8FC321"/>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rPr>
              <a:t>(including Association Rules)</a:t>
            </a:r>
          </a:p>
        </p:txBody>
      </p:sp>
      <p:sp>
        <p:nvSpPr>
          <p:cNvPr id="20" name="Shape 1139"/>
          <p:cNvSpPr/>
          <p:nvPr/>
        </p:nvSpPr>
        <p:spPr>
          <a:xfrm>
            <a:off x="5020552" y="2298870"/>
            <a:ext cx="2487955" cy="274044"/>
          </a:xfrm>
          <a:prstGeom prst="rect">
            <a:avLst/>
          </a:prstGeom>
          <a:ln w="12700">
            <a:miter lim="400000"/>
          </a:ln>
          <a:extLst>
            <a:ext uri="{C572A759-6A51-4108-AA02-DFA0A04FC94B}">
              <ma14:wrappingTextBoxFlag xmlns:ma14="http://schemas.microsoft.com/office/mac/drawingml/2011/main" xmlns="" val="1"/>
            </a:ext>
          </a:extLst>
        </p:spPr>
        <p:txBody>
          <a:bodyPr lIns="14288" tIns="14288" rIns="14288" bIns="14288">
            <a:spAutoFit/>
          </a:bodyPr>
          <a:lstStyle/>
          <a:p>
            <a:pPr algn="l">
              <a:lnSpc>
                <a:spcPct val="120000"/>
              </a:lnSpc>
              <a:defRPr sz="3000">
                <a:solidFill>
                  <a:srgbClr val="FF9F00"/>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rPr>
              <a:t>Descriptive Techniques </a:t>
            </a:r>
          </a:p>
        </p:txBody>
      </p:sp>
      <p:sp>
        <p:nvSpPr>
          <p:cNvPr id="21" name="Shape 1141"/>
          <p:cNvSpPr/>
          <p:nvPr/>
        </p:nvSpPr>
        <p:spPr>
          <a:xfrm>
            <a:off x="4575710" y="2285671"/>
            <a:ext cx="347417" cy="303411"/>
          </a:xfrm>
          <a:prstGeom prst="ellipse">
            <a:avLst/>
          </a:prstGeom>
          <a:solidFill>
            <a:schemeClr val="accent3"/>
          </a:solidFill>
          <a:ln w="12700" cap="flat">
            <a:noFill/>
            <a:miter lim="400000"/>
          </a:ln>
          <a:effectLst>
            <a:outerShdw blurRad="88900" sx="75000" sy="75000" rotWithShape="0">
              <a:srgbClr val="000000"/>
            </a:outerShdw>
          </a:effectLst>
        </p:spPr>
        <p:txBody>
          <a:bodyPr wrap="square" lIns="14288" tIns="14288" rIns="14288" bIns="14288" numCol="1" anchor="ctr">
            <a:noAutofit/>
          </a:bodyPr>
          <a:lstStyle/>
          <a:p>
            <a:pPr algn="ctr">
              <a:defRPr sz="3200">
                <a:solidFill>
                  <a:srgbClr val="FFFFFF"/>
                </a:solidFill>
              </a:defRPr>
            </a:pPr>
            <a:r>
              <a:rPr lang="en-US" sz="900" dirty="0"/>
              <a:t>2</a:t>
            </a:r>
            <a:endParaRPr sz="900" dirty="0"/>
          </a:p>
        </p:txBody>
      </p:sp>
      <p:sp>
        <p:nvSpPr>
          <p:cNvPr id="22" name="Shape 1137"/>
          <p:cNvSpPr/>
          <p:nvPr/>
        </p:nvSpPr>
        <p:spPr>
          <a:xfrm>
            <a:off x="4994374" y="1695730"/>
            <a:ext cx="3933378" cy="265200"/>
          </a:xfrm>
          <a:prstGeom prst="rect">
            <a:avLst/>
          </a:prstGeom>
          <a:ln w="12700">
            <a:miter lim="400000"/>
          </a:ln>
          <a:extLst>
            <a:ext uri="{C572A759-6A51-4108-AA02-DFA0A04FC94B}">
              <ma14:wrappingTextBoxFlag xmlns:ma14="http://schemas.microsoft.com/office/mac/drawingml/2011/main" xmlns="" val="1"/>
            </a:ext>
          </a:extLst>
        </p:spPr>
        <p:txBody>
          <a:bodyPr wrap="square" lIns="14288" tIns="14288" rIns="14288" bIns="14288">
            <a:spAutoFit/>
          </a:bodyPr>
          <a:lstStyle/>
          <a:p>
            <a:pPr lvl="0" algn="l">
              <a:lnSpc>
                <a:spcPct val="120000"/>
              </a:lnSpc>
              <a:defRPr sz="3000">
                <a:solidFill>
                  <a:srgbClr val="0082C3"/>
                </a:solidFill>
                <a:latin typeface="Roboto Black"/>
                <a:ea typeface="Roboto Black"/>
                <a:cs typeface="Roboto Black"/>
                <a:sym typeface="Roboto Black"/>
              </a:defRPr>
            </a:pPr>
            <a:r>
              <a:rPr lang="en-US" sz="1600" b="1" dirty="0">
                <a:solidFill>
                  <a:schemeClr val="tx1"/>
                </a:solidFill>
                <a:latin typeface="Calibri" panose="020F0502020204030204" pitchFamily="34" charset="0"/>
                <a:cs typeface="Calibri" panose="020F0502020204030204" pitchFamily="34" charset="0"/>
                <a:sym typeface="Roboto Black"/>
              </a:rPr>
              <a:t>Databases, Data Extraction &amp; Data Assembly</a:t>
            </a:r>
            <a:endParaRPr sz="1600" b="1" dirty="0">
              <a:solidFill>
                <a:schemeClr val="tx1"/>
              </a:solidFill>
              <a:latin typeface="Calibri" panose="020F0502020204030204" pitchFamily="34" charset="0"/>
              <a:cs typeface="Calibri" panose="020F0502020204030204" pitchFamily="34" charset="0"/>
            </a:endParaRPr>
          </a:p>
        </p:txBody>
      </p:sp>
      <p:sp>
        <p:nvSpPr>
          <p:cNvPr id="23" name="Shape 1150"/>
          <p:cNvSpPr/>
          <p:nvPr/>
        </p:nvSpPr>
        <p:spPr>
          <a:xfrm>
            <a:off x="4544717" y="1674597"/>
            <a:ext cx="337211" cy="293620"/>
          </a:xfrm>
          <a:prstGeom prst="ellipse">
            <a:avLst/>
          </a:prstGeom>
          <a:solidFill>
            <a:schemeClr val="accent2"/>
          </a:solidFill>
          <a:ln w="12700" cap="flat">
            <a:noFill/>
            <a:miter lim="400000"/>
          </a:ln>
          <a:effectLst>
            <a:outerShdw blurRad="88900" sx="75000" sy="75000" rotWithShape="0">
              <a:srgbClr val="000000"/>
            </a:outerShdw>
          </a:effectLst>
        </p:spPr>
        <p:txBody>
          <a:bodyPr wrap="square" lIns="14288" tIns="14288" rIns="14288" bIns="14288" numCol="1" anchor="ctr">
            <a:noAutofit/>
          </a:bodyPr>
          <a:lstStyle/>
          <a:p>
            <a:pPr algn="ctr">
              <a:defRPr sz="3200">
                <a:solidFill>
                  <a:srgbClr val="FFFFFF"/>
                </a:solidFill>
              </a:defRPr>
            </a:pPr>
            <a:r>
              <a:rPr lang="en-US" sz="900" dirty="0"/>
              <a:t>1.B</a:t>
            </a:r>
            <a:endParaRPr sz="900" dirty="0"/>
          </a:p>
        </p:txBody>
      </p:sp>
      <p:sp>
        <p:nvSpPr>
          <p:cNvPr id="24" name="Shape 1147"/>
          <p:cNvSpPr/>
          <p:nvPr/>
        </p:nvSpPr>
        <p:spPr>
          <a:xfrm>
            <a:off x="4544718" y="1222068"/>
            <a:ext cx="337211" cy="293620"/>
          </a:xfrm>
          <a:prstGeom prst="ellipse">
            <a:avLst/>
          </a:prstGeom>
          <a:solidFill>
            <a:schemeClr val="accent1"/>
          </a:solidFill>
          <a:ln w="12700" cap="flat">
            <a:noFill/>
            <a:miter lim="400000"/>
          </a:ln>
          <a:effectLst>
            <a:outerShdw blurRad="88900" sx="75000" sy="75000" rotWithShape="0">
              <a:srgbClr val="000000"/>
            </a:outerShdw>
          </a:effectLst>
        </p:spPr>
        <p:txBody>
          <a:bodyPr wrap="square" lIns="14288" tIns="14288" rIns="14288" bIns="14288" numCol="1" anchor="ctr">
            <a:noAutofit/>
          </a:bodyPr>
          <a:lstStyle/>
          <a:p>
            <a:pPr algn="ctr">
              <a:defRPr sz="3200">
                <a:solidFill>
                  <a:srgbClr val="FFFFFF"/>
                </a:solidFill>
              </a:defRPr>
            </a:pPr>
            <a:r>
              <a:rPr lang="en-US" sz="900" dirty="0"/>
              <a:t>1.A</a:t>
            </a:r>
            <a:endParaRPr sz="900" dirty="0"/>
          </a:p>
        </p:txBody>
      </p:sp>
      <p:sp>
        <p:nvSpPr>
          <p:cNvPr id="39" name="Freeform 49">
            <a:extLst>
              <a:ext uri="{FF2B5EF4-FFF2-40B4-BE49-F238E27FC236}">
                <a16:creationId xmlns:a16="http://schemas.microsoft.com/office/drawing/2014/main" id="{6AD56469-06B5-46B3-99F1-6A92C0FD811B}"/>
              </a:ext>
            </a:extLst>
          </p:cNvPr>
          <p:cNvSpPr>
            <a:spLocks noChangeAspect="1" noEditPoints="1"/>
          </p:cNvSpPr>
          <p:nvPr/>
        </p:nvSpPr>
        <p:spPr bwMode="auto">
          <a:xfrm>
            <a:off x="361662" y="198107"/>
            <a:ext cx="184708" cy="182880"/>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dirty="0">
              <a:noFill/>
            </a:endParaRPr>
          </a:p>
        </p:txBody>
      </p:sp>
      <p:sp>
        <p:nvSpPr>
          <p:cNvPr id="46" name="TextBox 45">
            <a:extLst>
              <a:ext uri="{FF2B5EF4-FFF2-40B4-BE49-F238E27FC236}">
                <a16:creationId xmlns:a16="http://schemas.microsoft.com/office/drawing/2014/main" id="{F76AF6A7-CC63-40A0-22A3-C3CDF41E48EF}"/>
              </a:ext>
            </a:extLst>
          </p:cNvPr>
          <p:cNvSpPr txBox="1"/>
          <p:nvPr/>
        </p:nvSpPr>
        <p:spPr>
          <a:xfrm>
            <a:off x="2940686" y="3692412"/>
            <a:ext cx="169943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479"/>
            <a:r>
              <a:rPr lang="en-US" sz="1600" b="1" dirty="0">
                <a:solidFill>
                  <a:schemeClr val="accent5"/>
                </a:solidFill>
              </a:rPr>
              <a:t>Section 4</a:t>
            </a:r>
          </a:p>
        </p:txBody>
      </p:sp>
      <p:sp>
        <p:nvSpPr>
          <p:cNvPr id="47" name="Shape 1141">
            <a:extLst>
              <a:ext uri="{FF2B5EF4-FFF2-40B4-BE49-F238E27FC236}">
                <a16:creationId xmlns:a16="http://schemas.microsoft.com/office/drawing/2014/main" id="{5F8FF432-C5B2-41B9-84D4-6A0102AC8876}"/>
              </a:ext>
            </a:extLst>
          </p:cNvPr>
          <p:cNvSpPr/>
          <p:nvPr/>
        </p:nvSpPr>
        <p:spPr>
          <a:xfrm>
            <a:off x="4550920" y="3688950"/>
            <a:ext cx="337211" cy="337211"/>
          </a:xfrm>
          <a:prstGeom prst="ellipse">
            <a:avLst/>
          </a:prstGeom>
          <a:solidFill>
            <a:schemeClr val="accent5"/>
          </a:solidFill>
          <a:ln w="12700" cap="flat">
            <a:noFill/>
            <a:miter lim="400000"/>
          </a:ln>
          <a:effectLst>
            <a:outerShdw blurRad="88900" sx="75000" sy="75000" rotWithShape="0">
              <a:srgbClr val="000000"/>
            </a:outerShdw>
          </a:effectLst>
        </p:spPr>
        <p:txBody>
          <a:bodyPr wrap="square" lIns="14288" tIns="14288" rIns="14288" bIns="14288" numCol="1" anchor="ctr">
            <a:noAutofit/>
          </a:bodyPr>
          <a:lstStyle/>
          <a:p>
            <a:pPr algn="ctr">
              <a:defRPr sz="3200">
                <a:solidFill>
                  <a:srgbClr val="FFFFFF"/>
                </a:solidFill>
              </a:defRPr>
            </a:pPr>
            <a:r>
              <a:rPr lang="en-US" sz="900" dirty="0"/>
              <a:t>4</a:t>
            </a:r>
            <a:endParaRPr sz="9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2"/>
                </a:solidFill>
              </a:rPr>
              <a:t>Databases, Data Extraction, and Data Assembly</a:t>
            </a:r>
            <a:r>
              <a:rPr lang="en-US" dirty="0"/>
              <a:t>	</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p:txBody>
          <a:bodyPr/>
          <a:lstStyle/>
          <a:p>
            <a:pPr algn="ctr"/>
            <a:r>
              <a:rPr lang="en-US" dirty="0">
                <a:solidFill>
                  <a:schemeClr val="accent2"/>
                </a:solidFill>
              </a:rPr>
              <a:t>Databases, SQL, and Handling Big Data</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43411" y="3971492"/>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1.B</a:t>
              </a:r>
              <a:endParaRPr sz="900" dirty="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8602499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a:xfrm>
            <a:off x="480947" y="1364450"/>
            <a:ext cx="8320594" cy="595314"/>
          </a:xfrm>
        </p:spPr>
        <p:txBody>
          <a:bodyPr>
            <a:normAutofit fontScale="90000"/>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Principal Components</a:t>
            </a:r>
            <a:br>
              <a:rPr lang="en-US" sz="1600" i="1" dirty="0">
                <a:solidFill>
                  <a:schemeClr val="accent2">
                    <a:lumMod val="60000"/>
                    <a:lumOff val="40000"/>
                  </a:schemeClr>
                </a:solidFill>
                <a:latin typeface="Calibri" panose="020F0502020204030204" pitchFamily="34"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a:t>
            </a:r>
            <a:r>
              <a:rPr lang="en-US" sz="1600" i="1">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com/R_for_IBF_NextLevel/</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PrincipalComponents.bas</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https://ceresanalytics.</a:t>
            </a:r>
            <a:r>
              <a:rPr lang="en-US" sz="1600" i="1">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com/R_for_IBF_NextLevel/</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HowToRunPCA_inExcel.pptx</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40000"/>
                    <a:lumOff val="60000"/>
                  </a:schemeClr>
                </a:solidFill>
                <a:latin typeface="Calibri" panose="020F0502020204030204" pitchFamily="34" charset="0"/>
                <a:ea typeface="Roboto Light"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https://ceresanalytics.</a:t>
            </a:r>
            <a:r>
              <a:rPr lang="en-US" sz="1600" i="1">
                <a:solidFill>
                  <a:schemeClr val="accent2">
                    <a:lumMod val="40000"/>
                    <a:lumOff val="60000"/>
                  </a:schemeClr>
                </a:solidFill>
                <a:latin typeface="Calibri" panose="020F0502020204030204" pitchFamily="34" charset="0"/>
                <a:ea typeface="Roboto Light"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com/R_for_IBF_NextLevel/</a:t>
            </a:r>
            <a:r>
              <a:rPr lang="en-US" sz="1600" i="1" dirty="0">
                <a:solidFill>
                  <a:schemeClr val="accent2">
                    <a:lumMod val="40000"/>
                    <a:lumOff val="60000"/>
                  </a:schemeClr>
                </a:solidFill>
                <a:latin typeface="Calibri" panose="020F0502020204030204" pitchFamily="34" charset="0"/>
                <a:ea typeface="Roboto Light"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EDA_timeSeries.txt</a:t>
            </a:r>
            <a:r>
              <a:rPr lang="en-US" sz="1600" i="1" dirty="0">
                <a:solidFill>
                  <a:schemeClr val="accent2">
                    <a:lumMod val="40000"/>
                    <a:lumOff val="6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endPar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endParaRPr>
          </a:p>
        </p:txBody>
      </p:sp>
      <p:sp>
        <p:nvSpPr>
          <p:cNvPr id="6" name="Text Placeholder 5">
            <a:extLst>
              <a:ext uri="{FF2B5EF4-FFF2-40B4-BE49-F238E27FC236}">
                <a16:creationId xmlns:a16="http://schemas.microsoft.com/office/drawing/2014/main" id="{CB2F3DA9-14CB-494F-AD1E-4DF7B0B74EB3}"/>
              </a:ext>
            </a:extLst>
          </p:cNvPr>
          <p:cNvSpPr>
            <a:spLocks noGrp="1"/>
          </p:cNvSpPr>
          <p:nvPr>
            <p:ph type="body" sz="quarter" idx="1"/>
          </p:nvPr>
        </p:nvSpPr>
        <p:spPr/>
        <p:txBody>
          <a:bodyPr/>
          <a:lstStyle/>
          <a:p>
            <a:endParaRPr lang="en-US" dirty="0"/>
          </a:p>
        </p:txBody>
      </p:sp>
      <p:sp>
        <p:nvSpPr>
          <p:cNvPr id="8" name="Rectangle 7">
            <a:extLst>
              <a:ext uri="{FF2B5EF4-FFF2-40B4-BE49-F238E27FC236}">
                <a16:creationId xmlns:a16="http://schemas.microsoft.com/office/drawing/2014/main" id="{C023744A-C507-4C81-AA69-F6836510F851}"/>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Tree>
    <p:extLst>
      <p:ext uri="{BB962C8B-B14F-4D97-AF65-F5344CB8AC3E}">
        <p14:creationId xmlns:p14="http://schemas.microsoft.com/office/powerpoint/2010/main" val="143996845"/>
      </p:ext>
    </p:extLst>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46BBF19-6C52-A202-AAE3-59FD3BF7D987}"/>
              </a:ext>
            </a:extLst>
          </p:cNvPr>
          <p:cNvCxnSpPr>
            <a:cxnSpLocks/>
          </p:cNvCxnSpPr>
          <p:nvPr/>
        </p:nvCxnSpPr>
        <p:spPr>
          <a:xfrm flipV="1">
            <a:off x="2563208" y="309154"/>
            <a:ext cx="0" cy="442685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grpSp>
        <p:nvGrpSpPr>
          <p:cNvPr id="7" name="Group 6">
            <a:extLst>
              <a:ext uri="{FF2B5EF4-FFF2-40B4-BE49-F238E27FC236}">
                <a16:creationId xmlns:a16="http://schemas.microsoft.com/office/drawing/2014/main" id="{1682DF8E-235D-D936-E4D5-90B8FB31E979}"/>
              </a:ext>
            </a:extLst>
          </p:cNvPr>
          <p:cNvGrpSpPr/>
          <p:nvPr/>
        </p:nvGrpSpPr>
        <p:grpSpPr>
          <a:xfrm>
            <a:off x="2796774" y="92595"/>
            <a:ext cx="6010102" cy="4688378"/>
            <a:chOff x="4156" y="0"/>
            <a:chExt cx="6010102" cy="4688378"/>
          </a:xfrm>
        </p:grpSpPr>
        <p:pic>
          <p:nvPicPr>
            <p:cNvPr id="5" name="Picture 4">
              <a:extLst>
                <a:ext uri="{FF2B5EF4-FFF2-40B4-BE49-F238E27FC236}">
                  <a16:creationId xmlns:a16="http://schemas.microsoft.com/office/drawing/2014/main" id="{8B09260A-F890-48C0-6807-318CF4D46AC6}"/>
                </a:ext>
              </a:extLst>
            </p:cNvPr>
            <p:cNvPicPr>
              <a:picLocks noChangeAspect="1"/>
            </p:cNvPicPr>
            <p:nvPr/>
          </p:nvPicPr>
          <p:blipFill rotWithShape="1">
            <a:blip r:embed="rId2"/>
            <a:srcRect t="1132" r="34272" b="7716"/>
            <a:stretch/>
          </p:blipFill>
          <p:spPr>
            <a:xfrm>
              <a:off x="4156" y="0"/>
              <a:ext cx="6010102" cy="4688378"/>
            </a:xfrm>
            <a:prstGeom prst="rect">
              <a:avLst/>
            </a:prstGeom>
          </p:spPr>
        </p:pic>
        <p:sp>
          <p:nvSpPr>
            <p:cNvPr id="2" name="Rectangle 1">
              <a:extLst>
                <a:ext uri="{FF2B5EF4-FFF2-40B4-BE49-F238E27FC236}">
                  <a16:creationId xmlns:a16="http://schemas.microsoft.com/office/drawing/2014/main" id="{E66D817D-BDBE-62C4-C746-F31E26618AD6}"/>
                </a:ext>
              </a:extLst>
            </p:cNvPr>
            <p:cNvSpPr/>
            <p:nvPr/>
          </p:nvSpPr>
          <p:spPr>
            <a:xfrm>
              <a:off x="124690" y="1690602"/>
              <a:ext cx="2119745" cy="465512"/>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ectangle 2">
              <a:extLst>
                <a:ext uri="{FF2B5EF4-FFF2-40B4-BE49-F238E27FC236}">
                  <a16:creationId xmlns:a16="http://schemas.microsoft.com/office/drawing/2014/main" id="{CD65390B-7967-9A7A-8DDF-0B438BFFF467}"/>
                </a:ext>
              </a:extLst>
            </p:cNvPr>
            <p:cNvSpPr/>
            <p:nvPr/>
          </p:nvSpPr>
          <p:spPr>
            <a:xfrm>
              <a:off x="133003" y="2261936"/>
              <a:ext cx="2119745" cy="465512"/>
            </a:xfrm>
            <a:prstGeom prst="rect">
              <a:avLst/>
            </a:prstGeom>
            <a:noFill/>
            <a:ln w="12700" cap="flat">
              <a:solidFill>
                <a:srgbClr val="3333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E31921A2-F18E-BB64-4B77-803031A77A9D}"/>
                </a:ext>
              </a:extLst>
            </p:cNvPr>
            <p:cNvSpPr/>
            <p:nvPr/>
          </p:nvSpPr>
          <p:spPr>
            <a:xfrm>
              <a:off x="124689" y="2828602"/>
              <a:ext cx="2485507" cy="895500"/>
            </a:xfrm>
            <a:prstGeom prst="rect">
              <a:avLst/>
            </a:prstGeom>
            <a:noFill/>
            <a:ln w="12700" cap="flat">
              <a:solidFill>
                <a:srgbClr val="00B0F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8" name="TextBox 7">
            <a:extLst>
              <a:ext uri="{FF2B5EF4-FFF2-40B4-BE49-F238E27FC236}">
                <a16:creationId xmlns:a16="http://schemas.microsoft.com/office/drawing/2014/main" id="{3DD5D39C-507F-17DB-C2F0-C8458F38975E}"/>
              </a:ext>
            </a:extLst>
          </p:cNvPr>
          <p:cNvSpPr txBox="1"/>
          <p:nvPr/>
        </p:nvSpPr>
        <p:spPr>
          <a:xfrm>
            <a:off x="172489" y="1746007"/>
            <a:ext cx="227768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300" b="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How much variation is packed into each component?</a:t>
            </a:r>
          </a:p>
        </p:txBody>
      </p:sp>
      <p:sp>
        <p:nvSpPr>
          <p:cNvPr id="9" name="TextBox 8">
            <a:extLst>
              <a:ext uri="{FF2B5EF4-FFF2-40B4-BE49-F238E27FC236}">
                <a16:creationId xmlns:a16="http://schemas.microsoft.com/office/drawing/2014/main" id="{8FDDCACF-DFC3-6F8B-C72B-B8352004244C}"/>
              </a:ext>
            </a:extLst>
          </p:cNvPr>
          <p:cNvSpPr txBox="1"/>
          <p:nvPr/>
        </p:nvSpPr>
        <p:spPr>
          <a:xfrm>
            <a:off x="164176" y="2303063"/>
            <a:ext cx="227768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300" b="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How much variation is packed into first “n” components?</a:t>
            </a:r>
          </a:p>
        </p:txBody>
      </p:sp>
      <p:sp>
        <p:nvSpPr>
          <p:cNvPr id="10" name="TextBox 9">
            <a:extLst>
              <a:ext uri="{FF2B5EF4-FFF2-40B4-BE49-F238E27FC236}">
                <a16:creationId xmlns:a16="http://schemas.microsoft.com/office/drawing/2014/main" id="{0E20EAD6-1288-98E0-1EB3-36CEA8A45E36}"/>
              </a:ext>
            </a:extLst>
          </p:cNvPr>
          <p:cNvSpPr txBox="1"/>
          <p:nvPr/>
        </p:nvSpPr>
        <p:spPr>
          <a:xfrm>
            <a:off x="172489" y="2805765"/>
            <a:ext cx="2277687"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300" i="1" dirty="0">
                <a:solidFill>
                  <a:srgbClr val="00B0F0"/>
                </a:solidFill>
                <a:latin typeface="Calibri" panose="020F0502020204030204" pitchFamily="34" charset="0"/>
                <a:cs typeface="Calibri" panose="020F0502020204030204" pitchFamily="34" charset="0"/>
              </a:rPr>
              <a:t>How is each “X” variable weighted in each new “Z” component?</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300" b="0" i="1" u="none" strike="noStrike" cap="none" spc="0" normalizeH="0" baseline="0" dirty="0">
                <a:ln>
                  <a:noFill/>
                </a:ln>
                <a:solidFill>
                  <a:srgbClr val="00B0F0"/>
                </a:solidFill>
                <a:effectLst/>
                <a:uFillTx/>
                <a:latin typeface="Calibri" panose="020F0502020204030204" pitchFamily="34" charset="0"/>
                <a:cs typeface="Calibri" panose="020F0502020204030204" pitchFamily="34" charset="0"/>
                <a:sym typeface="Helvetica Light"/>
              </a:rPr>
              <a:t>E.g., first PC weights Time, WASA, and </a:t>
            </a:r>
            <a:r>
              <a:rPr kumimoji="0" lang="en-US" sz="1300" b="0" i="1" u="none" strike="noStrike" cap="none" spc="0" normalizeH="0" baseline="0" dirty="0" err="1">
                <a:ln>
                  <a:noFill/>
                </a:ln>
                <a:solidFill>
                  <a:srgbClr val="00B0F0"/>
                </a:solidFill>
                <a:effectLst/>
                <a:uFillTx/>
                <a:latin typeface="Calibri" panose="020F0502020204030204" pitchFamily="34" charset="0"/>
                <a:cs typeface="Calibri" panose="020F0502020204030204" pitchFamily="34" charset="0"/>
                <a:sym typeface="Helvetica Light"/>
              </a:rPr>
              <a:t>Empl</a:t>
            </a:r>
            <a:r>
              <a:rPr kumimoji="0" lang="en-US" sz="1300" b="0" i="1" u="none" strike="noStrike" cap="none" spc="0" normalizeH="0" baseline="0" dirty="0">
                <a:ln>
                  <a:noFill/>
                </a:ln>
                <a:solidFill>
                  <a:srgbClr val="00B0F0"/>
                </a:solidFill>
                <a:effectLst/>
                <a:uFillTx/>
                <a:latin typeface="Calibri" panose="020F0502020204030204" pitchFamily="34" charset="0"/>
                <a:cs typeface="Calibri" panose="020F0502020204030204" pitchFamily="34" charset="0"/>
                <a:sym typeface="Helvetica Light"/>
              </a:rPr>
              <a:t> roughly equally</a:t>
            </a:r>
          </a:p>
        </p:txBody>
      </p:sp>
      <p:sp>
        <p:nvSpPr>
          <p:cNvPr id="11" name="Rectangle 10">
            <a:extLst>
              <a:ext uri="{FF2B5EF4-FFF2-40B4-BE49-F238E27FC236}">
                <a16:creationId xmlns:a16="http://schemas.microsoft.com/office/drawing/2014/main" id="{BC0BA4B3-5D70-A90B-B62B-D4B30FB92D98}"/>
              </a:ext>
            </a:extLst>
          </p:cNvPr>
          <p:cNvSpPr/>
          <p:nvPr/>
        </p:nvSpPr>
        <p:spPr>
          <a:xfrm>
            <a:off x="5968538" y="2092089"/>
            <a:ext cx="2846651" cy="1792985"/>
          </a:xfrm>
          <a:prstGeom prst="rect">
            <a:avLst/>
          </a:prstGeom>
          <a:noFill/>
          <a:ln w="28575" cap="flat">
            <a:solidFill>
              <a:srgbClr val="3333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394644678"/>
      </p:ext>
    </p:extLst>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7BB53-90BF-98C8-881D-A66E9178D25F}"/>
              </a:ext>
            </a:extLst>
          </p:cNvPr>
          <p:cNvPicPr>
            <a:picLocks noChangeAspect="1"/>
          </p:cNvPicPr>
          <p:nvPr/>
        </p:nvPicPr>
        <p:blipFill>
          <a:blip r:embed="rId2"/>
          <a:srcRect r="908" b="4563"/>
          <a:stretch/>
        </p:blipFill>
        <p:spPr>
          <a:xfrm>
            <a:off x="1" y="1"/>
            <a:ext cx="7164422" cy="3881336"/>
          </a:xfrm>
          <a:prstGeom prst="rect">
            <a:avLst/>
          </a:prstGeom>
        </p:spPr>
      </p:pic>
      <p:pic>
        <p:nvPicPr>
          <p:cNvPr id="3" name="Picture 2">
            <a:extLst>
              <a:ext uri="{FF2B5EF4-FFF2-40B4-BE49-F238E27FC236}">
                <a16:creationId xmlns:a16="http://schemas.microsoft.com/office/drawing/2014/main" id="{CE8750DF-83C0-3AA3-9A84-9690A736AF6D}"/>
              </a:ext>
            </a:extLst>
          </p:cNvPr>
          <p:cNvPicPr>
            <a:picLocks noChangeAspect="1"/>
          </p:cNvPicPr>
          <p:nvPr/>
        </p:nvPicPr>
        <p:blipFill>
          <a:blip r:embed="rId3"/>
          <a:srcRect b="4872"/>
          <a:stretch/>
        </p:blipFill>
        <p:spPr>
          <a:xfrm>
            <a:off x="1597768" y="898744"/>
            <a:ext cx="7546232" cy="4037918"/>
          </a:xfrm>
          <a:prstGeom prst="rect">
            <a:avLst/>
          </a:prstGeom>
        </p:spPr>
      </p:pic>
      <p:cxnSp>
        <p:nvCxnSpPr>
          <p:cNvPr id="6" name="Straight Arrow Connector 5">
            <a:extLst>
              <a:ext uri="{FF2B5EF4-FFF2-40B4-BE49-F238E27FC236}">
                <a16:creationId xmlns:a16="http://schemas.microsoft.com/office/drawing/2014/main" id="{FEA87BCD-7C2C-EEDD-D02D-91FF6BFF3754}"/>
              </a:ext>
            </a:extLst>
          </p:cNvPr>
          <p:cNvCxnSpPr>
            <a:cxnSpLocks/>
          </p:cNvCxnSpPr>
          <p:nvPr/>
        </p:nvCxnSpPr>
        <p:spPr>
          <a:xfrm flipH="1">
            <a:off x="3078804" y="306511"/>
            <a:ext cx="2356526" cy="14502"/>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EE36A52-B0C7-E3E6-5DD8-7B8497DBAD1D}"/>
              </a:ext>
            </a:extLst>
          </p:cNvPr>
          <p:cNvCxnSpPr>
            <a:cxnSpLocks/>
          </p:cNvCxnSpPr>
          <p:nvPr/>
        </p:nvCxnSpPr>
        <p:spPr>
          <a:xfrm flipH="1">
            <a:off x="419505" y="313762"/>
            <a:ext cx="5015825" cy="169125"/>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8E3C6F7-22BA-CAE2-42D9-CE0B31570E62}"/>
              </a:ext>
            </a:extLst>
          </p:cNvPr>
          <p:cNvCxnSpPr>
            <a:cxnSpLocks/>
          </p:cNvCxnSpPr>
          <p:nvPr/>
        </p:nvCxnSpPr>
        <p:spPr>
          <a:xfrm flipH="1">
            <a:off x="583660" y="328264"/>
            <a:ext cx="4787223" cy="748315"/>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BED936D-9DD0-FB1A-16AB-877D234740B3}"/>
              </a:ext>
            </a:extLst>
          </p:cNvPr>
          <p:cNvSpPr txBox="1"/>
          <p:nvPr/>
        </p:nvSpPr>
        <p:spPr>
          <a:xfrm>
            <a:off x="5397633" y="166928"/>
            <a:ext cx="846307" cy="253916"/>
          </a:xfrm>
          <a:prstGeom prst="rect">
            <a:avLst/>
          </a:prstGeom>
          <a:noFill/>
        </p:spPr>
        <p:txBody>
          <a:bodyPr wrap="square" rtlCol="0">
            <a:spAutoFit/>
          </a:bodyPr>
          <a:lstStyle/>
          <a:p>
            <a:r>
              <a:rPr lang="en-US" sz="1050" i="1" dirty="0">
                <a:solidFill>
                  <a:srgbClr val="03045E"/>
                </a:solidFill>
              </a:rPr>
              <a:t>Run macro</a:t>
            </a:r>
          </a:p>
        </p:txBody>
      </p:sp>
      <p:sp>
        <p:nvSpPr>
          <p:cNvPr id="16" name="TextBox 15">
            <a:extLst>
              <a:ext uri="{FF2B5EF4-FFF2-40B4-BE49-F238E27FC236}">
                <a16:creationId xmlns:a16="http://schemas.microsoft.com/office/drawing/2014/main" id="{E5EDE9A2-86E6-360D-D5D9-C00A0EB05E57}"/>
              </a:ext>
            </a:extLst>
          </p:cNvPr>
          <p:cNvSpPr txBox="1"/>
          <p:nvPr/>
        </p:nvSpPr>
        <p:spPr>
          <a:xfrm>
            <a:off x="5820786" y="1537954"/>
            <a:ext cx="1343636" cy="253916"/>
          </a:xfrm>
          <a:prstGeom prst="rect">
            <a:avLst/>
          </a:prstGeom>
          <a:noFill/>
        </p:spPr>
        <p:txBody>
          <a:bodyPr wrap="square" rtlCol="0">
            <a:spAutoFit/>
          </a:bodyPr>
          <a:lstStyle/>
          <a:p>
            <a:r>
              <a:rPr lang="en-US" sz="1050" i="1" dirty="0">
                <a:solidFill>
                  <a:srgbClr val="03045E"/>
                </a:solidFill>
              </a:rPr>
              <a:t>Select data range</a:t>
            </a:r>
          </a:p>
        </p:txBody>
      </p:sp>
      <p:sp>
        <p:nvSpPr>
          <p:cNvPr id="2" name="Explosion: 8 Points 1">
            <a:extLst>
              <a:ext uri="{FF2B5EF4-FFF2-40B4-BE49-F238E27FC236}">
                <a16:creationId xmlns:a16="http://schemas.microsoft.com/office/drawing/2014/main" id="{EA050859-9CE8-5F5C-A9DB-70B18EE4CF0D}"/>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135858907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15D1A-F766-2F84-8E30-CB334B3051EA}"/>
              </a:ext>
            </a:extLst>
          </p:cNvPr>
          <p:cNvPicPr>
            <a:picLocks noChangeAspect="1"/>
          </p:cNvPicPr>
          <p:nvPr/>
        </p:nvPicPr>
        <p:blipFill>
          <a:blip r:embed="rId2"/>
          <a:srcRect b="5106"/>
          <a:stretch/>
        </p:blipFill>
        <p:spPr>
          <a:xfrm>
            <a:off x="1" y="0"/>
            <a:ext cx="9143999" cy="4880853"/>
          </a:xfrm>
          <a:prstGeom prst="rect">
            <a:avLst/>
          </a:prstGeom>
        </p:spPr>
      </p:pic>
      <p:sp>
        <p:nvSpPr>
          <p:cNvPr id="5" name="TextBox 4">
            <a:extLst>
              <a:ext uri="{FF2B5EF4-FFF2-40B4-BE49-F238E27FC236}">
                <a16:creationId xmlns:a16="http://schemas.microsoft.com/office/drawing/2014/main" id="{7963D559-14E8-7514-43EE-6DFE3B49186F}"/>
              </a:ext>
            </a:extLst>
          </p:cNvPr>
          <p:cNvSpPr txBox="1"/>
          <p:nvPr/>
        </p:nvSpPr>
        <p:spPr>
          <a:xfrm>
            <a:off x="2750496" y="4024819"/>
            <a:ext cx="4319081" cy="253916"/>
          </a:xfrm>
          <a:prstGeom prst="rect">
            <a:avLst/>
          </a:prstGeom>
          <a:noFill/>
        </p:spPr>
        <p:txBody>
          <a:bodyPr wrap="square" rtlCol="0">
            <a:spAutoFit/>
          </a:bodyPr>
          <a:lstStyle/>
          <a:p>
            <a:r>
              <a:rPr lang="en-US" sz="1050" i="1" dirty="0">
                <a:solidFill>
                  <a:srgbClr val="03045E"/>
                </a:solidFill>
              </a:rPr>
              <a:t>Correlated predictors have nearly-equal weights in primary composite</a:t>
            </a:r>
          </a:p>
        </p:txBody>
      </p:sp>
      <p:sp>
        <p:nvSpPr>
          <p:cNvPr id="6" name="Rectangle 5">
            <a:extLst>
              <a:ext uri="{FF2B5EF4-FFF2-40B4-BE49-F238E27FC236}">
                <a16:creationId xmlns:a16="http://schemas.microsoft.com/office/drawing/2014/main" id="{9E522E22-FE8C-4BAE-9B18-62F8FDE32B80}"/>
              </a:ext>
            </a:extLst>
          </p:cNvPr>
          <p:cNvSpPr/>
          <p:nvPr/>
        </p:nvSpPr>
        <p:spPr>
          <a:xfrm>
            <a:off x="277239" y="3319564"/>
            <a:ext cx="372083" cy="364787"/>
          </a:xfrm>
          <a:prstGeom prst="rect">
            <a:avLst/>
          </a:prstGeom>
          <a:noFill/>
          <a:ln>
            <a:solidFill>
              <a:srgbClr val="030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cxnSp>
        <p:nvCxnSpPr>
          <p:cNvPr id="8" name="Straight Arrow Connector 7">
            <a:extLst>
              <a:ext uri="{FF2B5EF4-FFF2-40B4-BE49-F238E27FC236}">
                <a16:creationId xmlns:a16="http://schemas.microsoft.com/office/drawing/2014/main" id="{E30A8836-597C-5ADB-D5A2-2A02E4B7FEEF}"/>
              </a:ext>
            </a:extLst>
          </p:cNvPr>
          <p:cNvCxnSpPr>
            <a:cxnSpLocks/>
            <a:stCxn id="5" idx="1"/>
          </p:cNvCxnSpPr>
          <p:nvPr/>
        </p:nvCxnSpPr>
        <p:spPr>
          <a:xfrm flipH="1" flipV="1">
            <a:off x="649321" y="3443591"/>
            <a:ext cx="2101175" cy="708186"/>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5A3B8AF-C197-3E27-9B56-E031989D4D9F}"/>
              </a:ext>
            </a:extLst>
          </p:cNvPr>
          <p:cNvSpPr/>
          <p:nvPr/>
        </p:nvSpPr>
        <p:spPr>
          <a:xfrm>
            <a:off x="661482" y="2571750"/>
            <a:ext cx="372083" cy="233364"/>
          </a:xfrm>
          <a:prstGeom prst="rect">
            <a:avLst/>
          </a:prstGeom>
          <a:noFill/>
          <a:ln>
            <a:solidFill>
              <a:srgbClr val="030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cxnSp>
        <p:nvCxnSpPr>
          <p:cNvPr id="10" name="Straight Arrow Connector 9">
            <a:extLst>
              <a:ext uri="{FF2B5EF4-FFF2-40B4-BE49-F238E27FC236}">
                <a16:creationId xmlns:a16="http://schemas.microsoft.com/office/drawing/2014/main" id="{72BCDEF4-E449-8ACF-2B06-5550A5CA1674}"/>
              </a:ext>
            </a:extLst>
          </p:cNvPr>
          <p:cNvCxnSpPr>
            <a:cxnSpLocks/>
          </p:cNvCxnSpPr>
          <p:nvPr/>
        </p:nvCxnSpPr>
        <p:spPr>
          <a:xfrm flipH="1">
            <a:off x="1033564" y="1794753"/>
            <a:ext cx="1716932" cy="828167"/>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B5FA722-D0AE-CA04-0316-3B13D4621128}"/>
              </a:ext>
            </a:extLst>
          </p:cNvPr>
          <p:cNvSpPr txBox="1"/>
          <p:nvPr/>
        </p:nvSpPr>
        <p:spPr>
          <a:xfrm>
            <a:off x="2765087" y="1666160"/>
            <a:ext cx="4742234" cy="253916"/>
          </a:xfrm>
          <a:prstGeom prst="rect">
            <a:avLst/>
          </a:prstGeom>
          <a:noFill/>
        </p:spPr>
        <p:txBody>
          <a:bodyPr wrap="square" rtlCol="0">
            <a:spAutoFit/>
          </a:bodyPr>
          <a:lstStyle/>
          <a:p>
            <a:r>
              <a:rPr lang="en-US" sz="1050" i="1" dirty="0">
                <a:solidFill>
                  <a:srgbClr val="03045E"/>
                </a:solidFill>
              </a:rPr>
              <a:t>Almost all variation from 4 predictive variables can be captured in 2 composites</a:t>
            </a:r>
          </a:p>
        </p:txBody>
      </p:sp>
      <p:sp>
        <p:nvSpPr>
          <p:cNvPr id="13" name="Rectangle 12">
            <a:extLst>
              <a:ext uri="{FF2B5EF4-FFF2-40B4-BE49-F238E27FC236}">
                <a16:creationId xmlns:a16="http://schemas.microsoft.com/office/drawing/2014/main" id="{7DF2CD09-002E-4D43-9D38-C88CD764E5FF}"/>
              </a:ext>
            </a:extLst>
          </p:cNvPr>
          <p:cNvSpPr/>
          <p:nvPr/>
        </p:nvSpPr>
        <p:spPr>
          <a:xfrm>
            <a:off x="740518" y="3670876"/>
            <a:ext cx="372083" cy="233364"/>
          </a:xfrm>
          <a:prstGeom prst="rect">
            <a:avLst/>
          </a:prstGeom>
          <a:noFill/>
          <a:ln>
            <a:solidFill>
              <a:srgbClr val="0304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cxnSp>
        <p:nvCxnSpPr>
          <p:cNvPr id="14" name="Straight Arrow Connector 13">
            <a:extLst>
              <a:ext uri="{FF2B5EF4-FFF2-40B4-BE49-F238E27FC236}">
                <a16:creationId xmlns:a16="http://schemas.microsoft.com/office/drawing/2014/main" id="{30C86E7A-E407-BC62-8810-44AE70F536D4}"/>
              </a:ext>
            </a:extLst>
          </p:cNvPr>
          <p:cNvCxnSpPr>
            <a:cxnSpLocks/>
          </p:cNvCxnSpPr>
          <p:nvPr/>
        </p:nvCxnSpPr>
        <p:spPr>
          <a:xfrm flipH="1" flipV="1">
            <a:off x="1112602" y="3861682"/>
            <a:ext cx="1729091" cy="505838"/>
          </a:xfrm>
          <a:prstGeom prst="straightConnector1">
            <a:avLst/>
          </a:prstGeom>
          <a:ln>
            <a:solidFill>
              <a:srgbClr val="03045E"/>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B2AC767-B955-73F8-8BEE-C2349352E095}"/>
              </a:ext>
            </a:extLst>
          </p:cNvPr>
          <p:cNvSpPr txBox="1"/>
          <p:nvPr/>
        </p:nvSpPr>
        <p:spPr>
          <a:xfrm>
            <a:off x="2805214" y="4297193"/>
            <a:ext cx="5059599" cy="415498"/>
          </a:xfrm>
          <a:prstGeom prst="rect">
            <a:avLst/>
          </a:prstGeom>
          <a:noFill/>
        </p:spPr>
        <p:txBody>
          <a:bodyPr wrap="square" rtlCol="0">
            <a:spAutoFit/>
          </a:bodyPr>
          <a:lstStyle/>
          <a:p>
            <a:r>
              <a:rPr lang="en-US" sz="1050" i="1" dirty="0">
                <a:solidFill>
                  <a:srgbClr val="03045E"/>
                </a:solidFill>
              </a:rPr>
              <a:t>The uncorrelated predictor “stands alone”  with nearly full weight (~1.0) </a:t>
            </a:r>
          </a:p>
          <a:p>
            <a:r>
              <a:rPr lang="en-US" sz="1050" i="1" dirty="0">
                <a:solidFill>
                  <a:srgbClr val="03045E"/>
                </a:solidFill>
              </a:rPr>
              <a:t>while the correlated predictors’ weights approach 0</a:t>
            </a:r>
          </a:p>
        </p:txBody>
      </p:sp>
      <p:sp>
        <p:nvSpPr>
          <p:cNvPr id="2" name="Explosion: 8 Points 1">
            <a:extLst>
              <a:ext uri="{FF2B5EF4-FFF2-40B4-BE49-F238E27FC236}">
                <a16:creationId xmlns:a16="http://schemas.microsoft.com/office/drawing/2014/main" id="{4FD8FFD7-A300-FB02-91DD-29ED58F89160}"/>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267659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200" dirty="0"/>
              <a:t>Customer-level Data:  Data Preparation</a:t>
            </a:r>
          </a:p>
        </p:txBody>
      </p:sp>
      <p:sp>
        <p:nvSpPr>
          <p:cNvPr id="3" name="TextBox 2"/>
          <p:cNvSpPr txBox="1"/>
          <p:nvPr/>
        </p:nvSpPr>
        <p:spPr>
          <a:xfrm>
            <a:off x="502920" y="853095"/>
            <a:ext cx="7269482" cy="784830"/>
          </a:xfrm>
          <a:prstGeom prst="rect">
            <a:avLst/>
          </a:prstGeom>
          <a:noFill/>
        </p:spPr>
        <p:txBody>
          <a:bodyPr wrap="square" rtlCol="0">
            <a:spAutoFit/>
          </a:bodyPr>
          <a:lstStyle/>
          <a:p>
            <a:pPr marL="214313" indent="-214313" algn="l">
              <a:buFont typeface="Arial" panose="020B0604020202020204" pitchFamily="34" charset="0"/>
              <a:buChar char="•"/>
            </a:pPr>
            <a:r>
              <a:rPr lang="en-US" sz="1500" dirty="0">
                <a:latin typeface="Calibri" panose="020F0502020204030204" pitchFamily="34" charset="0"/>
                <a:cs typeface="Calibri" panose="020F0502020204030204" pitchFamily="34" charset="0"/>
              </a:rPr>
              <a:t>One record per customer, as may be available in a Customer Relationship Management System (CRMS) or relational database</a:t>
            </a:r>
          </a:p>
          <a:p>
            <a:pPr marL="214313" indent="-214313" algn="l">
              <a:buFont typeface="Arial" panose="020B0604020202020204" pitchFamily="34" charset="0"/>
              <a:buChar char="•"/>
            </a:pPr>
            <a:r>
              <a:rPr lang="en-US" sz="1500" dirty="0">
                <a:latin typeface="Calibri" panose="020F0502020204030204" pitchFamily="34" charset="0"/>
                <a:cs typeface="Calibri" panose="020F0502020204030204" pitchFamily="34" charset="0"/>
              </a:rPr>
              <a:t>Customer-level measures may require aggregation from individual transactions, e.g.:</a:t>
            </a:r>
          </a:p>
        </p:txBody>
      </p:sp>
      <p:pic>
        <p:nvPicPr>
          <p:cNvPr id="4" name="Picture 3">
            <a:extLst>
              <a:ext uri="{FF2B5EF4-FFF2-40B4-BE49-F238E27FC236}">
                <a16:creationId xmlns:a16="http://schemas.microsoft.com/office/drawing/2014/main" id="{7A612C84-9522-98BF-BD07-399DFDA82D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845" y="1668260"/>
            <a:ext cx="8675788" cy="2739722"/>
          </a:xfrm>
          <a:prstGeom prst="rect">
            <a:avLst/>
          </a:prstGeom>
        </p:spPr>
      </p:pic>
      <p:cxnSp>
        <p:nvCxnSpPr>
          <p:cNvPr id="6" name="Straight Arrow Connector 5">
            <a:extLst>
              <a:ext uri="{FF2B5EF4-FFF2-40B4-BE49-F238E27FC236}">
                <a16:creationId xmlns:a16="http://schemas.microsoft.com/office/drawing/2014/main" id="{734709F8-EF46-3C25-12C7-BAF91BF8604D}"/>
              </a:ext>
            </a:extLst>
          </p:cNvPr>
          <p:cNvCxnSpPr>
            <a:cxnSpLocks/>
          </p:cNvCxnSpPr>
          <p:nvPr/>
        </p:nvCxnSpPr>
        <p:spPr>
          <a:xfrm flipH="1">
            <a:off x="2274849" y="1524000"/>
            <a:ext cx="3925229" cy="319668"/>
          </a:xfrm>
          <a:prstGeom prst="straightConnector1">
            <a:avLst/>
          </a:prstGeom>
          <a:noFill/>
          <a:ln w="9525" cap="flat">
            <a:solidFill>
              <a:srgbClr val="000000"/>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id="{94F1AD9C-82E5-5CF5-62CE-716AF8EE1485}"/>
              </a:ext>
            </a:extLst>
          </p:cNvPr>
          <p:cNvSpPr/>
          <p:nvPr/>
        </p:nvSpPr>
        <p:spPr>
          <a:xfrm>
            <a:off x="208156" y="1739590"/>
            <a:ext cx="728546" cy="252761"/>
          </a:xfrm>
          <a:prstGeom prst="rect">
            <a:avLst/>
          </a:prstGeom>
          <a:noFill/>
          <a:ln w="12700" cap="flat">
            <a:solidFill>
              <a:schemeClr val="accent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0" name="Straight Arrow Connector 9">
            <a:extLst>
              <a:ext uri="{FF2B5EF4-FFF2-40B4-BE49-F238E27FC236}">
                <a16:creationId xmlns:a16="http://schemas.microsoft.com/office/drawing/2014/main" id="{D79CF0E2-7D76-AFA2-34D5-19F9B1926351}"/>
              </a:ext>
            </a:extLst>
          </p:cNvPr>
          <p:cNvCxnSpPr>
            <a:cxnSpLocks/>
          </p:cNvCxnSpPr>
          <p:nvPr/>
        </p:nvCxnSpPr>
        <p:spPr>
          <a:xfrm flipH="1">
            <a:off x="936701" y="1564589"/>
            <a:ext cx="721114" cy="255772"/>
          </a:xfrm>
          <a:prstGeom prst="straightConnector1">
            <a:avLst/>
          </a:prstGeom>
          <a:noFill/>
          <a:ln w="9525" cap="flat">
            <a:solidFill>
              <a:srgbClr val="000000"/>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15" name="Left Brace 14">
            <a:extLst>
              <a:ext uri="{FF2B5EF4-FFF2-40B4-BE49-F238E27FC236}">
                <a16:creationId xmlns:a16="http://schemas.microsoft.com/office/drawing/2014/main" id="{81AA8E0E-1F7B-D21A-BFA7-91D4A8EDBA6A}"/>
              </a:ext>
            </a:extLst>
          </p:cNvPr>
          <p:cNvSpPr/>
          <p:nvPr/>
        </p:nvSpPr>
        <p:spPr>
          <a:xfrm>
            <a:off x="162437" y="1992351"/>
            <a:ext cx="103408" cy="505522"/>
          </a:xfrm>
          <a:prstGeom prst="lef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7" name="Left Bracket 16">
            <a:extLst>
              <a:ext uri="{FF2B5EF4-FFF2-40B4-BE49-F238E27FC236}">
                <a16:creationId xmlns:a16="http://schemas.microsoft.com/office/drawing/2014/main" id="{8425DB7E-35F3-72AC-7CC3-BDB0B2124333}"/>
              </a:ext>
            </a:extLst>
          </p:cNvPr>
          <p:cNvSpPr/>
          <p:nvPr/>
        </p:nvSpPr>
        <p:spPr>
          <a:xfrm>
            <a:off x="74341" y="2237678"/>
            <a:ext cx="133815" cy="1776761"/>
          </a:xfrm>
          <a:prstGeom prst="leftBracket">
            <a:avLst/>
          </a:prstGeom>
          <a:noFill/>
          <a:ln w="9525" cap="flat">
            <a:solidFill>
              <a:schemeClr val="accent1">
                <a:lumMod val="75000"/>
              </a:schemeClr>
            </a:solidFill>
            <a:prstDash val="sysDash"/>
            <a:miter lim="400000"/>
            <a:headEnd type="arrow"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9" name="Left Brace 18">
            <a:extLst>
              <a:ext uri="{FF2B5EF4-FFF2-40B4-BE49-F238E27FC236}">
                <a16:creationId xmlns:a16="http://schemas.microsoft.com/office/drawing/2014/main" id="{4CE4C34E-C87F-7E14-5FD0-0A210AB94806}"/>
              </a:ext>
            </a:extLst>
          </p:cNvPr>
          <p:cNvSpPr/>
          <p:nvPr/>
        </p:nvSpPr>
        <p:spPr>
          <a:xfrm>
            <a:off x="187900" y="2532598"/>
            <a:ext cx="103408" cy="901977"/>
          </a:xfrm>
          <a:prstGeom prst="lef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0" name="Left Bracket 19">
            <a:extLst>
              <a:ext uri="{FF2B5EF4-FFF2-40B4-BE49-F238E27FC236}">
                <a16:creationId xmlns:a16="http://schemas.microsoft.com/office/drawing/2014/main" id="{F20E7940-CC81-7B79-2735-32C4A70B5689}"/>
              </a:ext>
            </a:extLst>
          </p:cNvPr>
          <p:cNvSpPr/>
          <p:nvPr/>
        </p:nvSpPr>
        <p:spPr>
          <a:xfrm>
            <a:off x="92926" y="2983587"/>
            <a:ext cx="172919" cy="1179536"/>
          </a:xfrm>
          <a:prstGeom prst="leftBracket">
            <a:avLst/>
          </a:prstGeom>
          <a:noFill/>
          <a:ln w="9525" cap="flat">
            <a:solidFill>
              <a:schemeClr val="accent1">
                <a:lumMod val="75000"/>
              </a:schemeClr>
            </a:solidFill>
            <a:prstDash val="sysDash"/>
            <a:miter lim="400000"/>
            <a:headEnd type="arrow"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TextBox 21">
            <a:extLst>
              <a:ext uri="{FF2B5EF4-FFF2-40B4-BE49-F238E27FC236}">
                <a16:creationId xmlns:a16="http://schemas.microsoft.com/office/drawing/2014/main" id="{F394BF11-CAF8-75F0-0503-B3D8C9A670FB}"/>
              </a:ext>
            </a:extLst>
          </p:cNvPr>
          <p:cNvSpPr txBox="1"/>
          <p:nvPr/>
        </p:nvSpPr>
        <p:spPr>
          <a:xfrm>
            <a:off x="7301436" y="18515"/>
            <a:ext cx="1842564" cy="31803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Databases</a:t>
            </a:r>
          </a:p>
        </p:txBody>
      </p:sp>
      <p:sp>
        <p:nvSpPr>
          <p:cNvPr id="5" name="TextBox 4">
            <a:extLst>
              <a:ext uri="{FF2B5EF4-FFF2-40B4-BE49-F238E27FC236}">
                <a16:creationId xmlns:a16="http://schemas.microsoft.com/office/drawing/2014/main" id="{1217BA28-B320-C0FB-70D4-87CD78C9DE71}"/>
              </a:ext>
            </a:extLst>
          </p:cNvPr>
          <p:cNvSpPr txBox="1"/>
          <p:nvPr/>
        </p:nvSpPr>
        <p:spPr>
          <a:xfrm>
            <a:off x="162437" y="4533201"/>
            <a:ext cx="49225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400" b="1" i="1" dirty="0">
                <a:solidFill>
                  <a:schemeClr val="accent5">
                    <a:lumMod val="20000"/>
                    <a:lumOff val="80000"/>
                  </a:schemeClr>
                </a:solidFill>
              </a:rPr>
              <a:t>“Database Normalization” avoids redundancy by separating descriptive (lookup/master) data from transactional data</a:t>
            </a:r>
            <a:endParaRPr kumimoji="0" lang="en-US" sz="1400" b="0" i="1" u="none" strike="noStrike" cap="none" spc="0" normalizeH="0" baseline="0" dirty="0">
              <a:ln>
                <a:noFill/>
              </a:ln>
              <a:solidFill>
                <a:schemeClr val="accent5">
                  <a:lumMod val="20000"/>
                  <a:lumOff val="80000"/>
                </a:schemeClr>
              </a:solidFill>
              <a:effectLst/>
              <a:uFillTx/>
              <a:latin typeface="+mn-lt"/>
              <a:ea typeface="+mn-ea"/>
              <a:cs typeface="+mn-cs"/>
              <a:sym typeface="Helvetica Light"/>
            </a:endParaRPr>
          </a:p>
        </p:txBody>
      </p:sp>
    </p:spTree>
    <p:extLst>
      <p:ext uri="{BB962C8B-B14F-4D97-AF65-F5344CB8AC3E}">
        <p14:creationId xmlns:p14="http://schemas.microsoft.com/office/powerpoint/2010/main" val="329141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200" dirty="0"/>
              <a:t>Product-level Data:  Data Preparation</a:t>
            </a:r>
            <a:br>
              <a:rPr lang="en-US" sz="3200" dirty="0"/>
            </a:br>
            <a:r>
              <a:rPr lang="en-US" sz="1800" i="1" dirty="0"/>
              <a:t>1 of 2</a:t>
            </a:r>
          </a:p>
        </p:txBody>
      </p:sp>
      <p:sp>
        <p:nvSpPr>
          <p:cNvPr id="3" name="TextBox 2"/>
          <p:cNvSpPr txBox="1"/>
          <p:nvPr/>
        </p:nvSpPr>
        <p:spPr>
          <a:xfrm>
            <a:off x="937259" y="1039375"/>
            <a:ext cx="7269482" cy="1015663"/>
          </a:xfrm>
          <a:prstGeom prst="rect">
            <a:avLst/>
          </a:prstGeom>
          <a:noFill/>
        </p:spPr>
        <p:txBody>
          <a:bodyPr wrap="square" rtlCol="0">
            <a:spAutoFit/>
          </a:bodyPr>
          <a:lstStyle/>
          <a:p>
            <a:pPr marL="214313" indent="-214313" algn="l">
              <a:buFont typeface="Arial" panose="020B0604020202020204" pitchFamily="34" charset="0"/>
              <a:buChar char="•"/>
            </a:pPr>
            <a:r>
              <a:rPr lang="en-US" sz="1500" dirty="0">
                <a:latin typeface="Calibri" panose="020F0502020204030204" pitchFamily="34" charset="0"/>
                <a:cs typeface="Calibri" panose="020F0502020204030204" pitchFamily="34" charset="0"/>
              </a:rPr>
              <a:t>One record per product, as may be available in a Customer Relationship Management System (CRMS) or relational database</a:t>
            </a:r>
          </a:p>
          <a:p>
            <a:pPr marL="214313" indent="-214313" algn="l">
              <a:buFont typeface="Arial" panose="020B0604020202020204" pitchFamily="34" charset="0"/>
              <a:buChar char="•"/>
            </a:pPr>
            <a:r>
              <a:rPr lang="en-US" sz="1500" dirty="0">
                <a:latin typeface="Calibri" panose="020F0502020204030204" pitchFamily="34" charset="0"/>
                <a:cs typeface="Calibri" panose="020F0502020204030204" pitchFamily="34" charset="0"/>
              </a:rPr>
              <a:t>Like Customer-level data, Product-level measures may require aggregation from individual transactions, e.g.:</a:t>
            </a:r>
          </a:p>
        </p:txBody>
      </p:sp>
      <p:pic>
        <p:nvPicPr>
          <p:cNvPr id="5" name="Picture 4">
            <a:extLst>
              <a:ext uri="{FF2B5EF4-FFF2-40B4-BE49-F238E27FC236}">
                <a16:creationId xmlns:a16="http://schemas.microsoft.com/office/drawing/2014/main" id="{8EAB4503-F024-EC8B-5294-F2512CDC37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4586" y="2055038"/>
            <a:ext cx="8776148" cy="2021349"/>
          </a:xfrm>
          <a:prstGeom prst="rect">
            <a:avLst/>
          </a:prstGeom>
        </p:spPr>
      </p:pic>
      <p:sp>
        <p:nvSpPr>
          <p:cNvPr id="9" name="Rectangle 8">
            <a:extLst>
              <a:ext uri="{FF2B5EF4-FFF2-40B4-BE49-F238E27FC236}">
                <a16:creationId xmlns:a16="http://schemas.microsoft.com/office/drawing/2014/main" id="{0502B1E5-DF50-CEBD-5389-20BAF6C97F7D}"/>
              </a:ext>
            </a:extLst>
          </p:cNvPr>
          <p:cNvSpPr/>
          <p:nvPr/>
        </p:nvSpPr>
        <p:spPr>
          <a:xfrm>
            <a:off x="4237463" y="2160111"/>
            <a:ext cx="728546" cy="252761"/>
          </a:xfrm>
          <a:prstGeom prst="rect">
            <a:avLst/>
          </a:prstGeom>
          <a:noFill/>
          <a:ln w="12700" cap="flat">
            <a:solidFill>
              <a:schemeClr val="accent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5" name="Group 14">
            <a:extLst>
              <a:ext uri="{FF2B5EF4-FFF2-40B4-BE49-F238E27FC236}">
                <a16:creationId xmlns:a16="http://schemas.microsoft.com/office/drawing/2014/main" id="{B79F81CC-6ADD-333C-608F-37D9BF91EE4C}"/>
              </a:ext>
            </a:extLst>
          </p:cNvPr>
          <p:cNvGrpSpPr/>
          <p:nvPr/>
        </p:nvGrpSpPr>
        <p:grpSpPr>
          <a:xfrm>
            <a:off x="4439252" y="2412872"/>
            <a:ext cx="103408" cy="1768588"/>
            <a:chOff x="4439252" y="2412872"/>
            <a:chExt cx="103408" cy="1768588"/>
          </a:xfrm>
        </p:grpSpPr>
        <p:sp>
          <p:nvSpPr>
            <p:cNvPr id="7" name="Left Bracket 6">
              <a:extLst>
                <a:ext uri="{FF2B5EF4-FFF2-40B4-BE49-F238E27FC236}">
                  <a16:creationId xmlns:a16="http://schemas.microsoft.com/office/drawing/2014/main" id="{706D7FA1-6E91-00F7-1379-E7CCF7D508D1}"/>
                </a:ext>
              </a:extLst>
            </p:cNvPr>
            <p:cNvSpPr/>
            <p:nvPr/>
          </p:nvSpPr>
          <p:spPr>
            <a:xfrm>
              <a:off x="4439252" y="3397405"/>
              <a:ext cx="94859" cy="784055"/>
            </a:xfrm>
            <a:prstGeom prst="leftBracket">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6" name="Left Brace 5">
              <a:extLst>
                <a:ext uri="{FF2B5EF4-FFF2-40B4-BE49-F238E27FC236}">
                  <a16:creationId xmlns:a16="http://schemas.microsoft.com/office/drawing/2014/main" id="{10C8A6A0-1D3D-95D9-BED6-7807CDA0B045}"/>
                </a:ext>
              </a:extLst>
            </p:cNvPr>
            <p:cNvSpPr/>
            <p:nvPr/>
          </p:nvSpPr>
          <p:spPr>
            <a:xfrm>
              <a:off x="4439252" y="2412872"/>
              <a:ext cx="103408" cy="575655"/>
            </a:xfrm>
            <a:prstGeom prst="lef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0" name="Straight Connector 9">
              <a:extLst>
                <a:ext uri="{FF2B5EF4-FFF2-40B4-BE49-F238E27FC236}">
                  <a16:creationId xmlns:a16="http://schemas.microsoft.com/office/drawing/2014/main" id="{806EA1AE-CD71-0701-F46F-FAB1C613E867}"/>
                </a:ext>
              </a:extLst>
            </p:cNvPr>
            <p:cNvCxnSpPr>
              <a:stCxn id="6" idx="1"/>
            </p:cNvCxnSpPr>
            <p:nvPr/>
          </p:nvCxnSpPr>
          <p:spPr>
            <a:xfrm>
              <a:off x="4439252" y="2700700"/>
              <a:ext cx="0" cy="696705"/>
            </a:xfrm>
            <a:prstGeom prst="lin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11" name="Rectangle 10">
            <a:extLst>
              <a:ext uri="{FF2B5EF4-FFF2-40B4-BE49-F238E27FC236}">
                <a16:creationId xmlns:a16="http://schemas.microsoft.com/office/drawing/2014/main" id="{1E6A0F52-483B-1F3D-758D-8DBA0D172852}"/>
              </a:ext>
            </a:extLst>
          </p:cNvPr>
          <p:cNvSpPr/>
          <p:nvPr/>
        </p:nvSpPr>
        <p:spPr>
          <a:xfrm>
            <a:off x="4378712" y="4104125"/>
            <a:ext cx="163948" cy="225023"/>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3" name="Straight Arrow Connector 12">
            <a:extLst>
              <a:ext uri="{FF2B5EF4-FFF2-40B4-BE49-F238E27FC236}">
                <a16:creationId xmlns:a16="http://schemas.microsoft.com/office/drawing/2014/main" id="{86DC04E8-4C41-F2AA-1CEE-33797749773B}"/>
              </a:ext>
            </a:extLst>
          </p:cNvPr>
          <p:cNvCxnSpPr/>
          <p:nvPr/>
        </p:nvCxnSpPr>
        <p:spPr>
          <a:xfrm>
            <a:off x="4439252" y="3984702"/>
            <a:ext cx="0" cy="344446"/>
          </a:xfrm>
          <a:prstGeom prst="straightConnector1">
            <a:avLst/>
          </a:prstGeom>
          <a:noFill/>
          <a:ln w="952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CFD0EC2D-9D88-97B6-1684-9936E64269AC}"/>
              </a:ext>
            </a:extLst>
          </p:cNvPr>
          <p:cNvSpPr txBox="1"/>
          <p:nvPr/>
        </p:nvSpPr>
        <p:spPr>
          <a:xfrm>
            <a:off x="7301436" y="18515"/>
            <a:ext cx="1842564" cy="31803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Databases</a:t>
            </a:r>
          </a:p>
        </p:txBody>
      </p:sp>
    </p:spTree>
    <p:extLst>
      <p:ext uri="{BB962C8B-B14F-4D97-AF65-F5344CB8AC3E}">
        <p14:creationId xmlns:p14="http://schemas.microsoft.com/office/powerpoint/2010/main" val="39673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200" dirty="0"/>
              <a:t>Product-level Data:  Data Preparation</a:t>
            </a:r>
            <a:br>
              <a:rPr lang="en-US" sz="3200" dirty="0"/>
            </a:br>
            <a:r>
              <a:rPr lang="en-US" sz="1800" i="1" dirty="0"/>
              <a:t>2 of 2</a:t>
            </a:r>
          </a:p>
        </p:txBody>
      </p:sp>
      <p:sp>
        <p:nvSpPr>
          <p:cNvPr id="3" name="TextBox 2"/>
          <p:cNvSpPr txBox="1"/>
          <p:nvPr/>
        </p:nvSpPr>
        <p:spPr>
          <a:xfrm>
            <a:off x="965961" y="1067113"/>
            <a:ext cx="7269482" cy="323165"/>
          </a:xfrm>
          <a:prstGeom prst="rect">
            <a:avLst/>
          </a:prstGeom>
          <a:noFill/>
        </p:spPr>
        <p:txBody>
          <a:bodyPr wrap="square" rtlCol="0">
            <a:spAutoFit/>
          </a:bodyPr>
          <a:lstStyle/>
          <a:p>
            <a:pPr algn="l"/>
            <a:r>
              <a:rPr lang="en-US" sz="1500" dirty="0">
                <a:latin typeface="Calibri" panose="020F0502020204030204" pitchFamily="34" charset="0"/>
                <a:cs typeface="Calibri" panose="020F0502020204030204" pitchFamily="34" charset="0"/>
              </a:rPr>
              <a:t>Similarly, data for products and promotions may supplement aggregation of transactions</a:t>
            </a:r>
          </a:p>
        </p:txBody>
      </p:sp>
      <p:pic>
        <p:nvPicPr>
          <p:cNvPr id="4" name="Picture 3">
            <a:extLst>
              <a:ext uri="{FF2B5EF4-FFF2-40B4-BE49-F238E27FC236}">
                <a16:creationId xmlns:a16="http://schemas.microsoft.com/office/drawing/2014/main" id="{BEA92291-4F5B-54D9-5216-BDFED63435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035" y="1643416"/>
            <a:ext cx="8997965" cy="2999322"/>
          </a:xfrm>
          <a:prstGeom prst="rect">
            <a:avLst/>
          </a:prstGeom>
        </p:spPr>
      </p:pic>
      <p:pic>
        <p:nvPicPr>
          <p:cNvPr id="5" name="Picture 4">
            <a:extLst>
              <a:ext uri="{FF2B5EF4-FFF2-40B4-BE49-F238E27FC236}">
                <a16:creationId xmlns:a16="http://schemas.microsoft.com/office/drawing/2014/main" id="{774FBCA5-9FA0-DEC3-7879-D439BD5A4B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6035" y="750979"/>
            <a:ext cx="3874721" cy="892437"/>
          </a:xfrm>
          <a:prstGeom prst="rect">
            <a:avLst/>
          </a:prstGeom>
        </p:spPr>
      </p:pic>
      <p:sp>
        <p:nvSpPr>
          <p:cNvPr id="13" name="Left Bracket 12">
            <a:extLst>
              <a:ext uri="{FF2B5EF4-FFF2-40B4-BE49-F238E27FC236}">
                <a16:creationId xmlns:a16="http://schemas.microsoft.com/office/drawing/2014/main" id="{0A2E6C52-710E-0FBE-B493-D424CF70CF50}"/>
              </a:ext>
            </a:extLst>
          </p:cNvPr>
          <p:cNvSpPr/>
          <p:nvPr/>
        </p:nvSpPr>
        <p:spPr>
          <a:xfrm>
            <a:off x="74341" y="1344168"/>
            <a:ext cx="45719" cy="380038"/>
          </a:xfrm>
          <a:prstGeom prst="leftBracket">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Left Brace 13">
            <a:extLst>
              <a:ext uri="{FF2B5EF4-FFF2-40B4-BE49-F238E27FC236}">
                <a16:creationId xmlns:a16="http://schemas.microsoft.com/office/drawing/2014/main" id="{7FCF1643-7F1E-1140-38A7-AD3A9024E637}"/>
              </a:ext>
            </a:extLst>
          </p:cNvPr>
          <p:cNvSpPr/>
          <p:nvPr/>
        </p:nvSpPr>
        <p:spPr>
          <a:xfrm>
            <a:off x="74341" y="895945"/>
            <a:ext cx="71694" cy="279025"/>
          </a:xfrm>
          <a:prstGeom prst="lef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5" name="Straight Connector 14">
            <a:extLst>
              <a:ext uri="{FF2B5EF4-FFF2-40B4-BE49-F238E27FC236}">
                <a16:creationId xmlns:a16="http://schemas.microsoft.com/office/drawing/2014/main" id="{E5449119-BB38-33E1-9294-9F3278C838DE}"/>
              </a:ext>
            </a:extLst>
          </p:cNvPr>
          <p:cNvCxnSpPr>
            <a:cxnSpLocks/>
            <a:stCxn id="14" idx="1"/>
          </p:cNvCxnSpPr>
          <p:nvPr/>
        </p:nvCxnSpPr>
        <p:spPr>
          <a:xfrm>
            <a:off x="74341" y="1035458"/>
            <a:ext cx="0" cy="337699"/>
          </a:xfrm>
          <a:prstGeom prst="lin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7" name="Rectangle 16">
            <a:extLst>
              <a:ext uri="{FF2B5EF4-FFF2-40B4-BE49-F238E27FC236}">
                <a16:creationId xmlns:a16="http://schemas.microsoft.com/office/drawing/2014/main" id="{C79FADC4-9E50-8ACA-6211-A048854E9BDA}"/>
              </a:ext>
            </a:extLst>
          </p:cNvPr>
          <p:cNvSpPr/>
          <p:nvPr/>
        </p:nvSpPr>
        <p:spPr>
          <a:xfrm>
            <a:off x="0" y="1643416"/>
            <a:ext cx="146035" cy="13951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9" name="Straight Connector 18">
            <a:extLst>
              <a:ext uri="{FF2B5EF4-FFF2-40B4-BE49-F238E27FC236}">
                <a16:creationId xmlns:a16="http://schemas.microsoft.com/office/drawing/2014/main" id="{98385E73-38F7-14DE-A369-262FE33F449E}"/>
              </a:ext>
            </a:extLst>
          </p:cNvPr>
          <p:cNvCxnSpPr>
            <a:stCxn id="13" idx="1"/>
          </p:cNvCxnSpPr>
          <p:nvPr/>
        </p:nvCxnSpPr>
        <p:spPr>
          <a:xfrm>
            <a:off x="74341" y="1534187"/>
            <a:ext cx="0" cy="931427"/>
          </a:xfrm>
          <a:prstGeom prst="lin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FD8F23C2-DDE7-4EED-59DD-BCA31F48F1CB}"/>
              </a:ext>
            </a:extLst>
          </p:cNvPr>
          <p:cNvCxnSpPr/>
          <p:nvPr/>
        </p:nvCxnSpPr>
        <p:spPr>
          <a:xfrm>
            <a:off x="0" y="2465614"/>
            <a:ext cx="146035" cy="0"/>
          </a:xfrm>
          <a:prstGeom prst="straightConnector1">
            <a:avLst/>
          </a:prstGeom>
          <a:noFill/>
          <a:ln w="952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Rectangle 21">
            <a:extLst>
              <a:ext uri="{FF2B5EF4-FFF2-40B4-BE49-F238E27FC236}">
                <a16:creationId xmlns:a16="http://schemas.microsoft.com/office/drawing/2014/main" id="{2DEC1B91-37A9-D2F0-CDC6-F9371B39C7F5}"/>
              </a:ext>
            </a:extLst>
          </p:cNvPr>
          <p:cNvSpPr/>
          <p:nvPr/>
        </p:nvSpPr>
        <p:spPr>
          <a:xfrm>
            <a:off x="3164619" y="954157"/>
            <a:ext cx="151075" cy="109072"/>
          </a:xfrm>
          <a:prstGeom prst="rect">
            <a:avLst/>
          </a:pr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24" name="Straight Arrow Connector 23">
            <a:extLst>
              <a:ext uri="{FF2B5EF4-FFF2-40B4-BE49-F238E27FC236}">
                <a16:creationId xmlns:a16="http://schemas.microsoft.com/office/drawing/2014/main" id="{32BBAB00-89D1-2244-1DA2-DF4195CE1D6F}"/>
              </a:ext>
            </a:extLst>
          </p:cNvPr>
          <p:cNvCxnSpPr>
            <a:cxnSpLocks/>
          </p:cNvCxnSpPr>
          <p:nvPr/>
        </p:nvCxnSpPr>
        <p:spPr>
          <a:xfrm flipH="1">
            <a:off x="2371493" y="1067113"/>
            <a:ext cx="848785" cy="3290202"/>
          </a:xfrm>
          <a:prstGeom prst="straightConnector1">
            <a:avLst/>
          </a:prstGeom>
          <a:noFill/>
          <a:ln w="9525" cap="flat">
            <a:solidFill>
              <a:srgbClr val="000000"/>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4368E6BA-705A-7BAF-49EE-FB7348C08B8F}"/>
              </a:ext>
            </a:extLst>
          </p:cNvPr>
          <p:cNvSpPr txBox="1"/>
          <p:nvPr/>
        </p:nvSpPr>
        <p:spPr>
          <a:xfrm>
            <a:off x="7301436" y="18515"/>
            <a:ext cx="1842564" cy="31803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Databases</a:t>
            </a:r>
          </a:p>
        </p:txBody>
      </p:sp>
    </p:spTree>
    <p:extLst>
      <p:ext uri="{BB962C8B-B14F-4D97-AF65-F5344CB8AC3E}">
        <p14:creationId xmlns:p14="http://schemas.microsoft.com/office/powerpoint/2010/main" val="3365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200" dirty="0"/>
              <a:t>Before you collect any Data</a:t>
            </a:r>
            <a:br>
              <a:rPr lang="en-US" sz="3200" dirty="0"/>
            </a:br>
            <a:r>
              <a:rPr lang="en-US" sz="1800" i="1" dirty="0"/>
              <a:t>what you need to know</a:t>
            </a:r>
          </a:p>
        </p:txBody>
      </p:sp>
      <p:sp>
        <p:nvSpPr>
          <p:cNvPr id="3" name="TextBox 2"/>
          <p:cNvSpPr txBox="1"/>
          <p:nvPr/>
        </p:nvSpPr>
        <p:spPr>
          <a:xfrm>
            <a:off x="6392485" y="1842658"/>
            <a:ext cx="2177937" cy="1823063"/>
          </a:xfrm>
          <a:prstGeom prst="rect">
            <a:avLst/>
          </a:prstGeom>
          <a:noFill/>
        </p:spPr>
        <p:txBody>
          <a:bodyPr wrap="square" rtlCol="0">
            <a:spAutoFit/>
          </a:bodyPr>
          <a:lstStyle/>
          <a:p>
            <a:pPr marL="214313" indent="-214313" algn="l">
              <a:buFont typeface="Arial" panose="020B0604020202020204" pitchFamily="34" charset="0"/>
              <a:buChar char="•"/>
            </a:pPr>
            <a:r>
              <a:rPr lang="en-US" sz="1406" dirty="0"/>
              <a:t>For </a:t>
            </a:r>
            <a:r>
              <a:rPr lang="en-US" sz="1406" b="1" dirty="0"/>
              <a:t>cause-and-effect forecasting</a:t>
            </a:r>
            <a:r>
              <a:rPr lang="en-US" sz="1406" dirty="0"/>
              <a:t>, drivers (independent variables, predictors) must be </a:t>
            </a:r>
            <a:r>
              <a:rPr lang="en-US" sz="1406" b="1" dirty="0"/>
              <a:t>available </a:t>
            </a:r>
            <a:r>
              <a:rPr lang="en-US" sz="1406" dirty="0"/>
              <a:t>for </a:t>
            </a:r>
            <a:r>
              <a:rPr lang="en-US" sz="1406" b="1" dirty="0"/>
              <a:t>both</a:t>
            </a:r>
            <a:r>
              <a:rPr lang="en-US" sz="1406" dirty="0"/>
              <a:t> the </a:t>
            </a:r>
            <a:r>
              <a:rPr lang="en-US" sz="1406" b="1" dirty="0"/>
              <a:t>historical</a:t>
            </a:r>
            <a:r>
              <a:rPr lang="en-US" sz="1406" dirty="0"/>
              <a:t> AND the </a:t>
            </a:r>
            <a:r>
              <a:rPr lang="en-US" sz="1406" b="1" dirty="0"/>
              <a:t>forecast</a:t>
            </a:r>
            <a:r>
              <a:rPr lang="en-US" sz="1406" dirty="0"/>
              <a:t> periods</a:t>
            </a:r>
          </a:p>
          <a:p>
            <a:pPr algn="l"/>
            <a:endParaRPr lang="en-US" sz="1406" dirty="0"/>
          </a:p>
        </p:txBody>
      </p:sp>
      <p:pic>
        <p:nvPicPr>
          <p:cNvPr id="9" name="Picture 8">
            <a:extLst>
              <a:ext uri="{FF2B5EF4-FFF2-40B4-BE49-F238E27FC236}">
                <a16:creationId xmlns:a16="http://schemas.microsoft.com/office/drawing/2014/main" id="{5031443E-A9B3-6D59-776E-927CE0C4269E}"/>
              </a:ext>
            </a:extLst>
          </p:cNvPr>
          <p:cNvPicPr>
            <a:picLocks noChangeAspect="1"/>
          </p:cNvPicPr>
          <p:nvPr/>
        </p:nvPicPr>
        <p:blipFill rotWithShape="1">
          <a:blip r:embed="rId3"/>
          <a:srcRect t="21979" r="48000" b="14667"/>
          <a:stretch/>
        </p:blipFill>
        <p:spPr>
          <a:xfrm>
            <a:off x="290947" y="1130531"/>
            <a:ext cx="5112326" cy="3503551"/>
          </a:xfrm>
          <a:prstGeom prst="rect">
            <a:avLst/>
          </a:prstGeom>
        </p:spPr>
      </p:pic>
      <p:sp>
        <p:nvSpPr>
          <p:cNvPr id="10" name="TextBox 9">
            <a:extLst>
              <a:ext uri="{FF2B5EF4-FFF2-40B4-BE49-F238E27FC236}">
                <a16:creationId xmlns:a16="http://schemas.microsoft.com/office/drawing/2014/main" id="{9D4AB5D3-7E85-8042-636F-ADD2AD3CC1B8}"/>
              </a:ext>
            </a:extLst>
          </p:cNvPr>
          <p:cNvSpPr txBox="1"/>
          <p:nvPr/>
        </p:nvSpPr>
        <p:spPr>
          <a:xfrm>
            <a:off x="5187140" y="2805602"/>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48FE3757-AAFB-632C-276E-5EB93282145C}"/>
              </a:ext>
            </a:extLst>
          </p:cNvPr>
          <p:cNvSpPr txBox="1"/>
          <p:nvPr/>
        </p:nvSpPr>
        <p:spPr>
          <a:xfrm>
            <a:off x="5187139" y="3356379"/>
            <a:ext cx="56526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318EFF"/>
                </a:solidFill>
                <a:effectLst/>
                <a:uFillTx/>
                <a:latin typeface="+mn-lt"/>
                <a:ea typeface="+mn-ea"/>
                <a:cs typeface="+mn-cs"/>
                <a:sym typeface="Wingdings" panose="05000000000000000000" pitchFamily="2" charset="2"/>
              </a:rPr>
              <a:t></a:t>
            </a:r>
            <a:endParaRPr kumimoji="0" lang="en-US" sz="3600" b="0" i="0" u="none" strike="noStrike" cap="none" spc="0" normalizeH="0" baseline="0" dirty="0">
              <a:ln>
                <a:noFill/>
              </a:ln>
              <a:solidFill>
                <a:srgbClr val="318EFF"/>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B66CAEC9-2CDA-AF2F-D751-7D39FF5698C1}"/>
              </a:ext>
            </a:extLst>
          </p:cNvPr>
          <p:cNvSpPr txBox="1"/>
          <p:nvPr/>
        </p:nvSpPr>
        <p:spPr>
          <a:xfrm>
            <a:off x="5187140" y="3968711"/>
            <a:ext cx="5403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0000"/>
                </a:solidFill>
                <a:effectLst/>
                <a:uFillTx/>
                <a:latin typeface="+mn-lt"/>
                <a:ea typeface="+mn-ea"/>
                <a:cs typeface="+mn-cs"/>
                <a:sym typeface="Helvetica Light"/>
              </a:rPr>
              <a:t>X</a:t>
            </a:r>
          </a:p>
        </p:txBody>
      </p:sp>
      <p:sp>
        <p:nvSpPr>
          <p:cNvPr id="4" name="TextBox 3">
            <a:extLst>
              <a:ext uri="{FF2B5EF4-FFF2-40B4-BE49-F238E27FC236}">
                <a16:creationId xmlns:a16="http://schemas.microsoft.com/office/drawing/2014/main" id="{A9D93B0C-9235-EAB9-2667-629546115378}"/>
              </a:ext>
            </a:extLst>
          </p:cNvPr>
          <p:cNvSpPr txBox="1"/>
          <p:nvPr/>
        </p:nvSpPr>
        <p:spPr>
          <a:xfrm>
            <a:off x="7301436" y="18515"/>
            <a:ext cx="1842564" cy="31803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Databases</a:t>
            </a:r>
          </a:p>
        </p:txBody>
      </p:sp>
    </p:spTree>
    <p:extLst>
      <p:ext uri="{BB962C8B-B14F-4D97-AF65-F5344CB8AC3E}">
        <p14:creationId xmlns:p14="http://schemas.microsoft.com/office/powerpoint/2010/main" val="3102570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D783C-CE2D-4CF3-A367-00E2EEF51A45}"/>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SQL--Basics</a:t>
            </a:r>
          </a:p>
        </p:txBody>
      </p:sp>
      <p:sp>
        <p:nvSpPr>
          <p:cNvPr id="4" name="Text Placeholder 3">
            <a:extLst>
              <a:ext uri="{FF2B5EF4-FFF2-40B4-BE49-F238E27FC236}">
                <a16:creationId xmlns:a16="http://schemas.microsoft.com/office/drawing/2014/main" id="{961FA8A0-B072-4FBE-9B1D-E8B2F5280194}"/>
              </a:ext>
            </a:extLst>
          </p:cNvPr>
          <p:cNvSpPr>
            <a:spLocks noGrp="1"/>
          </p:cNvSpPr>
          <p:nvPr>
            <p:ph type="body" sz="quarter" idx="1"/>
          </p:nvPr>
        </p:nvSpPr>
        <p:spPr>
          <a:xfrm>
            <a:off x="480947" y="842960"/>
            <a:ext cx="7810500" cy="797265"/>
          </a:xfrm>
        </p:spPr>
        <p:txBody>
          <a:bodyPr>
            <a:normAutofit/>
          </a:bodyPr>
          <a:lstStyle/>
          <a:p>
            <a:r>
              <a:rPr lang="en-US" sz="1900" dirty="0">
                <a:latin typeface="Calibri" panose="020F0502020204030204" pitchFamily="34" charset="0"/>
                <a:cs typeface="Calibri" panose="020F0502020204030204" pitchFamily="34" charset="0"/>
              </a:rPr>
              <a:t>Extract data through a query</a:t>
            </a:r>
          </a:p>
        </p:txBody>
      </p:sp>
      <p:sp>
        <p:nvSpPr>
          <p:cNvPr id="6" name="Rectangle 5">
            <a:extLst>
              <a:ext uri="{FF2B5EF4-FFF2-40B4-BE49-F238E27FC236}">
                <a16:creationId xmlns:a16="http://schemas.microsoft.com/office/drawing/2014/main" id="{6B6ECB8B-6EA8-4E74-85E1-6E9883C4E566}"/>
              </a:ext>
            </a:extLst>
          </p:cNvPr>
          <p:cNvSpPr/>
          <p:nvPr/>
        </p:nvSpPr>
        <p:spPr>
          <a:xfrm>
            <a:off x="182884" y="1474813"/>
            <a:ext cx="4389113" cy="2154436"/>
          </a:xfrm>
          <a:prstGeom prst="rect">
            <a:avLst/>
          </a:prstGeom>
        </p:spPr>
        <p:txBody>
          <a:bodyPr wrap="square">
            <a:spAutoFit/>
          </a:bodyPr>
          <a:lstStyle/>
          <a:p>
            <a:pPr algn="l"/>
            <a:r>
              <a:rPr lang="en-US" sz="2000" b="1" dirty="0">
                <a:latin typeface="Calibri" panose="020F0502020204030204" pitchFamily="34" charset="0"/>
                <a:cs typeface="Calibri" panose="020F0502020204030204" pitchFamily="34" charset="0"/>
              </a:rPr>
              <a:t>Basic query elements</a:t>
            </a:r>
            <a:r>
              <a:rPr lang="en-US" sz="2000" dirty="0">
                <a:latin typeface="Calibri" panose="020F0502020204030204" pitchFamily="34" charset="0"/>
                <a:cs typeface="Calibri" panose="020F0502020204030204" pitchFamily="34" charset="0"/>
              </a:rPr>
              <a:t>:</a:t>
            </a:r>
          </a:p>
          <a:p>
            <a:pPr algn="l"/>
            <a:endParaRPr lang="en-US" sz="1900" dirty="0">
              <a:latin typeface="Calibri" panose="020F0502020204030204" pitchFamily="34" charset="0"/>
              <a:cs typeface="Calibri" panose="020F0502020204030204" pitchFamily="34" charset="0"/>
            </a:endParaRPr>
          </a:p>
          <a:p>
            <a:pPr marL="342900" indent="-342900" algn="l">
              <a:spcAft>
                <a:spcPts val="600"/>
              </a:spcAft>
              <a:buFont typeface="Arial" panose="020B0604020202020204" pitchFamily="34" charset="0"/>
              <a:buChar char="•"/>
            </a:pPr>
            <a:r>
              <a:rPr lang="en-US" sz="2000" b="1" dirty="0">
                <a:solidFill>
                  <a:schemeClr val="accent1"/>
                </a:solidFill>
                <a:latin typeface="Calibri" panose="020F0502020204030204" pitchFamily="34" charset="0"/>
                <a:cs typeface="Calibri" panose="020F0502020204030204" pitchFamily="34" charset="0"/>
              </a:rPr>
              <a:t>SELECT</a:t>
            </a:r>
            <a:r>
              <a:rPr lang="en-US" sz="2000" dirty="0">
                <a:latin typeface="Calibri" panose="020F0502020204030204" pitchFamily="34" charset="0"/>
                <a:cs typeface="Calibri" panose="020F0502020204030204" pitchFamily="34" charset="0"/>
              </a:rPr>
              <a:t>:  fields to choose (* for all)</a:t>
            </a:r>
          </a:p>
          <a:p>
            <a:pPr marL="342900" indent="-342900" algn="l">
              <a:spcAft>
                <a:spcPts val="600"/>
              </a:spcAft>
              <a:buFont typeface="Arial" panose="020B0604020202020204" pitchFamily="34" charset="0"/>
              <a:buChar char="•"/>
            </a:pPr>
            <a:r>
              <a:rPr lang="en-US" sz="2000" b="1" dirty="0">
                <a:solidFill>
                  <a:schemeClr val="accent2"/>
                </a:solidFill>
                <a:latin typeface="Calibri" panose="020F0502020204030204" pitchFamily="34" charset="0"/>
                <a:cs typeface="Calibri" panose="020F0502020204030204" pitchFamily="34" charset="0"/>
              </a:rPr>
              <a:t>FROM</a:t>
            </a:r>
            <a:r>
              <a:rPr lang="en-US" sz="2000" dirty="0">
                <a:latin typeface="Calibri" panose="020F0502020204030204" pitchFamily="34" charset="0"/>
                <a:cs typeface="Calibri" panose="020F0502020204030204" pitchFamily="34" charset="0"/>
              </a:rPr>
              <a:t>:  table to choose from</a:t>
            </a:r>
          </a:p>
          <a:p>
            <a:pPr marL="342900" indent="-342900" algn="l">
              <a:spcAft>
                <a:spcPts val="600"/>
              </a:spcAft>
              <a:buFont typeface="Arial" panose="020B0604020202020204" pitchFamily="34" charset="0"/>
              <a:buChar char="•"/>
            </a:pPr>
            <a:r>
              <a:rPr lang="en-US" sz="2000" b="1" dirty="0">
                <a:solidFill>
                  <a:schemeClr val="accent3"/>
                </a:solidFill>
                <a:latin typeface="Calibri" panose="020F0502020204030204" pitchFamily="34" charset="0"/>
                <a:cs typeface="Calibri" panose="020F0502020204030204" pitchFamily="34" charset="0"/>
              </a:rPr>
              <a:t>WHERE</a:t>
            </a:r>
            <a:r>
              <a:rPr lang="en-US" sz="2000" dirty="0">
                <a:latin typeface="Calibri" panose="020F0502020204030204" pitchFamily="34" charset="0"/>
                <a:cs typeface="Calibri" panose="020F0502020204030204" pitchFamily="34" charset="0"/>
              </a:rPr>
              <a:t>:  filter results</a:t>
            </a:r>
          </a:p>
          <a:p>
            <a:pPr marL="342900" indent="-342900" algn="l">
              <a:spcAft>
                <a:spcPts val="600"/>
              </a:spcAft>
              <a:buFont typeface="Arial" panose="020B0604020202020204" pitchFamily="34" charset="0"/>
              <a:buChar char="•"/>
            </a:pPr>
            <a:r>
              <a:rPr lang="en-US" sz="2000" dirty="0">
                <a:solidFill>
                  <a:schemeClr val="accent4"/>
                </a:solidFill>
                <a:latin typeface="Calibri" panose="020F0502020204030204" pitchFamily="34" charset="0"/>
                <a:cs typeface="Calibri" panose="020F0502020204030204" pitchFamily="34" charset="0"/>
              </a:rPr>
              <a:t>ORDER BY</a:t>
            </a:r>
            <a:r>
              <a:rPr lang="en-US" sz="2000" dirty="0">
                <a:latin typeface="Calibri" panose="020F0502020204030204" pitchFamily="34" charset="0"/>
                <a:cs typeface="Calibri" panose="020F0502020204030204" pitchFamily="34" charset="0"/>
              </a:rPr>
              <a:t>:  sort results</a:t>
            </a:r>
          </a:p>
        </p:txBody>
      </p:sp>
      <p:cxnSp>
        <p:nvCxnSpPr>
          <p:cNvPr id="15" name="Straight Connector 14">
            <a:extLst>
              <a:ext uri="{FF2B5EF4-FFF2-40B4-BE49-F238E27FC236}">
                <a16:creationId xmlns:a16="http://schemas.microsoft.com/office/drawing/2014/main" id="{8E70ECE4-0C53-4DEB-BC9D-3E3A0D78C6E9}"/>
              </a:ext>
            </a:extLst>
          </p:cNvPr>
          <p:cNvCxnSpPr/>
          <p:nvPr/>
        </p:nvCxnSpPr>
        <p:spPr>
          <a:xfrm>
            <a:off x="4571997" y="1354975"/>
            <a:ext cx="0" cy="319208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graphicFrame>
        <p:nvGraphicFramePr>
          <p:cNvPr id="16" name="Table 15">
            <a:extLst>
              <a:ext uri="{FF2B5EF4-FFF2-40B4-BE49-F238E27FC236}">
                <a16:creationId xmlns:a16="http://schemas.microsoft.com/office/drawing/2014/main" id="{647A0149-B18D-4C76-95E3-755D46B8DE37}"/>
              </a:ext>
            </a:extLst>
          </p:cNvPr>
          <p:cNvGraphicFramePr>
            <a:graphicFrameLocks noGrp="1"/>
          </p:cNvGraphicFramePr>
          <p:nvPr>
            <p:extLst>
              <p:ext uri="{D42A27DB-BD31-4B8C-83A1-F6EECF244321}">
                <p14:modId xmlns:p14="http://schemas.microsoft.com/office/powerpoint/2010/main" val="2951599786"/>
              </p:ext>
            </p:extLst>
          </p:nvPr>
        </p:nvGraphicFramePr>
        <p:xfrm>
          <a:off x="4749338" y="2145889"/>
          <a:ext cx="4211772" cy="1483360"/>
        </p:xfrm>
        <a:graphic>
          <a:graphicData uri="http://schemas.openxmlformats.org/drawingml/2006/table">
            <a:tbl>
              <a:tblPr firstRow="1" bandRow="1">
                <a:tableStyleId>{5940675A-B579-460E-94D1-54222C63F5DA}</a:tableStyleId>
              </a:tblPr>
              <a:tblGrid>
                <a:gridCol w="4211772">
                  <a:extLst>
                    <a:ext uri="{9D8B030D-6E8A-4147-A177-3AD203B41FA5}">
                      <a16:colId xmlns:a16="http://schemas.microsoft.com/office/drawing/2014/main" val="3497847149"/>
                    </a:ext>
                  </a:extLst>
                </a:gridCol>
              </a:tblGrid>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700" b="0" dirty="0">
                          <a:solidFill>
                            <a:srgbClr val="FFFFFF"/>
                          </a:solidFill>
                          <a:latin typeface="Calibri" panose="020F0502020204030204" pitchFamily="34" charset="0"/>
                          <a:cs typeface="Calibri" panose="020F0502020204030204" pitchFamily="34" charset="0"/>
                        </a:rPr>
                        <a:t>SELECT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7984374"/>
                  </a:ext>
                </a:extLst>
              </a:tr>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700" b="0" dirty="0">
                          <a:solidFill>
                            <a:srgbClr val="FFFFFF"/>
                          </a:solidFill>
                          <a:latin typeface="Calibri" panose="020F0502020204030204" pitchFamily="34" charset="0"/>
                          <a:cs typeface="Calibri" panose="020F0502020204030204" pitchFamily="34" charset="0"/>
                        </a:rPr>
                        <a:t>FROM </a:t>
                      </a:r>
                      <a:r>
                        <a:rPr lang="en-US" sz="1700" b="0" dirty="0" err="1">
                          <a:solidFill>
                            <a:srgbClr val="FFFFFF"/>
                          </a:solidFill>
                          <a:latin typeface="Calibri" panose="020F0502020204030204" pitchFamily="34" charset="0"/>
                          <a:cs typeface="Calibri" panose="020F0502020204030204" pitchFamily="34" charset="0"/>
                        </a:rPr>
                        <a:t>customerTable</a:t>
                      </a:r>
                      <a:endParaRPr lang="en-US" sz="17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45190651"/>
                  </a:ext>
                </a:extLst>
              </a:tr>
              <a:tr h="370840">
                <a:tc>
                  <a:txBody>
                    <a:bodyPr/>
                    <a:lstStyle/>
                    <a:p>
                      <a:pPr algn="l"/>
                      <a:r>
                        <a:rPr lang="en-US" sz="1700" b="0" dirty="0">
                          <a:solidFill>
                            <a:srgbClr val="FFFFFF"/>
                          </a:solidFill>
                          <a:latin typeface="Calibri" panose="020F0502020204030204" pitchFamily="34" charset="0"/>
                          <a:cs typeface="Calibri" panose="020F0502020204030204" pitchFamily="34" charset="0"/>
                        </a:rPr>
                        <a:t>WHERE </a:t>
                      </a:r>
                      <a:r>
                        <a:rPr lang="en-US" sz="1700" b="0" dirty="0" err="1">
                          <a:solidFill>
                            <a:srgbClr val="FFFFFF"/>
                          </a:solidFill>
                          <a:latin typeface="Calibri" panose="020F0502020204030204" pitchFamily="34" charset="0"/>
                          <a:cs typeface="Calibri" panose="020F0502020204030204" pitchFamily="34" charset="0"/>
                        </a:rPr>
                        <a:t>customerClass</a:t>
                      </a:r>
                      <a:r>
                        <a:rPr lang="en-US" sz="1700" b="0" dirty="0">
                          <a:solidFill>
                            <a:srgbClr val="FFFFFF"/>
                          </a:solidFill>
                          <a:latin typeface="Calibri" panose="020F0502020204030204" pitchFamily="34" charset="0"/>
                          <a:cs typeface="Calibri" panose="020F0502020204030204" pitchFamily="34" charset="0"/>
                        </a:rPr>
                        <a:t>=‘HOME OFFICE’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87184706"/>
                  </a:ext>
                </a:extLst>
              </a:tr>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700" b="0" dirty="0">
                          <a:solidFill>
                            <a:srgbClr val="FFFFFF"/>
                          </a:solidFill>
                          <a:latin typeface="Calibri" panose="020F0502020204030204" pitchFamily="34" charset="0"/>
                          <a:cs typeface="Calibri" panose="020F0502020204030204" pitchFamily="34" charset="0"/>
                        </a:rPr>
                        <a:t>ORDER BY </a:t>
                      </a:r>
                      <a:r>
                        <a:rPr lang="en-US" sz="1700" b="0" dirty="0" err="1">
                          <a:solidFill>
                            <a:srgbClr val="FFFFFF"/>
                          </a:solidFill>
                          <a:latin typeface="Calibri" panose="020F0502020204030204" pitchFamily="34" charset="0"/>
                          <a:cs typeface="Calibri" panose="020F0502020204030204" pitchFamily="34" charset="0"/>
                        </a:rPr>
                        <a:t>customerID</a:t>
                      </a:r>
                      <a:endParaRPr lang="en-US" sz="17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9178446"/>
                  </a:ext>
                </a:extLst>
              </a:tr>
            </a:tbl>
          </a:graphicData>
        </a:graphic>
      </p:graphicFrame>
      <p:sp>
        <p:nvSpPr>
          <p:cNvPr id="2" name="TextBox 1">
            <a:extLst>
              <a:ext uri="{FF2B5EF4-FFF2-40B4-BE49-F238E27FC236}">
                <a16:creationId xmlns:a16="http://schemas.microsoft.com/office/drawing/2014/main" id="{59FB396F-AC90-D427-8A9E-C921FE39E8B5}"/>
              </a:ext>
            </a:extLst>
          </p:cNvPr>
          <p:cNvSpPr txBox="1"/>
          <p:nvPr/>
        </p:nvSpPr>
        <p:spPr>
          <a:xfrm>
            <a:off x="7301436" y="18515"/>
            <a:ext cx="1842564" cy="31803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SQL</a:t>
            </a:r>
          </a:p>
        </p:txBody>
      </p:sp>
    </p:spTree>
    <p:extLst>
      <p:ext uri="{BB962C8B-B14F-4D97-AF65-F5344CB8AC3E}">
        <p14:creationId xmlns:p14="http://schemas.microsoft.com/office/powerpoint/2010/main" val="290769563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D783C-CE2D-4CF3-A367-00E2EEF51A45}"/>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SQL—Aggregation</a:t>
            </a:r>
          </a:p>
        </p:txBody>
      </p:sp>
      <p:sp>
        <p:nvSpPr>
          <p:cNvPr id="4" name="Text Placeholder 3">
            <a:extLst>
              <a:ext uri="{FF2B5EF4-FFF2-40B4-BE49-F238E27FC236}">
                <a16:creationId xmlns:a16="http://schemas.microsoft.com/office/drawing/2014/main" id="{961FA8A0-B072-4FBE-9B1D-E8B2F5280194}"/>
              </a:ext>
            </a:extLst>
          </p:cNvPr>
          <p:cNvSpPr>
            <a:spLocks noGrp="1"/>
          </p:cNvSpPr>
          <p:nvPr>
            <p:ph type="body" sz="quarter" idx="1"/>
          </p:nvPr>
        </p:nvSpPr>
        <p:spPr>
          <a:xfrm>
            <a:off x="480947" y="842960"/>
            <a:ext cx="7810500" cy="797265"/>
          </a:xfrm>
        </p:spPr>
        <p:txBody>
          <a:bodyPr>
            <a:normAutofit/>
          </a:bodyPr>
          <a:lstStyle/>
          <a:p>
            <a:r>
              <a:rPr lang="en-US" sz="2000" dirty="0">
                <a:latin typeface="Calibri" panose="020F0502020204030204" pitchFamily="34" charset="0"/>
                <a:cs typeface="Calibri" panose="020F0502020204030204" pitchFamily="34" charset="0"/>
              </a:rPr>
              <a:t>Product-level measures from transactions</a:t>
            </a:r>
          </a:p>
        </p:txBody>
      </p:sp>
      <p:sp>
        <p:nvSpPr>
          <p:cNvPr id="6" name="Rectangle 5">
            <a:extLst>
              <a:ext uri="{FF2B5EF4-FFF2-40B4-BE49-F238E27FC236}">
                <a16:creationId xmlns:a16="http://schemas.microsoft.com/office/drawing/2014/main" id="{6B6ECB8B-6EA8-4E74-85E1-6E9883C4E566}"/>
              </a:ext>
            </a:extLst>
          </p:cNvPr>
          <p:cNvSpPr/>
          <p:nvPr/>
        </p:nvSpPr>
        <p:spPr>
          <a:xfrm>
            <a:off x="272945" y="1412761"/>
            <a:ext cx="4389113" cy="3139321"/>
          </a:xfrm>
          <a:prstGeom prst="rect">
            <a:avLst/>
          </a:prstGeom>
        </p:spPr>
        <p:txBody>
          <a:bodyPr wrap="square">
            <a:spAutoFit/>
          </a:bodyPr>
          <a:lstStyle/>
          <a:p>
            <a:pPr algn="l"/>
            <a:r>
              <a:rPr lang="en-US" sz="2000" b="1" dirty="0">
                <a:latin typeface="Calibri" panose="020F0502020204030204" pitchFamily="34" charset="0"/>
                <a:cs typeface="Calibri" panose="020F0502020204030204" pitchFamily="34" charset="0"/>
              </a:rPr>
              <a:t>Aggregation functions</a:t>
            </a:r>
            <a:r>
              <a:rPr lang="en-US" sz="2000" dirty="0">
                <a:latin typeface="Calibri" panose="020F0502020204030204" pitchFamily="34" charset="0"/>
                <a:cs typeface="Calibri" panose="020F0502020204030204" pitchFamily="34" charset="0"/>
              </a:rPr>
              <a:t>:</a:t>
            </a:r>
          </a:p>
          <a:p>
            <a:pPr marL="342900" lvl="5" indent="-34290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COUNT</a:t>
            </a:r>
          </a:p>
          <a:p>
            <a:pPr marL="342900" indent="-34290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SUM</a:t>
            </a:r>
          </a:p>
          <a:p>
            <a:pPr marL="342900" indent="-34290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AVG</a:t>
            </a:r>
          </a:p>
          <a:p>
            <a:pPr marL="342900" indent="-34290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MIN</a:t>
            </a:r>
          </a:p>
          <a:p>
            <a:pPr marL="342900" indent="-34290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MAX</a:t>
            </a:r>
          </a:p>
          <a:p>
            <a:pPr algn="l"/>
            <a:r>
              <a:rPr lang="en-US" sz="2000" dirty="0">
                <a:latin typeface="Calibri" panose="020F0502020204030204" pitchFamily="34" charset="0"/>
                <a:cs typeface="Calibri" panose="020F0502020204030204" pitchFamily="34" charset="0"/>
              </a:rPr>
              <a:t>With </a:t>
            </a:r>
          </a:p>
          <a:p>
            <a:pPr marL="285750" indent="-28575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GROUP BY </a:t>
            </a:r>
          </a:p>
          <a:p>
            <a:pPr marL="285750" indent="-285750" algn="l">
              <a:buFont typeface="Arial" panose="020B0604020202020204" pitchFamily="34" charset="0"/>
              <a:buChar char="•"/>
            </a:pPr>
            <a:r>
              <a:rPr lang="en-US" sz="2000" b="1" dirty="0">
                <a:solidFill>
                  <a:schemeClr val="bg2">
                    <a:lumMod val="75000"/>
                  </a:schemeClr>
                </a:solidFill>
                <a:latin typeface="Calibri" panose="020F0502020204030204" pitchFamily="34" charset="0"/>
                <a:cs typeface="Calibri" panose="020F0502020204030204" pitchFamily="34" charset="0"/>
              </a:rPr>
              <a:t>HAVING</a:t>
            </a:r>
          </a:p>
          <a:p>
            <a:pPr algn="l"/>
            <a:endParaRPr lang="en-US" sz="1800" dirty="0"/>
          </a:p>
        </p:txBody>
      </p:sp>
      <p:cxnSp>
        <p:nvCxnSpPr>
          <p:cNvPr id="15" name="Straight Connector 14">
            <a:extLst>
              <a:ext uri="{FF2B5EF4-FFF2-40B4-BE49-F238E27FC236}">
                <a16:creationId xmlns:a16="http://schemas.microsoft.com/office/drawing/2014/main" id="{8E70ECE4-0C53-4DEB-BC9D-3E3A0D78C6E9}"/>
              </a:ext>
            </a:extLst>
          </p:cNvPr>
          <p:cNvCxnSpPr/>
          <p:nvPr/>
        </p:nvCxnSpPr>
        <p:spPr>
          <a:xfrm>
            <a:off x="4571997" y="1354975"/>
            <a:ext cx="0" cy="319208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graphicFrame>
        <p:nvGraphicFramePr>
          <p:cNvPr id="16" name="Table 15">
            <a:extLst>
              <a:ext uri="{FF2B5EF4-FFF2-40B4-BE49-F238E27FC236}">
                <a16:creationId xmlns:a16="http://schemas.microsoft.com/office/drawing/2014/main" id="{647A0149-B18D-4C76-95E3-755D46B8DE37}"/>
              </a:ext>
            </a:extLst>
          </p:cNvPr>
          <p:cNvGraphicFramePr>
            <a:graphicFrameLocks noGrp="1"/>
          </p:cNvGraphicFramePr>
          <p:nvPr>
            <p:extLst>
              <p:ext uri="{D42A27DB-BD31-4B8C-83A1-F6EECF244321}">
                <p14:modId xmlns:p14="http://schemas.microsoft.com/office/powerpoint/2010/main" val="644829898"/>
              </p:ext>
            </p:extLst>
          </p:nvPr>
        </p:nvGraphicFramePr>
        <p:xfrm>
          <a:off x="4786745" y="1735281"/>
          <a:ext cx="4227716" cy="2225040"/>
        </p:xfrm>
        <a:graphic>
          <a:graphicData uri="http://schemas.openxmlformats.org/drawingml/2006/table">
            <a:tbl>
              <a:tblPr firstRow="1" bandRow="1">
                <a:tableStyleId>{5940675A-B579-460E-94D1-54222C63F5DA}</a:tableStyleId>
              </a:tblPr>
              <a:tblGrid>
                <a:gridCol w="4227716">
                  <a:extLst>
                    <a:ext uri="{9D8B030D-6E8A-4147-A177-3AD203B41FA5}">
                      <a16:colId xmlns:a16="http://schemas.microsoft.com/office/drawing/2014/main" val="3497847149"/>
                    </a:ext>
                  </a:extLst>
                </a:gridCol>
              </a:tblGrid>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Calibri" panose="020F0502020204030204" pitchFamily="34" charset="0"/>
                          <a:cs typeface="Calibri" panose="020F0502020204030204" pitchFamily="34" charset="0"/>
                        </a:rPr>
                        <a:t>SELECT </a:t>
                      </a:r>
                      <a:r>
                        <a:rPr lang="en-US" sz="1800" b="0" dirty="0" err="1">
                          <a:solidFill>
                            <a:srgbClr val="FFFFFF"/>
                          </a:solidFill>
                          <a:latin typeface="Calibri" panose="020F0502020204030204" pitchFamily="34" charset="0"/>
                          <a:cs typeface="Calibri" panose="020F0502020204030204" pitchFamily="34" charset="0"/>
                        </a:rPr>
                        <a:t>productID</a:t>
                      </a:r>
                      <a:r>
                        <a:rPr lang="en-US" sz="1800" b="0" dirty="0">
                          <a:solidFill>
                            <a:srgbClr val="FFFFFF"/>
                          </a:solidFill>
                          <a:latin typeface="Calibri" panose="020F0502020204030204" pitchFamily="34" charset="0"/>
                          <a:cs typeface="Calibri" panose="020F050202020403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7984374"/>
                  </a:ext>
                </a:extLst>
              </a:tr>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Calibri" panose="020F0502020204030204" pitchFamily="34" charset="0"/>
                          <a:cs typeface="Calibri" panose="020F0502020204030204" pitchFamily="34" charset="0"/>
                        </a:rPr>
                        <a:t>     sum(</a:t>
                      </a:r>
                      <a:r>
                        <a:rPr lang="en-US" sz="1800" b="0" dirty="0" err="1">
                          <a:solidFill>
                            <a:srgbClr val="FFFFFF"/>
                          </a:solidFill>
                          <a:latin typeface="Calibri" panose="020F0502020204030204" pitchFamily="34" charset="0"/>
                          <a:cs typeface="Calibri" panose="020F0502020204030204" pitchFamily="34" charset="0"/>
                        </a:rPr>
                        <a:t>purchaseAmount</a:t>
                      </a:r>
                      <a:r>
                        <a:rPr lang="en-US" sz="1800" b="0" dirty="0">
                          <a:solidFill>
                            <a:srgbClr val="FFFFFF"/>
                          </a:solidFill>
                          <a:latin typeface="Calibri" panose="020F0502020204030204" pitchFamily="34" charset="0"/>
                          <a:cs typeface="Calibri" panose="020F0502020204030204" pitchFamily="34" charset="0"/>
                        </a:rPr>
                        <a:t>) as </a:t>
                      </a:r>
                      <a:r>
                        <a:rPr lang="en-US" sz="1800" b="0" dirty="0" err="1">
                          <a:solidFill>
                            <a:srgbClr val="FFFFFF"/>
                          </a:solidFill>
                          <a:latin typeface="Calibri" panose="020F0502020204030204" pitchFamily="34" charset="0"/>
                          <a:cs typeface="Calibri" panose="020F0502020204030204" pitchFamily="34" charset="0"/>
                        </a:rPr>
                        <a:t>amountSpent</a:t>
                      </a:r>
                      <a:endParaRPr lang="en-US" sz="18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20801084"/>
                  </a:ext>
                </a:extLst>
              </a:tr>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Calibri" panose="020F0502020204030204" pitchFamily="34" charset="0"/>
                          <a:cs typeface="Calibri" panose="020F0502020204030204" pitchFamily="34" charset="0"/>
                        </a:rPr>
                        <a:t>FROM </a:t>
                      </a:r>
                      <a:r>
                        <a:rPr lang="en-US" sz="1800" b="0" dirty="0" err="1">
                          <a:solidFill>
                            <a:srgbClr val="FFFFFF"/>
                          </a:solidFill>
                          <a:latin typeface="Calibri" panose="020F0502020204030204" pitchFamily="34" charset="0"/>
                          <a:cs typeface="Calibri" panose="020F0502020204030204" pitchFamily="34" charset="0"/>
                        </a:rPr>
                        <a:t>transactionsTable</a:t>
                      </a:r>
                      <a:endParaRPr lang="en-US" sz="18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45190651"/>
                  </a:ext>
                </a:extLst>
              </a:tr>
              <a:tr h="370840">
                <a:tc>
                  <a:txBody>
                    <a:bodyPr/>
                    <a:lstStyle/>
                    <a:p>
                      <a:pPr algn="l"/>
                      <a:r>
                        <a:rPr lang="en-US" sz="1800" b="0" dirty="0">
                          <a:solidFill>
                            <a:srgbClr val="FFFFFF"/>
                          </a:solidFill>
                          <a:latin typeface="Calibri" panose="020F0502020204030204" pitchFamily="34" charset="0"/>
                          <a:cs typeface="Calibri" panose="020F0502020204030204" pitchFamily="34" charset="0"/>
                        </a:rPr>
                        <a:t>WHERE year(</a:t>
                      </a:r>
                      <a:r>
                        <a:rPr lang="en-US" sz="1800" b="0" dirty="0" err="1">
                          <a:solidFill>
                            <a:srgbClr val="FFFFFF"/>
                          </a:solidFill>
                          <a:latin typeface="Calibri" panose="020F0502020204030204" pitchFamily="34" charset="0"/>
                          <a:cs typeface="Calibri" panose="020F0502020204030204" pitchFamily="34" charset="0"/>
                        </a:rPr>
                        <a:t>transactionDate</a:t>
                      </a:r>
                      <a:r>
                        <a:rPr lang="en-US" sz="1800" b="0" dirty="0">
                          <a:solidFill>
                            <a:srgbClr val="FFFFFF"/>
                          </a:solidFill>
                          <a:latin typeface="Calibri" panose="020F0502020204030204" pitchFamily="34" charset="0"/>
                          <a:cs typeface="Calibri" panose="020F0502020204030204" pitchFamily="34" charset="0"/>
                        </a:rPr>
                        <a:t>)=2018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87184706"/>
                  </a:ext>
                </a:extLst>
              </a:tr>
              <a:tr h="370840">
                <a:tc>
                  <a:txBody>
                    <a:bodyPr/>
                    <a:lstStyle/>
                    <a:p>
                      <a:pPr algn="l"/>
                      <a:r>
                        <a:rPr lang="en-US" sz="1800" b="0" dirty="0">
                          <a:solidFill>
                            <a:srgbClr val="FFFFFF"/>
                          </a:solidFill>
                          <a:latin typeface="Calibri" panose="020F0502020204030204" pitchFamily="34" charset="0"/>
                          <a:cs typeface="Calibri" panose="020F0502020204030204" pitchFamily="34" charset="0"/>
                        </a:rPr>
                        <a:t>GROUP BY </a:t>
                      </a:r>
                      <a:r>
                        <a:rPr lang="en-US" sz="1800" b="0" dirty="0" err="1">
                          <a:solidFill>
                            <a:srgbClr val="FFFFFF"/>
                          </a:solidFill>
                          <a:latin typeface="Calibri" panose="020F0502020204030204" pitchFamily="34" charset="0"/>
                          <a:cs typeface="Calibri" panose="020F0502020204030204" pitchFamily="34" charset="0"/>
                        </a:rPr>
                        <a:t>customerID</a:t>
                      </a:r>
                      <a:endParaRPr lang="en-US" sz="18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07844436"/>
                  </a:ext>
                </a:extLst>
              </a:tr>
              <a:tr h="370840">
                <a:tc>
                  <a:txBody>
                    <a:bodyPr/>
                    <a:lstStyle/>
                    <a:p>
                      <a:pPr marL="0" marR="0" lvl="0" indent="0" algn="l" defTabSz="232172"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Calibri" panose="020F0502020204030204" pitchFamily="34" charset="0"/>
                          <a:cs typeface="Calibri" panose="020F0502020204030204" pitchFamily="34" charset="0"/>
                        </a:rPr>
                        <a:t>ORDER BY </a:t>
                      </a:r>
                      <a:r>
                        <a:rPr lang="en-US" sz="1800" b="0" dirty="0" err="1">
                          <a:solidFill>
                            <a:srgbClr val="FFFFFF"/>
                          </a:solidFill>
                          <a:latin typeface="Calibri" panose="020F0502020204030204" pitchFamily="34" charset="0"/>
                          <a:cs typeface="Calibri" panose="020F0502020204030204" pitchFamily="34" charset="0"/>
                        </a:rPr>
                        <a:t>customerID</a:t>
                      </a:r>
                      <a:endParaRPr lang="en-US" sz="1800" b="0" dirty="0">
                        <a:solidFill>
                          <a:srgbClr val="FFFFFF"/>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9178446"/>
                  </a:ext>
                </a:extLst>
              </a:tr>
            </a:tbl>
          </a:graphicData>
        </a:graphic>
      </p:graphicFrame>
      <p:cxnSp>
        <p:nvCxnSpPr>
          <p:cNvPr id="9" name="Straight Arrow Connector 8">
            <a:extLst>
              <a:ext uri="{FF2B5EF4-FFF2-40B4-BE49-F238E27FC236}">
                <a16:creationId xmlns:a16="http://schemas.microsoft.com/office/drawing/2014/main" id="{5A12CC91-412A-D744-B9F6-0D5D61DD6C24}"/>
              </a:ext>
            </a:extLst>
          </p:cNvPr>
          <p:cNvCxnSpPr>
            <a:cxnSpLocks/>
          </p:cNvCxnSpPr>
          <p:nvPr/>
        </p:nvCxnSpPr>
        <p:spPr>
          <a:xfrm>
            <a:off x="1242060" y="2209800"/>
            <a:ext cx="3544685" cy="76200"/>
          </a:xfrm>
          <a:prstGeom prst="straightConnector1">
            <a:avLst/>
          </a:prstGeom>
          <a:noFill/>
          <a:ln w="12700" cap="flat">
            <a:solidFill>
              <a:schemeClr val="bg2"/>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B3BCC689-363D-8A01-CDE0-2CD7F6762100}"/>
              </a:ext>
            </a:extLst>
          </p:cNvPr>
          <p:cNvCxnSpPr>
            <a:cxnSpLocks/>
          </p:cNvCxnSpPr>
          <p:nvPr/>
        </p:nvCxnSpPr>
        <p:spPr>
          <a:xfrm flipV="1">
            <a:off x="1783080" y="3416531"/>
            <a:ext cx="3003664" cy="302029"/>
          </a:xfrm>
          <a:prstGeom prst="straightConnector1">
            <a:avLst/>
          </a:prstGeom>
          <a:noFill/>
          <a:ln w="12700" cap="flat">
            <a:solidFill>
              <a:schemeClr val="bg2"/>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FBDF0336-9DB3-5F81-0567-AB98B141291E}"/>
              </a:ext>
            </a:extLst>
          </p:cNvPr>
          <p:cNvSpPr txBox="1"/>
          <p:nvPr/>
        </p:nvSpPr>
        <p:spPr>
          <a:xfrm>
            <a:off x="7301436" y="18515"/>
            <a:ext cx="1842564" cy="31803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SQL</a:t>
            </a:r>
          </a:p>
        </p:txBody>
      </p:sp>
    </p:spTree>
    <p:extLst>
      <p:ext uri="{BB962C8B-B14F-4D97-AF65-F5344CB8AC3E}">
        <p14:creationId xmlns:p14="http://schemas.microsoft.com/office/powerpoint/2010/main" val="95058479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4B181-7710-4C66-BC01-83AF0E2DE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81" y="1466326"/>
            <a:ext cx="3732551" cy="2639242"/>
          </a:xfrm>
          <a:prstGeom prst="rect">
            <a:avLst/>
          </a:prstGeom>
          <a:ln>
            <a:solidFill>
              <a:schemeClr val="accent4"/>
            </a:solidFill>
          </a:ln>
        </p:spPr>
      </p:pic>
      <p:cxnSp>
        <p:nvCxnSpPr>
          <p:cNvPr id="6" name="Straight Arrow Connector 5">
            <a:extLst>
              <a:ext uri="{FF2B5EF4-FFF2-40B4-BE49-F238E27FC236}">
                <a16:creationId xmlns:a16="http://schemas.microsoft.com/office/drawing/2014/main" id="{71AAD351-78E5-4516-8AA0-8A4AC2F734A1}"/>
              </a:ext>
            </a:extLst>
          </p:cNvPr>
          <p:cNvCxnSpPr>
            <a:cxnSpLocks/>
          </p:cNvCxnSpPr>
          <p:nvPr/>
        </p:nvCxnSpPr>
        <p:spPr>
          <a:xfrm flipV="1">
            <a:off x="3997987" y="1795028"/>
            <a:ext cx="727250" cy="100875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484A0A-EAFD-4E44-A2D6-10CF4ED3F80A}"/>
              </a:ext>
            </a:extLst>
          </p:cNvPr>
          <p:cNvCxnSpPr>
            <a:cxnSpLocks/>
          </p:cNvCxnSpPr>
          <p:nvPr/>
        </p:nvCxnSpPr>
        <p:spPr>
          <a:xfrm>
            <a:off x="3997988" y="2794362"/>
            <a:ext cx="602901" cy="111081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589EE32-708B-4493-BF55-ADD8327538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683399" y="2640943"/>
            <a:ext cx="1707931" cy="1036164"/>
          </a:xfrm>
          <a:prstGeom prst="rect">
            <a:avLst/>
          </a:prstGeom>
        </p:spPr>
      </p:pic>
      <p:sp>
        <p:nvSpPr>
          <p:cNvPr id="16" name="Rectangle 2">
            <a:extLst>
              <a:ext uri="{FF2B5EF4-FFF2-40B4-BE49-F238E27FC236}">
                <a16:creationId xmlns:a16="http://schemas.microsoft.com/office/drawing/2014/main" id="{32DE7D10-15C2-4EAF-BE89-2E6D412B2D39}"/>
              </a:ext>
            </a:extLst>
          </p:cNvPr>
          <p:cNvSpPr txBox="1">
            <a:spLocks noChangeArrowheads="1"/>
          </p:cNvSpPr>
          <p:nvPr/>
        </p:nvSpPr>
        <p:spPr>
          <a:xfrm>
            <a:off x="134911" y="163036"/>
            <a:ext cx="83804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400" dirty="0">
                <a:solidFill>
                  <a:schemeClr val="accent3"/>
                </a:solidFill>
                <a:latin typeface="Calibri" panose="020F0502020204030204" pitchFamily="34" charset="0"/>
                <a:cs typeface="Calibri" panose="020F0502020204030204" pitchFamily="34" charset="0"/>
              </a:rPr>
              <a:t>Row-wise and Column-wise Operations</a:t>
            </a:r>
            <a:br>
              <a:rPr lang="en-US" altLang="en-US" sz="9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Data tables as “Least Common Denominator”</a:t>
            </a:r>
          </a:p>
        </p:txBody>
      </p:sp>
      <p:grpSp>
        <p:nvGrpSpPr>
          <p:cNvPr id="2" name="Group 1">
            <a:extLst>
              <a:ext uri="{FF2B5EF4-FFF2-40B4-BE49-F238E27FC236}">
                <a16:creationId xmlns:a16="http://schemas.microsoft.com/office/drawing/2014/main" id="{CA30B48B-8BBE-4AF1-B74A-7574EB50CC5E}"/>
              </a:ext>
            </a:extLst>
          </p:cNvPr>
          <p:cNvGrpSpPr/>
          <p:nvPr/>
        </p:nvGrpSpPr>
        <p:grpSpPr>
          <a:xfrm>
            <a:off x="4719391" y="1402077"/>
            <a:ext cx="4398377" cy="1065076"/>
            <a:chOff x="4810938" y="1590320"/>
            <a:chExt cx="4398377" cy="1065076"/>
          </a:xfrm>
        </p:grpSpPr>
        <p:pic>
          <p:nvPicPr>
            <p:cNvPr id="8" name="Picture 7">
              <a:extLst>
                <a:ext uri="{FF2B5EF4-FFF2-40B4-BE49-F238E27FC236}">
                  <a16:creationId xmlns:a16="http://schemas.microsoft.com/office/drawing/2014/main" id="{6A63D055-057D-449A-9F58-BA746C202A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810938" y="1619232"/>
              <a:ext cx="1707931" cy="1036164"/>
            </a:xfrm>
            <a:prstGeom prst="rect">
              <a:avLst/>
            </a:prstGeom>
          </p:spPr>
        </p:pic>
        <p:pic>
          <p:nvPicPr>
            <p:cNvPr id="17" name="Picture 16">
              <a:extLst>
                <a:ext uri="{FF2B5EF4-FFF2-40B4-BE49-F238E27FC236}">
                  <a16:creationId xmlns:a16="http://schemas.microsoft.com/office/drawing/2014/main" id="{47F781A7-7832-4217-92AB-112A0B9C82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6432491" y="1611371"/>
              <a:ext cx="1707931" cy="1036164"/>
            </a:xfrm>
            <a:prstGeom prst="rect">
              <a:avLst/>
            </a:prstGeom>
          </p:spPr>
        </p:pic>
        <p:pic>
          <p:nvPicPr>
            <p:cNvPr id="21" name="Picture 20">
              <a:extLst>
                <a:ext uri="{FF2B5EF4-FFF2-40B4-BE49-F238E27FC236}">
                  <a16:creationId xmlns:a16="http://schemas.microsoft.com/office/drawing/2014/main" id="{74457741-AB2D-467A-A5F1-C18DCDFE5F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V="1">
              <a:off x="8029890" y="1590320"/>
              <a:ext cx="1179425" cy="1036164"/>
            </a:xfrm>
            <a:prstGeom prst="rect">
              <a:avLst/>
            </a:prstGeom>
          </p:spPr>
        </p:pic>
      </p:grpSp>
      <p:sp>
        <p:nvSpPr>
          <p:cNvPr id="23" name="TextBox 22">
            <a:extLst>
              <a:ext uri="{FF2B5EF4-FFF2-40B4-BE49-F238E27FC236}">
                <a16:creationId xmlns:a16="http://schemas.microsoft.com/office/drawing/2014/main" id="{4E66062A-3EF5-47C4-937C-7F5C660B42BB}"/>
              </a:ext>
            </a:extLst>
          </p:cNvPr>
          <p:cNvSpPr txBox="1"/>
          <p:nvPr/>
        </p:nvSpPr>
        <p:spPr>
          <a:xfrm>
            <a:off x="4719391" y="1106692"/>
            <a:ext cx="2612282" cy="323165"/>
          </a:xfrm>
          <a:prstGeom prst="rect">
            <a:avLst/>
          </a:prstGeom>
          <a:noFill/>
        </p:spPr>
        <p:txBody>
          <a:bodyPr wrap="square" rtlCol="0">
            <a:spAutoFit/>
          </a:bodyPr>
          <a:lstStyle/>
          <a:p>
            <a:r>
              <a:rPr lang="en-US" sz="1406" i="1" dirty="0"/>
              <a:t>Tables might be </a:t>
            </a:r>
            <a:r>
              <a:rPr lang="en-US" sz="1500" i="1" dirty="0">
                <a:latin typeface="Calibri" panose="020F0502020204030204" pitchFamily="34" charset="0"/>
                <a:cs typeface="Calibri" panose="020F0502020204030204" pitchFamily="34" charset="0"/>
              </a:rPr>
              <a:t>very</a:t>
            </a:r>
            <a:r>
              <a:rPr lang="en-US" sz="1406" i="1" dirty="0"/>
              <a:t> wide…</a:t>
            </a:r>
          </a:p>
        </p:txBody>
      </p:sp>
      <p:cxnSp>
        <p:nvCxnSpPr>
          <p:cNvPr id="25" name="Straight Arrow Connector 24">
            <a:extLst>
              <a:ext uri="{FF2B5EF4-FFF2-40B4-BE49-F238E27FC236}">
                <a16:creationId xmlns:a16="http://schemas.microsoft.com/office/drawing/2014/main" id="{329808D6-B130-4292-B46D-56A99C5F6BA5}"/>
              </a:ext>
            </a:extLst>
          </p:cNvPr>
          <p:cNvCxnSpPr>
            <a:cxnSpLocks/>
          </p:cNvCxnSpPr>
          <p:nvPr/>
        </p:nvCxnSpPr>
        <p:spPr>
          <a:xfrm>
            <a:off x="6858000" y="1454499"/>
            <a:ext cx="22307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0BB38C-8CD3-40D0-AF5E-8469A846F0A1}"/>
              </a:ext>
            </a:extLst>
          </p:cNvPr>
          <p:cNvSpPr txBox="1"/>
          <p:nvPr/>
        </p:nvSpPr>
        <p:spPr>
          <a:xfrm>
            <a:off x="6432491" y="3012664"/>
            <a:ext cx="2612282" cy="323165"/>
          </a:xfrm>
          <a:prstGeom prst="rect">
            <a:avLst/>
          </a:prstGeom>
          <a:noFill/>
        </p:spPr>
        <p:txBody>
          <a:bodyPr wrap="square" rtlCol="0">
            <a:spAutoFit/>
          </a:bodyPr>
          <a:lstStyle/>
          <a:p>
            <a:r>
              <a:rPr lang="en-US" sz="1500" i="1" dirty="0">
                <a:latin typeface="Calibri" panose="020F0502020204030204" pitchFamily="34" charset="0"/>
                <a:cs typeface="Calibri" panose="020F0502020204030204" pitchFamily="34" charset="0"/>
              </a:rPr>
              <a:t>… or very tall</a:t>
            </a:r>
          </a:p>
        </p:txBody>
      </p:sp>
      <p:cxnSp>
        <p:nvCxnSpPr>
          <p:cNvPr id="29" name="Straight Arrow Connector 28">
            <a:extLst>
              <a:ext uri="{FF2B5EF4-FFF2-40B4-BE49-F238E27FC236}">
                <a16:creationId xmlns:a16="http://schemas.microsoft.com/office/drawing/2014/main" id="{1B0C7201-63C1-48DA-B24D-364C370F7CA8}"/>
              </a:ext>
            </a:extLst>
          </p:cNvPr>
          <p:cNvCxnSpPr>
            <a:cxnSpLocks/>
          </p:cNvCxnSpPr>
          <p:nvPr/>
        </p:nvCxnSpPr>
        <p:spPr>
          <a:xfrm>
            <a:off x="6587950" y="3289663"/>
            <a:ext cx="0" cy="150205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13B17AF-D76F-4E7F-BC1C-6823406485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683399" y="3694176"/>
            <a:ext cx="1707931" cy="1036164"/>
          </a:xfrm>
          <a:prstGeom prst="rect">
            <a:avLst/>
          </a:prstGeom>
        </p:spPr>
      </p:pic>
      <p:grpSp>
        <p:nvGrpSpPr>
          <p:cNvPr id="18" name="Group 1203">
            <a:extLst>
              <a:ext uri="{FF2B5EF4-FFF2-40B4-BE49-F238E27FC236}">
                <a16:creationId xmlns:a16="http://schemas.microsoft.com/office/drawing/2014/main" id="{A1FA4045-C2E9-42A2-9993-3151483E0927}"/>
              </a:ext>
            </a:extLst>
          </p:cNvPr>
          <p:cNvGrpSpPr/>
          <p:nvPr/>
        </p:nvGrpSpPr>
        <p:grpSpPr>
          <a:xfrm>
            <a:off x="4029207" y="884257"/>
            <a:ext cx="1143364" cy="222436"/>
            <a:chOff x="0" y="0"/>
            <a:chExt cx="8736640" cy="2118205"/>
          </a:xfrm>
        </p:grpSpPr>
        <p:sp>
          <p:nvSpPr>
            <p:cNvPr id="19" name="Shape 1193">
              <a:extLst>
                <a:ext uri="{FF2B5EF4-FFF2-40B4-BE49-F238E27FC236}">
                  <a16:creationId xmlns:a16="http://schemas.microsoft.com/office/drawing/2014/main" id="{D4AAC016-EC7C-4717-955F-BD5F5F0FF6CC}"/>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AD784F2D-FF48-46CD-AE57-B74C4A65CBF7}"/>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2" name="Shape 1195">
              <a:extLst>
                <a:ext uri="{FF2B5EF4-FFF2-40B4-BE49-F238E27FC236}">
                  <a16:creationId xmlns:a16="http://schemas.microsoft.com/office/drawing/2014/main" id="{880C2502-DF10-4E4D-BB9B-243A75761EBE}"/>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6">
              <a:extLst>
                <a:ext uri="{FF2B5EF4-FFF2-40B4-BE49-F238E27FC236}">
                  <a16:creationId xmlns:a16="http://schemas.microsoft.com/office/drawing/2014/main" id="{E7AE19C4-5EF6-41FC-9DCB-A4253CF63113}"/>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197">
              <a:extLst>
                <a:ext uri="{FF2B5EF4-FFF2-40B4-BE49-F238E27FC236}">
                  <a16:creationId xmlns:a16="http://schemas.microsoft.com/office/drawing/2014/main" id="{818E5904-329B-4447-A7D7-9353FDC82CAB}"/>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30" name="Shape 1198">
              <a:extLst>
                <a:ext uri="{FF2B5EF4-FFF2-40B4-BE49-F238E27FC236}">
                  <a16:creationId xmlns:a16="http://schemas.microsoft.com/office/drawing/2014/main" id="{CACD54E4-0629-4846-80C2-F6DF2FD005C2}"/>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32" name="Shape 1199">
              <a:extLst>
                <a:ext uri="{FF2B5EF4-FFF2-40B4-BE49-F238E27FC236}">
                  <a16:creationId xmlns:a16="http://schemas.microsoft.com/office/drawing/2014/main" id="{A94E1CCF-6306-4C06-A2BC-897EE9C4B0CA}"/>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33" name="Shape 1200">
              <a:extLst>
                <a:ext uri="{FF2B5EF4-FFF2-40B4-BE49-F238E27FC236}">
                  <a16:creationId xmlns:a16="http://schemas.microsoft.com/office/drawing/2014/main" id="{4DF1F2B0-6FF0-4A4C-BF6D-D73E7AC0F499}"/>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34" name="Shape 1201">
              <a:extLst>
                <a:ext uri="{FF2B5EF4-FFF2-40B4-BE49-F238E27FC236}">
                  <a16:creationId xmlns:a16="http://schemas.microsoft.com/office/drawing/2014/main" id="{B22709EC-4DDE-4DFF-8452-114FCF860FBD}"/>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35" name="Shape 1202">
              <a:extLst>
                <a:ext uri="{FF2B5EF4-FFF2-40B4-BE49-F238E27FC236}">
                  <a16:creationId xmlns:a16="http://schemas.microsoft.com/office/drawing/2014/main" id="{70A9B2F4-2F03-4552-8D48-E1BC2AAD713E}"/>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
        <p:nvSpPr>
          <p:cNvPr id="3" name="TextBox 2">
            <a:extLst>
              <a:ext uri="{FF2B5EF4-FFF2-40B4-BE49-F238E27FC236}">
                <a16:creationId xmlns:a16="http://schemas.microsoft.com/office/drawing/2014/main" id="{99655BFF-44DD-E47B-214C-AC8463C59E6C}"/>
              </a:ext>
            </a:extLst>
          </p:cNvPr>
          <p:cNvSpPr txBox="1"/>
          <p:nvPr/>
        </p:nvSpPr>
        <p:spPr>
          <a:xfrm>
            <a:off x="7275204" y="18515"/>
            <a:ext cx="1842564" cy="31803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Handling Big Data</a:t>
            </a:r>
          </a:p>
        </p:txBody>
      </p:sp>
    </p:spTree>
    <p:extLst>
      <p:ext uri="{BB962C8B-B14F-4D97-AF65-F5344CB8AC3E}">
        <p14:creationId xmlns:p14="http://schemas.microsoft.com/office/powerpoint/2010/main" val="104610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4D8A53-600E-432C-BFF7-344AA409761A}"/>
              </a:ext>
            </a:extLst>
          </p:cNvPr>
          <p:cNvSpPr txBox="1"/>
          <p:nvPr/>
        </p:nvSpPr>
        <p:spPr>
          <a:xfrm>
            <a:off x="5242217" y="1204019"/>
            <a:ext cx="3429000" cy="3010696"/>
          </a:xfrm>
          <a:prstGeom prst="rect">
            <a:avLst/>
          </a:prstGeom>
          <a:noFill/>
        </p:spPr>
        <p:txBody>
          <a:bodyPr wrap="square" rtlCol="0">
            <a:spAutoFit/>
          </a:bodyPr>
          <a:lstStyle/>
          <a:p>
            <a:pPr algn="l"/>
            <a:r>
              <a:rPr lang="en-US" sz="2200" dirty="0">
                <a:solidFill>
                  <a:schemeClr val="accent4"/>
                </a:solidFill>
                <a:latin typeface="Calibri" panose="020F0502020204030204" pitchFamily="34" charset="0"/>
                <a:cs typeface="Calibri" panose="020F0502020204030204" pitchFamily="34" charset="0"/>
              </a:rPr>
              <a:t>Time series data</a:t>
            </a:r>
          </a:p>
          <a:p>
            <a:pPr marL="214313" lvl="1" indent="-214313" algn="l">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Usually in a column, with one row per time period</a:t>
            </a:r>
          </a:p>
          <a:p>
            <a:pPr marL="214313" lvl="1" indent="-214313" algn="l">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Might be found as rows identified by combinations of </a:t>
            </a:r>
            <a:r>
              <a:rPr lang="en-US" sz="1400" dirty="0" err="1">
                <a:latin typeface="Calibri" panose="020F0502020204030204" pitchFamily="34" charset="0"/>
                <a:cs typeface="Calibri" panose="020F0502020204030204" pitchFamily="34" charset="0"/>
              </a:rPr>
              <a:t>sku</a:t>
            </a:r>
            <a:r>
              <a:rPr lang="en-US" sz="1400" dirty="0">
                <a:latin typeface="Calibri" panose="020F0502020204030204" pitchFamily="34" charset="0"/>
                <a:cs typeface="Calibri" panose="020F0502020204030204" pitchFamily="34" charset="0"/>
              </a:rPr>
              <a:t> (column), location (column) and time period (column), then demand (column)</a:t>
            </a:r>
          </a:p>
          <a:p>
            <a:pPr marL="214313" lvl="1" indent="-214313" algn="l">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Might be found aggregated, with rows identified by time period, and  values named by SKU, product class, business entity, etc.</a:t>
            </a:r>
          </a:p>
          <a:p>
            <a:pPr marL="214313" lvl="1" indent="-214313" algn="l">
              <a:buFont typeface="Arial" panose="020B0604020202020204" pitchFamily="34" charset="0"/>
              <a:buChar char="•"/>
            </a:pPr>
            <a:endParaRPr lang="en-US" sz="1406"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F8A032C6-5FD5-4D69-BE40-93196515BD6E}"/>
              </a:ext>
            </a:extLst>
          </p:cNvPr>
          <p:cNvSpPr txBox="1">
            <a:spLocks noChangeArrowheads="1"/>
          </p:cNvSpPr>
          <p:nvPr/>
        </p:nvSpPr>
        <p:spPr>
          <a:xfrm>
            <a:off x="134911" y="163036"/>
            <a:ext cx="83804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400" dirty="0">
                <a:solidFill>
                  <a:schemeClr val="accent3"/>
                </a:solidFill>
                <a:latin typeface="Calibri" panose="020F0502020204030204" pitchFamily="34" charset="0"/>
                <a:cs typeface="Calibri" panose="020F0502020204030204" pitchFamily="34" charset="0"/>
              </a:rPr>
              <a:t>Descriptive and Predictive Techniques</a:t>
            </a:r>
            <a:br>
              <a:rPr lang="en-US" altLang="en-US" sz="9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Row-wise vs. Column-wise operations</a:t>
            </a:r>
          </a:p>
        </p:txBody>
      </p:sp>
      <p:grpSp>
        <p:nvGrpSpPr>
          <p:cNvPr id="11" name="Group 1203">
            <a:extLst>
              <a:ext uri="{FF2B5EF4-FFF2-40B4-BE49-F238E27FC236}">
                <a16:creationId xmlns:a16="http://schemas.microsoft.com/office/drawing/2014/main" id="{394C798B-9B20-428E-9FDD-B1489F8D38DA}"/>
              </a:ext>
            </a:extLst>
          </p:cNvPr>
          <p:cNvGrpSpPr/>
          <p:nvPr/>
        </p:nvGrpSpPr>
        <p:grpSpPr>
          <a:xfrm>
            <a:off x="4029207" y="884257"/>
            <a:ext cx="1143364" cy="222436"/>
            <a:chOff x="0" y="0"/>
            <a:chExt cx="8736640" cy="2118205"/>
          </a:xfrm>
        </p:grpSpPr>
        <p:sp>
          <p:nvSpPr>
            <p:cNvPr id="12" name="Shape 1193">
              <a:extLst>
                <a:ext uri="{FF2B5EF4-FFF2-40B4-BE49-F238E27FC236}">
                  <a16:creationId xmlns:a16="http://schemas.microsoft.com/office/drawing/2014/main" id="{F8F5EC62-8BD7-4950-9CF8-8CCE54B201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3" name="Shape 1194">
              <a:extLst>
                <a:ext uri="{FF2B5EF4-FFF2-40B4-BE49-F238E27FC236}">
                  <a16:creationId xmlns:a16="http://schemas.microsoft.com/office/drawing/2014/main" id="{FC1AB64C-9C6E-4467-9F87-102B8C578DE5}"/>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4" name="Shape 1195">
              <a:extLst>
                <a:ext uri="{FF2B5EF4-FFF2-40B4-BE49-F238E27FC236}">
                  <a16:creationId xmlns:a16="http://schemas.microsoft.com/office/drawing/2014/main" id="{11D3354C-7E88-416F-8610-9816D45A671F}"/>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5" name="Shape 1196">
              <a:extLst>
                <a:ext uri="{FF2B5EF4-FFF2-40B4-BE49-F238E27FC236}">
                  <a16:creationId xmlns:a16="http://schemas.microsoft.com/office/drawing/2014/main" id="{E0625905-1DDC-44AA-AC5A-304C5E2D892D}"/>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6" name="Shape 1197">
              <a:extLst>
                <a:ext uri="{FF2B5EF4-FFF2-40B4-BE49-F238E27FC236}">
                  <a16:creationId xmlns:a16="http://schemas.microsoft.com/office/drawing/2014/main" id="{DA99B835-E6E3-4BA9-A562-B8375288936B}"/>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7" name="Shape 1198">
              <a:extLst>
                <a:ext uri="{FF2B5EF4-FFF2-40B4-BE49-F238E27FC236}">
                  <a16:creationId xmlns:a16="http://schemas.microsoft.com/office/drawing/2014/main" id="{325FD24E-7D87-4D3B-8DB2-708348F5A092}"/>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18" name="Shape 1199">
              <a:extLst>
                <a:ext uri="{FF2B5EF4-FFF2-40B4-BE49-F238E27FC236}">
                  <a16:creationId xmlns:a16="http://schemas.microsoft.com/office/drawing/2014/main" id="{8BB6BBB3-46C0-4509-9845-42477FBE185B}"/>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9" name="Shape 1200">
              <a:extLst>
                <a:ext uri="{FF2B5EF4-FFF2-40B4-BE49-F238E27FC236}">
                  <a16:creationId xmlns:a16="http://schemas.microsoft.com/office/drawing/2014/main" id="{FCDDADC7-C949-4B03-A89A-8851BF40328F}"/>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0" name="Shape 1201">
              <a:extLst>
                <a:ext uri="{FF2B5EF4-FFF2-40B4-BE49-F238E27FC236}">
                  <a16:creationId xmlns:a16="http://schemas.microsoft.com/office/drawing/2014/main" id="{37DC3DEA-8B99-40BD-922B-1431DE502C0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202">
              <a:extLst>
                <a:ext uri="{FF2B5EF4-FFF2-40B4-BE49-F238E27FC236}">
                  <a16:creationId xmlns:a16="http://schemas.microsoft.com/office/drawing/2014/main" id="{55446D82-8E4C-4473-8FC4-1E72177B4C83}"/>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cxnSp>
        <p:nvCxnSpPr>
          <p:cNvPr id="22" name="Straight Connector 21">
            <a:extLst>
              <a:ext uri="{FF2B5EF4-FFF2-40B4-BE49-F238E27FC236}">
                <a16:creationId xmlns:a16="http://schemas.microsoft.com/office/drawing/2014/main" id="{9E01E7EC-AA55-4D56-B9AD-7CB576C3CCAB}"/>
              </a:ext>
            </a:extLst>
          </p:cNvPr>
          <p:cNvCxnSpPr/>
          <p:nvPr/>
        </p:nvCxnSpPr>
        <p:spPr>
          <a:xfrm>
            <a:off x="4841820" y="1242665"/>
            <a:ext cx="0" cy="319208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C5C82B1D-5DD7-A1C2-D066-4E90FD69B570}"/>
              </a:ext>
            </a:extLst>
          </p:cNvPr>
          <p:cNvPicPr>
            <a:picLocks noChangeAspect="1"/>
          </p:cNvPicPr>
          <p:nvPr/>
        </p:nvPicPr>
        <p:blipFill rotWithShape="1">
          <a:blip r:embed="rId2"/>
          <a:srcRect l="1807" t="27921" r="79180" b="10459"/>
          <a:stretch/>
        </p:blipFill>
        <p:spPr>
          <a:xfrm>
            <a:off x="193413" y="865771"/>
            <a:ext cx="2037044" cy="3713724"/>
          </a:xfrm>
          <a:prstGeom prst="rect">
            <a:avLst/>
          </a:prstGeom>
        </p:spPr>
      </p:pic>
      <p:pic>
        <p:nvPicPr>
          <p:cNvPr id="10" name="Picture 9">
            <a:extLst>
              <a:ext uri="{FF2B5EF4-FFF2-40B4-BE49-F238E27FC236}">
                <a16:creationId xmlns:a16="http://schemas.microsoft.com/office/drawing/2014/main" id="{AFC4D4F9-5284-04E3-C634-192AC9A13CCD}"/>
              </a:ext>
            </a:extLst>
          </p:cNvPr>
          <p:cNvPicPr>
            <a:picLocks noChangeAspect="1"/>
          </p:cNvPicPr>
          <p:nvPr/>
        </p:nvPicPr>
        <p:blipFill rotWithShape="1">
          <a:blip r:embed="rId3"/>
          <a:srcRect l="37132" t="27557" r="44491" b="42599"/>
          <a:stretch/>
        </p:blipFill>
        <p:spPr>
          <a:xfrm>
            <a:off x="2414117" y="1417384"/>
            <a:ext cx="2292714" cy="2094370"/>
          </a:xfrm>
          <a:prstGeom prst="rect">
            <a:avLst/>
          </a:prstGeom>
        </p:spPr>
      </p:pic>
      <p:sp>
        <p:nvSpPr>
          <p:cNvPr id="4" name="TextBox 3">
            <a:extLst>
              <a:ext uri="{FF2B5EF4-FFF2-40B4-BE49-F238E27FC236}">
                <a16:creationId xmlns:a16="http://schemas.microsoft.com/office/drawing/2014/main" id="{808EC2D7-FBEA-31DC-4EC2-08E16119737B}"/>
              </a:ext>
            </a:extLst>
          </p:cNvPr>
          <p:cNvSpPr txBox="1"/>
          <p:nvPr/>
        </p:nvSpPr>
        <p:spPr>
          <a:xfrm>
            <a:off x="7275204" y="18515"/>
            <a:ext cx="1842564" cy="31803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Handling Big Data</a:t>
            </a:r>
          </a:p>
        </p:txBody>
      </p:sp>
    </p:spTree>
    <p:extLst>
      <p:ext uri="{BB962C8B-B14F-4D97-AF65-F5344CB8AC3E}">
        <p14:creationId xmlns:p14="http://schemas.microsoft.com/office/powerpoint/2010/main" val="456589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5DB79-211C-472A-A1B0-73BC99E27B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428" y="1242665"/>
            <a:ext cx="4035195" cy="3382396"/>
          </a:xfrm>
          <a:prstGeom prst="rect">
            <a:avLst/>
          </a:prstGeom>
        </p:spPr>
      </p:pic>
      <p:sp>
        <p:nvSpPr>
          <p:cNvPr id="5" name="TextBox 4">
            <a:extLst>
              <a:ext uri="{FF2B5EF4-FFF2-40B4-BE49-F238E27FC236}">
                <a16:creationId xmlns:a16="http://schemas.microsoft.com/office/drawing/2014/main" id="{254D8A53-600E-432C-BFF7-344AA409761A}"/>
              </a:ext>
            </a:extLst>
          </p:cNvPr>
          <p:cNvSpPr txBox="1"/>
          <p:nvPr/>
        </p:nvSpPr>
        <p:spPr>
          <a:xfrm>
            <a:off x="5278129" y="1417384"/>
            <a:ext cx="3429000" cy="2646878"/>
          </a:xfrm>
          <a:prstGeom prst="rect">
            <a:avLst/>
          </a:prstGeom>
          <a:noFill/>
        </p:spPr>
        <p:txBody>
          <a:bodyPr wrap="square" rtlCol="0">
            <a:spAutoFit/>
          </a:bodyPr>
          <a:lstStyle/>
          <a:p>
            <a:pPr algn="l"/>
            <a:r>
              <a:rPr lang="en-US" sz="2200" dirty="0">
                <a:solidFill>
                  <a:schemeClr val="accent4"/>
                </a:solidFill>
                <a:latin typeface="Calibri" panose="020F0502020204030204" pitchFamily="34" charset="0"/>
                <a:cs typeface="Calibri" panose="020F0502020204030204" pitchFamily="34" charset="0"/>
              </a:rPr>
              <a:t>Customer-level data</a:t>
            </a:r>
          </a:p>
          <a:p>
            <a:pPr marL="214313" lvl="1" indent="-214313" algn="l">
              <a:buFont typeface="Arial" panose="020B0604020202020204" pitchFamily="34" charset="0"/>
              <a:buChar char="•"/>
            </a:pPr>
            <a:r>
              <a:rPr lang="en-US" sz="1600" dirty="0">
                <a:latin typeface="Calibri" panose="020F0502020204030204" pitchFamily="34" charset="0"/>
                <a:cs typeface="Calibri" panose="020F0502020204030204" pitchFamily="34" charset="0"/>
              </a:rPr>
              <a:t>Rows are observations (customers)</a:t>
            </a:r>
          </a:p>
          <a:p>
            <a:pPr marL="214313" indent="-214313" algn="l">
              <a:buFont typeface="Arial" panose="020B0604020202020204" pitchFamily="34" charset="0"/>
              <a:buChar char="•"/>
            </a:pPr>
            <a:r>
              <a:rPr lang="en-US" sz="1600" dirty="0">
                <a:latin typeface="Calibri" panose="020F0502020204030204" pitchFamily="34" charset="0"/>
                <a:cs typeface="Calibri" panose="020F0502020204030204" pitchFamily="34" charset="0"/>
              </a:rPr>
              <a:t>Columns are measures that pertain to the customer, e.g.:</a:t>
            </a:r>
          </a:p>
          <a:p>
            <a:pPr marL="557213" lvl="1" indent="-214313" algn="l">
              <a:buFont typeface="Arial" panose="020B0604020202020204" pitchFamily="34" charset="0"/>
              <a:buChar char="•"/>
            </a:pPr>
            <a:r>
              <a:rPr lang="en-US" sz="1600" dirty="0">
                <a:latin typeface="Calibri" panose="020F0502020204030204" pitchFamily="34" charset="0"/>
                <a:cs typeface="Calibri" panose="020F0502020204030204" pitchFamily="34" charset="0"/>
              </a:rPr>
              <a:t>Monetary:  how much they spend per month</a:t>
            </a:r>
          </a:p>
          <a:p>
            <a:pPr marL="557213" lvl="1" indent="-214313" algn="l">
              <a:buFont typeface="Arial" panose="020B0604020202020204" pitchFamily="34" charset="0"/>
              <a:buChar char="•"/>
            </a:pPr>
            <a:r>
              <a:rPr lang="en-US" sz="1600" dirty="0">
                <a:latin typeface="Calibri" panose="020F0502020204030204" pitchFamily="34" charset="0"/>
                <a:cs typeface="Calibri" panose="020F0502020204030204" pitchFamily="34" charset="0"/>
              </a:rPr>
              <a:t>Frequency:  number of purchases in past year</a:t>
            </a:r>
          </a:p>
          <a:p>
            <a:pPr marL="557213" lvl="1" indent="-214313" algn="l">
              <a:buFont typeface="Arial" panose="020B0604020202020204" pitchFamily="34" charset="0"/>
              <a:buChar char="•"/>
            </a:pPr>
            <a:r>
              <a:rPr lang="en-US" sz="1600" dirty="0">
                <a:latin typeface="Calibri" panose="020F0502020204030204" pitchFamily="34" charset="0"/>
                <a:cs typeface="Calibri" panose="020F0502020204030204" pitchFamily="34" charset="0"/>
              </a:rPr>
              <a:t>Recency:  how many days since last purchase</a:t>
            </a:r>
          </a:p>
        </p:txBody>
      </p:sp>
      <p:sp>
        <p:nvSpPr>
          <p:cNvPr id="8" name="Rectangle 2">
            <a:extLst>
              <a:ext uri="{FF2B5EF4-FFF2-40B4-BE49-F238E27FC236}">
                <a16:creationId xmlns:a16="http://schemas.microsoft.com/office/drawing/2014/main" id="{F8A032C6-5FD5-4D69-BE40-93196515BD6E}"/>
              </a:ext>
            </a:extLst>
          </p:cNvPr>
          <p:cNvSpPr txBox="1">
            <a:spLocks noChangeArrowheads="1"/>
          </p:cNvSpPr>
          <p:nvPr/>
        </p:nvSpPr>
        <p:spPr>
          <a:xfrm>
            <a:off x="134911" y="163036"/>
            <a:ext cx="83804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400" dirty="0">
                <a:solidFill>
                  <a:schemeClr val="accent3"/>
                </a:solidFill>
                <a:latin typeface="Calibri" panose="020F0502020204030204" pitchFamily="34" charset="0"/>
                <a:cs typeface="Calibri" panose="020F0502020204030204" pitchFamily="34" charset="0"/>
              </a:rPr>
              <a:t>Descriptive and Predictive Techniques</a:t>
            </a:r>
            <a:br>
              <a:rPr lang="en-US" altLang="en-US" sz="9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Row-wise vs. Column-wise operations</a:t>
            </a:r>
          </a:p>
        </p:txBody>
      </p:sp>
      <p:grpSp>
        <p:nvGrpSpPr>
          <p:cNvPr id="11" name="Group 1203">
            <a:extLst>
              <a:ext uri="{FF2B5EF4-FFF2-40B4-BE49-F238E27FC236}">
                <a16:creationId xmlns:a16="http://schemas.microsoft.com/office/drawing/2014/main" id="{394C798B-9B20-428E-9FDD-B1489F8D38DA}"/>
              </a:ext>
            </a:extLst>
          </p:cNvPr>
          <p:cNvGrpSpPr/>
          <p:nvPr/>
        </p:nvGrpSpPr>
        <p:grpSpPr>
          <a:xfrm>
            <a:off x="4029207" y="884257"/>
            <a:ext cx="1143364" cy="222436"/>
            <a:chOff x="0" y="0"/>
            <a:chExt cx="8736640" cy="2118205"/>
          </a:xfrm>
        </p:grpSpPr>
        <p:sp>
          <p:nvSpPr>
            <p:cNvPr id="12" name="Shape 1193">
              <a:extLst>
                <a:ext uri="{FF2B5EF4-FFF2-40B4-BE49-F238E27FC236}">
                  <a16:creationId xmlns:a16="http://schemas.microsoft.com/office/drawing/2014/main" id="{F8F5EC62-8BD7-4950-9CF8-8CCE54B201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3" name="Shape 1194">
              <a:extLst>
                <a:ext uri="{FF2B5EF4-FFF2-40B4-BE49-F238E27FC236}">
                  <a16:creationId xmlns:a16="http://schemas.microsoft.com/office/drawing/2014/main" id="{FC1AB64C-9C6E-4467-9F87-102B8C578DE5}"/>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4" name="Shape 1195">
              <a:extLst>
                <a:ext uri="{FF2B5EF4-FFF2-40B4-BE49-F238E27FC236}">
                  <a16:creationId xmlns:a16="http://schemas.microsoft.com/office/drawing/2014/main" id="{11D3354C-7E88-416F-8610-9816D45A671F}"/>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5" name="Shape 1196">
              <a:extLst>
                <a:ext uri="{FF2B5EF4-FFF2-40B4-BE49-F238E27FC236}">
                  <a16:creationId xmlns:a16="http://schemas.microsoft.com/office/drawing/2014/main" id="{E0625905-1DDC-44AA-AC5A-304C5E2D892D}"/>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6" name="Shape 1197">
              <a:extLst>
                <a:ext uri="{FF2B5EF4-FFF2-40B4-BE49-F238E27FC236}">
                  <a16:creationId xmlns:a16="http://schemas.microsoft.com/office/drawing/2014/main" id="{DA99B835-E6E3-4BA9-A562-B8375288936B}"/>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7" name="Shape 1198">
              <a:extLst>
                <a:ext uri="{FF2B5EF4-FFF2-40B4-BE49-F238E27FC236}">
                  <a16:creationId xmlns:a16="http://schemas.microsoft.com/office/drawing/2014/main" id="{325FD24E-7D87-4D3B-8DB2-708348F5A092}"/>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18" name="Shape 1199">
              <a:extLst>
                <a:ext uri="{FF2B5EF4-FFF2-40B4-BE49-F238E27FC236}">
                  <a16:creationId xmlns:a16="http://schemas.microsoft.com/office/drawing/2014/main" id="{8BB6BBB3-46C0-4509-9845-42477FBE185B}"/>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9" name="Shape 1200">
              <a:extLst>
                <a:ext uri="{FF2B5EF4-FFF2-40B4-BE49-F238E27FC236}">
                  <a16:creationId xmlns:a16="http://schemas.microsoft.com/office/drawing/2014/main" id="{FCDDADC7-C949-4B03-A89A-8851BF40328F}"/>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0" name="Shape 1201">
              <a:extLst>
                <a:ext uri="{FF2B5EF4-FFF2-40B4-BE49-F238E27FC236}">
                  <a16:creationId xmlns:a16="http://schemas.microsoft.com/office/drawing/2014/main" id="{37DC3DEA-8B99-40BD-922B-1431DE502C0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202">
              <a:extLst>
                <a:ext uri="{FF2B5EF4-FFF2-40B4-BE49-F238E27FC236}">
                  <a16:creationId xmlns:a16="http://schemas.microsoft.com/office/drawing/2014/main" id="{55446D82-8E4C-4473-8FC4-1E72177B4C83}"/>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cxnSp>
        <p:nvCxnSpPr>
          <p:cNvPr id="22" name="Straight Connector 21">
            <a:extLst>
              <a:ext uri="{FF2B5EF4-FFF2-40B4-BE49-F238E27FC236}">
                <a16:creationId xmlns:a16="http://schemas.microsoft.com/office/drawing/2014/main" id="{9E01E7EC-AA55-4D56-B9AD-7CB576C3CCAB}"/>
              </a:ext>
            </a:extLst>
          </p:cNvPr>
          <p:cNvCxnSpPr/>
          <p:nvPr/>
        </p:nvCxnSpPr>
        <p:spPr>
          <a:xfrm>
            <a:off x="4841820" y="1242665"/>
            <a:ext cx="0" cy="319208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C53186D8-FFB4-F898-63CC-36C4DAE387FE}"/>
              </a:ext>
            </a:extLst>
          </p:cNvPr>
          <p:cNvSpPr txBox="1"/>
          <p:nvPr/>
        </p:nvSpPr>
        <p:spPr>
          <a:xfrm>
            <a:off x="7275204" y="18515"/>
            <a:ext cx="1842564" cy="31803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Handling Big Data</a:t>
            </a:r>
          </a:p>
        </p:txBody>
      </p:sp>
    </p:spTree>
    <p:extLst>
      <p:ext uri="{BB962C8B-B14F-4D97-AF65-F5344CB8AC3E}">
        <p14:creationId xmlns:p14="http://schemas.microsoft.com/office/powerpoint/2010/main" val="427264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FE5B4B6-DBAC-F97A-5DBF-B00173646AC9}"/>
              </a:ext>
            </a:extLst>
          </p:cNvPr>
          <p:cNvPicPr>
            <a:picLocks noChangeAspect="1"/>
          </p:cNvPicPr>
          <p:nvPr/>
        </p:nvPicPr>
        <p:blipFill rotWithShape="1">
          <a:blip r:embed="rId2"/>
          <a:srcRect l="29642" t="29630" r="18206" b="10582"/>
          <a:stretch/>
        </p:blipFill>
        <p:spPr>
          <a:xfrm>
            <a:off x="2380568" y="234369"/>
            <a:ext cx="5959841" cy="3843221"/>
          </a:xfrm>
          <a:prstGeom prst="rect">
            <a:avLst/>
          </a:prstGeom>
        </p:spPr>
      </p:pic>
      <p:cxnSp>
        <p:nvCxnSpPr>
          <p:cNvPr id="5" name="Straight Connector 4">
            <a:extLst>
              <a:ext uri="{FF2B5EF4-FFF2-40B4-BE49-F238E27FC236}">
                <a16:creationId xmlns:a16="http://schemas.microsoft.com/office/drawing/2014/main" id="{868D0D9D-993B-8216-5801-1699036845ED}"/>
              </a:ext>
            </a:extLst>
          </p:cNvPr>
          <p:cNvCxnSpPr>
            <a:cxnSpLocks/>
          </p:cNvCxnSpPr>
          <p:nvPr/>
        </p:nvCxnSpPr>
        <p:spPr>
          <a:xfrm flipV="1">
            <a:off x="1590620" y="221343"/>
            <a:ext cx="0" cy="4426857"/>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B47786B4-F68C-0741-2E43-1717585302ED}"/>
              </a:ext>
            </a:extLst>
          </p:cNvPr>
          <p:cNvSpPr txBox="1"/>
          <p:nvPr/>
        </p:nvSpPr>
        <p:spPr>
          <a:xfrm>
            <a:off x="0" y="1370985"/>
            <a:ext cx="159062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6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Anatomy </a:t>
            </a:r>
          </a:p>
          <a:p>
            <a:pPr marL="0" marR="0" indent="0" algn="ctr" defTabSz="825500" rtl="0" fontAlgn="auto" latinLnBrk="0" hangingPunct="0">
              <a:lnSpc>
                <a:spcPct val="100000"/>
              </a:lnSpc>
              <a:spcBef>
                <a:spcPts val="0"/>
              </a:spcBef>
              <a:spcAft>
                <a:spcPts val="0"/>
              </a:spcAft>
              <a:buClrTx/>
              <a:buSzTx/>
              <a:buFontTx/>
              <a:buNone/>
              <a:tabLst/>
            </a:pPr>
            <a:r>
              <a:rPr kumimoji="0" lang="en-US" sz="26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of </a:t>
            </a:r>
          </a:p>
          <a:p>
            <a:pPr marL="0" marR="0" indent="0" algn="ctr" defTabSz="825500" rtl="0" fontAlgn="auto" latinLnBrk="0" hangingPunct="0">
              <a:lnSpc>
                <a:spcPct val="100000"/>
              </a:lnSpc>
              <a:spcBef>
                <a:spcPts val="0"/>
              </a:spcBef>
              <a:spcAft>
                <a:spcPts val="0"/>
              </a:spcAft>
              <a:buClrTx/>
              <a:buSzTx/>
              <a:buFontTx/>
              <a:buNone/>
              <a:tabLst/>
            </a:pPr>
            <a:r>
              <a:rPr kumimoji="0" lang="en-US" sz="26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t</a:t>
            </a:r>
            <a:r>
              <a:rPr lang="en-US" sz="2600" b="1" i="1" dirty="0">
                <a:latin typeface="Calibri" panose="020F0502020204030204" pitchFamily="34" charset="0"/>
                <a:cs typeface="Calibri" panose="020F0502020204030204" pitchFamily="34" charset="0"/>
              </a:rPr>
              <a:t>oday’s </a:t>
            </a:r>
          </a:p>
          <a:p>
            <a:pPr marL="0" marR="0" indent="0" algn="ctr" defTabSz="825500" rtl="0" fontAlgn="auto" latinLnBrk="0" hangingPunct="0">
              <a:lnSpc>
                <a:spcPct val="100000"/>
              </a:lnSpc>
              <a:spcBef>
                <a:spcPts val="0"/>
              </a:spcBef>
              <a:spcAft>
                <a:spcPts val="0"/>
              </a:spcAft>
              <a:buClrTx/>
              <a:buSzTx/>
              <a:buFontTx/>
              <a:buNone/>
              <a:tabLst/>
            </a:pPr>
            <a:r>
              <a:rPr lang="en-US" sz="2600" b="1" i="1" dirty="0">
                <a:latin typeface="Calibri" panose="020F0502020204030204" pitchFamily="34" charset="0"/>
                <a:cs typeface="Calibri" panose="020F0502020204030204" pitchFamily="34" charset="0"/>
              </a:rPr>
              <a:t>topics</a:t>
            </a:r>
            <a:endParaRPr kumimoji="0" lang="en-US" sz="26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
        <p:nvSpPr>
          <p:cNvPr id="18" name="Oval 17">
            <a:extLst>
              <a:ext uri="{FF2B5EF4-FFF2-40B4-BE49-F238E27FC236}">
                <a16:creationId xmlns:a16="http://schemas.microsoft.com/office/drawing/2014/main" id="{6CB8D83B-86A8-7291-F3B2-BBBFBC8996A6}"/>
              </a:ext>
            </a:extLst>
          </p:cNvPr>
          <p:cNvSpPr/>
          <p:nvPr/>
        </p:nvSpPr>
        <p:spPr>
          <a:xfrm>
            <a:off x="1632856" y="1524034"/>
            <a:ext cx="1600200" cy="594360"/>
          </a:xfrm>
          <a:prstGeom prst="ellipse">
            <a:avLst/>
          </a:prstGeom>
          <a:solidFill>
            <a:srgbClr val="A0CC0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Market/Product Segmentation</a:t>
            </a:r>
          </a:p>
        </p:txBody>
      </p:sp>
      <p:sp>
        <p:nvSpPr>
          <p:cNvPr id="19" name="Oval 18">
            <a:extLst>
              <a:ext uri="{FF2B5EF4-FFF2-40B4-BE49-F238E27FC236}">
                <a16:creationId xmlns:a16="http://schemas.microsoft.com/office/drawing/2014/main" id="{6A643AC0-07BE-665E-1B46-AA4C48F341F0}"/>
              </a:ext>
            </a:extLst>
          </p:cNvPr>
          <p:cNvSpPr/>
          <p:nvPr/>
        </p:nvSpPr>
        <p:spPr>
          <a:xfrm>
            <a:off x="7074273" y="4109300"/>
            <a:ext cx="1600200" cy="594360"/>
          </a:xfrm>
          <a:prstGeom prst="ellipse">
            <a:avLst/>
          </a:prstGeom>
          <a:solidFill>
            <a:schemeClr val="accent5">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FFFFFF"/>
                </a:solidFill>
                <a:effectLst/>
                <a:uFillTx/>
                <a:latin typeface="Calibri" panose="020F0502020204030204" pitchFamily="34" charset="0"/>
                <a:cs typeface="Calibri" panose="020F0502020204030204" pitchFamily="34" charset="0"/>
                <a:sym typeface="Helvetica Light"/>
              </a:rPr>
              <a:t>Association Rules</a:t>
            </a:r>
          </a:p>
        </p:txBody>
      </p:sp>
      <p:sp>
        <p:nvSpPr>
          <p:cNvPr id="25" name="Right Brace 24">
            <a:extLst>
              <a:ext uri="{FF2B5EF4-FFF2-40B4-BE49-F238E27FC236}">
                <a16:creationId xmlns:a16="http://schemas.microsoft.com/office/drawing/2014/main" id="{BD8579B3-F0C4-718F-21B9-EE2950111E1A}"/>
              </a:ext>
            </a:extLst>
          </p:cNvPr>
          <p:cNvSpPr/>
          <p:nvPr/>
        </p:nvSpPr>
        <p:spPr>
          <a:xfrm rot="16200000">
            <a:off x="5096855" y="-1801700"/>
            <a:ext cx="344712" cy="6455229"/>
          </a:xfrm>
          <a:prstGeom prst="rightBrace">
            <a:avLst/>
          </a:prstGeom>
          <a:noFill/>
          <a:ln w="25400" cap="flat">
            <a:solidFill>
              <a:schemeClr val="bg2">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26" name="Straight Arrow Connector 25">
            <a:extLst>
              <a:ext uri="{FF2B5EF4-FFF2-40B4-BE49-F238E27FC236}">
                <a16:creationId xmlns:a16="http://schemas.microsoft.com/office/drawing/2014/main" id="{55D55524-7B91-B85B-ACE8-C78252E6D8AF}"/>
              </a:ext>
            </a:extLst>
          </p:cNvPr>
          <p:cNvCxnSpPr>
            <a:cxnSpLocks/>
          </p:cNvCxnSpPr>
          <p:nvPr/>
        </p:nvCxnSpPr>
        <p:spPr>
          <a:xfrm>
            <a:off x="3486322" y="2816405"/>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6F00F54E-447A-3962-2D56-804A71C11E53}"/>
              </a:ext>
            </a:extLst>
          </p:cNvPr>
          <p:cNvCxnSpPr>
            <a:cxnSpLocks/>
          </p:cNvCxnSpPr>
          <p:nvPr/>
        </p:nvCxnSpPr>
        <p:spPr>
          <a:xfrm>
            <a:off x="7212131" y="2816405"/>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Straight Arrow Connector 28">
            <a:extLst>
              <a:ext uri="{FF2B5EF4-FFF2-40B4-BE49-F238E27FC236}">
                <a16:creationId xmlns:a16="http://schemas.microsoft.com/office/drawing/2014/main" id="{2B90C85A-FEC8-FB46-4C8F-7DBE4CD2A3C2}"/>
              </a:ext>
            </a:extLst>
          </p:cNvPr>
          <p:cNvCxnSpPr>
            <a:cxnSpLocks/>
          </p:cNvCxnSpPr>
          <p:nvPr/>
        </p:nvCxnSpPr>
        <p:spPr>
          <a:xfrm>
            <a:off x="3509141" y="3507417"/>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E5624A27-8347-4A0D-4614-BFCEF2E20E96}"/>
              </a:ext>
            </a:extLst>
          </p:cNvPr>
          <p:cNvCxnSpPr>
            <a:cxnSpLocks/>
          </p:cNvCxnSpPr>
          <p:nvPr/>
        </p:nvCxnSpPr>
        <p:spPr>
          <a:xfrm>
            <a:off x="7212131" y="3479726"/>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2" name="Arc 31">
            <a:extLst>
              <a:ext uri="{FF2B5EF4-FFF2-40B4-BE49-F238E27FC236}">
                <a16:creationId xmlns:a16="http://schemas.microsoft.com/office/drawing/2014/main" id="{43999DE7-09B8-2E55-D131-5935597853D9}"/>
              </a:ext>
            </a:extLst>
          </p:cNvPr>
          <p:cNvSpPr/>
          <p:nvPr/>
        </p:nvSpPr>
        <p:spPr>
          <a:xfrm>
            <a:off x="1262938" y="1868748"/>
            <a:ext cx="4006273" cy="1537841"/>
          </a:xfrm>
          <a:prstGeom prst="arc">
            <a:avLst/>
          </a:prstGeom>
          <a:noFill/>
          <a:ln w="25400" cap="flat">
            <a:solidFill>
              <a:schemeClr val="bg2">
                <a:lumMod val="40000"/>
                <a:lumOff val="60000"/>
              </a:schemeClr>
            </a:solidFill>
            <a:prstDash val="sysDash"/>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3" name="Star: 7 Points 32">
            <a:extLst>
              <a:ext uri="{FF2B5EF4-FFF2-40B4-BE49-F238E27FC236}">
                <a16:creationId xmlns:a16="http://schemas.microsoft.com/office/drawing/2014/main" id="{2486F317-A8FE-619B-2F9C-A7541613B500}"/>
              </a:ext>
            </a:extLst>
          </p:cNvPr>
          <p:cNvSpPr/>
          <p:nvPr/>
        </p:nvSpPr>
        <p:spPr>
          <a:xfrm>
            <a:off x="5186145" y="2636508"/>
            <a:ext cx="274320" cy="274320"/>
          </a:xfrm>
          <a:prstGeom prst="star7">
            <a:avLst/>
          </a:prstGeom>
          <a:solidFill>
            <a:srgbClr val="A0CC0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sym typeface="Helvetica Light"/>
            </a:endParaRPr>
          </a:p>
        </p:txBody>
      </p:sp>
      <p:sp>
        <p:nvSpPr>
          <p:cNvPr id="34" name="Right Brace 33">
            <a:extLst>
              <a:ext uri="{FF2B5EF4-FFF2-40B4-BE49-F238E27FC236}">
                <a16:creationId xmlns:a16="http://schemas.microsoft.com/office/drawing/2014/main" id="{4610B99F-F16B-6001-8609-2A5CC0E4FCC2}"/>
              </a:ext>
            </a:extLst>
          </p:cNvPr>
          <p:cNvSpPr/>
          <p:nvPr/>
        </p:nvSpPr>
        <p:spPr>
          <a:xfrm>
            <a:off x="4549017" y="2500085"/>
            <a:ext cx="229812" cy="1540272"/>
          </a:xfrm>
          <a:prstGeom prst="rightBrace">
            <a:avLst/>
          </a:prstGeom>
          <a:noFill/>
          <a:ln w="25400" cap="flat">
            <a:solidFill>
              <a:schemeClr val="bg2">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5" name="Right Brace 34">
            <a:extLst>
              <a:ext uri="{FF2B5EF4-FFF2-40B4-BE49-F238E27FC236}">
                <a16:creationId xmlns:a16="http://schemas.microsoft.com/office/drawing/2014/main" id="{A061D12E-418C-C627-FD1D-1DA5692E3403}"/>
              </a:ext>
            </a:extLst>
          </p:cNvPr>
          <p:cNvSpPr/>
          <p:nvPr/>
        </p:nvSpPr>
        <p:spPr>
          <a:xfrm rot="10800000">
            <a:off x="5850820" y="2478407"/>
            <a:ext cx="231675" cy="1540271"/>
          </a:xfrm>
          <a:prstGeom prst="rightBrace">
            <a:avLst/>
          </a:prstGeom>
          <a:noFill/>
          <a:ln w="25400" cap="flat">
            <a:solidFill>
              <a:schemeClr val="bg2">
                <a:lumMod val="60000"/>
                <a:lumOff val="4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8" name="Star: 7 Points 37">
            <a:extLst>
              <a:ext uri="{FF2B5EF4-FFF2-40B4-BE49-F238E27FC236}">
                <a16:creationId xmlns:a16="http://schemas.microsoft.com/office/drawing/2014/main" id="{F4434E4B-730E-8323-70AC-B4276846D5AA}"/>
              </a:ext>
            </a:extLst>
          </p:cNvPr>
          <p:cNvSpPr/>
          <p:nvPr/>
        </p:nvSpPr>
        <p:spPr>
          <a:xfrm>
            <a:off x="5244162" y="3379576"/>
            <a:ext cx="274320" cy="274320"/>
          </a:xfrm>
          <a:prstGeom prst="star7">
            <a:avLst/>
          </a:prstGeom>
          <a:solidFill>
            <a:schemeClr val="accent5">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sym typeface="Helvetica Light"/>
            </a:endParaRPr>
          </a:p>
        </p:txBody>
      </p:sp>
      <p:sp>
        <p:nvSpPr>
          <p:cNvPr id="39" name="Arc 38">
            <a:extLst>
              <a:ext uri="{FF2B5EF4-FFF2-40B4-BE49-F238E27FC236}">
                <a16:creationId xmlns:a16="http://schemas.microsoft.com/office/drawing/2014/main" id="{98131EF9-7512-F258-9678-9FC75185A3BC}"/>
              </a:ext>
            </a:extLst>
          </p:cNvPr>
          <p:cNvSpPr/>
          <p:nvPr/>
        </p:nvSpPr>
        <p:spPr>
          <a:xfrm rot="10800000">
            <a:off x="5328458" y="2817210"/>
            <a:ext cx="3557157" cy="1620011"/>
          </a:xfrm>
          <a:prstGeom prst="arc">
            <a:avLst/>
          </a:prstGeom>
          <a:noFill/>
          <a:ln w="25400" cap="flat">
            <a:solidFill>
              <a:schemeClr val="bg2">
                <a:lumMod val="40000"/>
                <a:lumOff val="60000"/>
              </a:schemeClr>
            </a:solidFill>
            <a:prstDash val="sysDash"/>
            <a:miter lim="400000"/>
            <a:headEnd type="arrow"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54" name="Straight Arrow Connector 53">
            <a:extLst>
              <a:ext uri="{FF2B5EF4-FFF2-40B4-BE49-F238E27FC236}">
                <a16:creationId xmlns:a16="http://schemas.microsoft.com/office/drawing/2014/main" id="{A5DB649C-69D5-C390-FCC5-359057172841}"/>
              </a:ext>
            </a:extLst>
          </p:cNvPr>
          <p:cNvCxnSpPr>
            <a:cxnSpLocks/>
          </p:cNvCxnSpPr>
          <p:nvPr/>
        </p:nvCxnSpPr>
        <p:spPr>
          <a:xfrm>
            <a:off x="3488707" y="2202807"/>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5" name="Straight Arrow Connector 54">
            <a:extLst>
              <a:ext uri="{FF2B5EF4-FFF2-40B4-BE49-F238E27FC236}">
                <a16:creationId xmlns:a16="http://schemas.microsoft.com/office/drawing/2014/main" id="{55DC87BF-A53C-A543-B7A0-09DC689F9A51}"/>
              </a:ext>
            </a:extLst>
          </p:cNvPr>
          <p:cNvCxnSpPr>
            <a:cxnSpLocks/>
          </p:cNvCxnSpPr>
          <p:nvPr/>
        </p:nvCxnSpPr>
        <p:spPr>
          <a:xfrm>
            <a:off x="7212131" y="2210362"/>
            <a:ext cx="0" cy="174170"/>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738B826B-10F8-7BD6-FCDB-D686BE82DB87}"/>
              </a:ext>
            </a:extLst>
          </p:cNvPr>
          <p:cNvCxnSpPr>
            <a:cxnSpLocks/>
          </p:cNvCxnSpPr>
          <p:nvPr/>
        </p:nvCxnSpPr>
        <p:spPr>
          <a:xfrm>
            <a:off x="3486026" y="2187650"/>
            <a:ext cx="3725809" cy="30315"/>
          </a:xfrm>
          <a:prstGeom prst="line">
            <a:avLst/>
          </a:prstGeom>
          <a:noFill/>
          <a:ln w="25400" cap="flat">
            <a:solidFill>
              <a:schemeClr val="tx2">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Arrow Connector 57">
            <a:extLst>
              <a:ext uri="{FF2B5EF4-FFF2-40B4-BE49-F238E27FC236}">
                <a16:creationId xmlns:a16="http://schemas.microsoft.com/office/drawing/2014/main" id="{0AF8118C-4FF0-2360-0EF1-21CCE388385C}"/>
              </a:ext>
            </a:extLst>
          </p:cNvPr>
          <p:cNvCxnSpPr>
            <a:cxnSpLocks/>
          </p:cNvCxnSpPr>
          <p:nvPr/>
        </p:nvCxnSpPr>
        <p:spPr>
          <a:xfrm>
            <a:off x="5269211" y="1902174"/>
            <a:ext cx="0" cy="315791"/>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18679333-ABB9-292B-32B1-DDD40FF39BA7}"/>
              </a:ext>
            </a:extLst>
          </p:cNvPr>
          <p:cNvSpPr/>
          <p:nvPr/>
        </p:nvSpPr>
        <p:spPr>
          <a:xfrm>
            <a:off x="4151265" y="139929"/>
            <a:ext cx="2161309" cy="1187323"/>
          </a:xfrm>
          <a:prstGeom prst="rect">
            <a:avLst/>
          </a:prstGeom>
          <a:solidFill>
            <a:schemeClr val="bg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23" name="Straight Arrow Connector 22">
            <a:extLst>
              <a:ext uri="{FF2B5EF4-FFF2-40B4-BE49-F238E27FC236}">
                <a16:creationId xmlns:a16="http://schemas.microsoft.com/office/drawing/2014/main" id="{4B1B3B09-396D-EF69-5A52-1170B12FCAC9}"/>
              </a:ext>
            </a:extLst>
          </p:cNvPr>
          <p:cNvCxnSpPr>
            <a:cxnSpLocks/>
          </p:cNvCxnSpPr>
          <p:nvPr/>
        </p:nvCxnSpPr>
        <p:spPr>
          <a:xfrm>
            <a:off x="5231920" y="589391"/>
            <a:ext cx="0" cy="239485"/>
          </a:xfrm>
          <a:prstGeom prst="straightConnector1">
            <a:avLst/>
          </a:prstGeom>
          <a:noFill/>
          <a:ln w="254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 name="Rectangle 2">
            <a:extLst>
              <a:ext uri="{FF2B5EF4-FFF2-40B4-BE49-F238E27FC236}">
                <a16:creationId xmlns:a16="http://schemas.microsoft.com/office/drawing/2014/main" id="{5664DF5E-0C92-DA97-607C-C7DCDF43AE3B}"/>
              </a:ext>
            </a:extLst>
          </p:cNvPr>
          <p:cNvSpPr/>
          <p:nvPr/>
        </p:nvSpPr>
        <p:spPr>
          <a:xfrm>
            <a:off x="4281467" y="288263"/>
            <a:ext cx="1925389" cy="276997"/>
          </a:xfrm>
          <a:prstGeom prst="rect">
            <a:avLst/>
          </a:prstGeom>
          <a:solidFill>
            <a:srgbClr val="00B05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FFFFFF"/>
                </a:solidFill>
                <a:latin typeface="Calibri" panose="020F0502020204030204" pitchFamily="34" charset="0"/>
                <a:cs typeface="Calibri" panose="020F0502020204030204" pitchFamily="34" charset="0"/>
              </a:rPr>
              <a:t>Univariate Time Series</a:t>
            </a:r>
          </a:p>
        </p:txBody>
      </p:sp>
      <p:sp>
        <p:nvSpPr>
          <p:cNvPr id="4" name="Rectangle 3">
            <a:extLst>
              <a:ext uri="{FF2B5EF4-FFF2-40B4-BE49-F238E27FC236}">
                <a16:creationId xmlns:a16="http://schemas.microsoft.com/office/drawing/2014/main" id="{88197E96-B005-1540-0F83-608D97B1B062}"/>
              </a:ext>
            </a:extLst>
          </p:cNvPr>
          <p:cNvSpPr/>
          <p:nvPr/>
        </p:nvSpPr>
        <p:spPr>
          <a:xfrm>
            <a:off x="4281467" y="890138"/>
            <a:ext cx="1925389" cy="276997"/>
          </a:xfrm>
          <a:prstGeom prst="rect">
            <a:avLst/>
          </a:prstGeom>
          <a:solidFill>
            <a:srgbClr val="00B0F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FFFFFF"/>
                </a:solidFill>
              </a:rPr>
              <a:t>Cause &amp; Effect Forecasting</a:t>
            </a:r>
          </a:p>
        </p:txBody>
      </p:sp>
    </p:spTree>
    <p:extLst>
      <p:ext uri="{BB962C8B-B14F-4D97-AF65-F5344CB8AC3E}">
        <p14:creationId xmlns:p14="http://schemas.microsoft.com/office/powerpoint/2010/main" val="1473235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F62B4D-0B9F-4BAC-8955-18A5D46D7EED}"/>
              </a:ext>
            </a:extLst>
          </p:cNvPr>
          <p:cNvGraphicFramePr>
            <a:graphicFrameLocks noGrp="1"/>
          </p:cNvGraphicFramePr>
          <p:nvPr>
            <p:extLst>
              <p:ext uri="{D42A27DB-BD31-4B8C-83A1-F6EECF244321}">
                <p14:modId xmlns:p14="http://schemas.microsoft.com/office/powerpoint/2010/main" val="2093860980"/>
              </p:ext>
            </p:extLst>
          </p:nvPr>
        </p:nvGraphicFramePr>
        <p:xfrm>
          <a:off x="162705" y="914129"/>
          <a:ext cx="8818590" cy="3469953"/>
        </p:xfrm>
        <a:graphic>
          <a:graphicData uri="http://schemas.openxmlformats.org/drawingml/2006/table">
            <a:tbl>
              <a:tblPr firstRow="1" bandRow="1">
                <a:tableStyleId>{5C22544A-7EE6-4342-B048-85BDC9FD1C3A}</a:tableStyleId>
              </a:tblPr>
              <a:tblGrid>
                <a:gridCol w="1162400">
                  <a:extLst>
                    <a:ext uri="{9D8B030D-6E8A-4147-A177-3AD203B41FA5}">
                      <a16:colId xmlns:a16="http://schemas.microsoft.com/office/drawing/2014/main" val="2372528838"/>
                    </a:ext>
                  </a:extLst>
                </a:gridCol>
                <a:gridCol w="2386739">
                  <a:extLst>
                    <a:ext uri="{9D8B030D-6E8A-4147-A177-3AD203B41FA5}">
                      <a16:colId xmlns:a16="http://schemas.microsoft.com/office/drawing/2014/main" val="1030736653"/>
                    </a:ext>
                  </a:extLst>
                </a:gridCol>
                <a:gridCol w="2743200">
                  <a:extLst>
                    <a:ext uri="{9D8B030D-6E8A-4147-A177-3AD203B41FA5}">
                      <a16:colId xmlns:a16="http://schemas.microsoft.com/office/drawing/2014/main" val="3384179335"/>
                    </a:ext>
                  </a:extLst>
                </a:gridCol>
                <a:gridCol w="2526251">
                  <a:extLst>
                    <a:ext uri="{9D8B030D-6E8A-4147-A177-3AD203B41FA5}">
                      <a16:colId xmlns:a16="http://schemas.microsoft.com/office/drawing/2014/main" val="279388266"/>
                    </a:ext>
                  </a:extLst>
                </a:gridCol>
              </a:tblGrid>
              <a:tr h="421953">
                <a:tc>
                  <a:txBody>
                    <a:bodyPr/>
                    <a:lstStyle/>
                    <a:p>
                      <a:pPr algn="l"/>
                      <a:r>
                        <a:rPr lang="en-US" sz="1300" dirty="0">
                          <a:solidFill>
                            <a:srgbClr val="FFFFFF"/>
                          </a:solidFill>
                          <a:latin typeface="Calibri" panose="020F0502020204030204" pitchFamily="34" charset="0"/>
                          <a:cs typeface="Calibri" panose="020F0502020204030204" pitchFamily="34" charset="0"/>
                        </a:rPr>
                        <a:t>Where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1300" dirty="0">
                          <a:solidFill>
                            <a:srgbClr val="FFFFFF"/>
                          </a:solidFill>
                          <a:latin typeface="Calibri" panose="020F0502020204030204" pitchFamily="34" charset="0"/>
                          <a:cs typeface="Calibri" panose="020F0502020204030204" pitchFamily="34" charset="0"/>
                        </a:rPr>
                        <a:t>Why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a:r>
                        <a:rPr lang="en-US" sz="1300" dirty="0">
                          <a:solidFill>
                            <a:srgbClr val="FFFFFF"/>
                          </a:solidFill>
                          <a:latin typeface="Calibri" panose="020F0502020204030204" pitchFamily="34" charset="0"/>
                          <a:cs typeface="Calibri" panose="020F0502020204030204" pitchFamily="34" charset="0"/>
                        </a:rPr>
                        <a:t>Transactions 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l"/>
                      <a:r>
                        <a:rPr lang="en-US" sz="1300" dirty="0">
                          <a:solidFill>
                            <a:srgbClr val="FFFFFF"/>
                          </a:solidFill>
                          <a:latin typeface="Calibri" panose="020F0502020204030204" pitchFamily="34" charset="0"/>
                          <a:cs typeface="Calibri" panose="020F0502020204030204" pitchFamily="34" charset="0"/>
                        </a:rPr>
                        <a:t>Attribute Records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61126808"/>
                  </a:ext>
                </a:extLst>
              </a:tr>
              <a:tr h="421953">
                <a:tc>
                  <a:txBody>
                    <a:bodyPr/>
                    <a:lstStyle/>
                    <a:p>
                      <a:pPr algn="l"/>
                      <a:r>
                        <a:rPr lang="en-US" sz="1300" dirty="0">
                          <a:latin typeface="Calibri" panose="020F0502020204030204" pitchFamily="34" charset="0"/>
                          <a:cs typeface="Calibri" panose="020F0502020204030204" pitchFamily="34" charset="0"/>
                        </a:rPr>
                        <a:t>Row-wise</a:t>
                      </a:r>
                    </a:p>
                    <a:p>
                      <a:pPr algn="l"/>
                      <a:r>
                        <a:rPr lang="en-US" sz="1300" dirty="0">
                          <a:latin typeface="Calibri" panose="020F0502020204030204" pitchFamily="34" charset="0"/>
                          <a:cs typeface="Calibri" panose="020F0502020204030204" pitchFamily="34" charset="0"/>
                        </a:rPr>
                        <a:t>(data prep)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dirty="0">
                          <a:latin typeface="Calibri" panose="020F0502020204030204" pitchFamily="34" charset="0"/>
                          <a:cs typeface="Calibri" panose="020F0502020204030204" pitchFamily="34" charset="0"/>
                        </a:rPr>
                        <a:t>Obtain Customer-level Measures</a:t>
                      </a:r>
                    </a:p>
                    <a:p>
                      <a:pPr algn="l"/>
                      <a:r>
                        <a:rPr lang="en-US" sz="1300" i="1" dirty="0">
                          <a:latin typeface="Calibri" panose="020F0502020204030204" pitchFamily="34" charset="0"/>
                          <a:cs typeface="Calibri" panose="020F0502020204030204" pitchFamily="34" charset="0"/>
                        </a:rPr>
                        <a:t>(Big Data too tall)</a:t>
                      </a:r>
                    </a:p>
                    <a:p>
                      <a:pPr algn="l"/>
                      <a:endParaRPr lang="en-US" sz="1300" i="1" dirty="0">
                        <a:latin typeface="Calibri" panose="020F0502020204030204" pitchFamily="34" charset="0"/>
                        <a:cs typeface="Calibri" panose="020F0502020204030204" pitchFamily="34" charset="0"/>
                      </a:endParaRPr>
                    </a:p>
                    <a:p>
                      <a:pPr algn="l"/>
                      <a:r>
                        <a:rPr lang="en-US" sz="1300" i="0" dirty="0">
                          <a:latin typeface="Calibri" panose="020F0502020204030204" pitchFamily="34" charset="0"/>
                          <a:cs typeface="Calibri" panose="020F0502020204030204" pitchFamily="34" charset="0"/>
                        </a:rPr>
                        <a:t>Obtain product class aggregates for forecasting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dirty="0">
                          <a:latin typeface="Calibri" panose="020F0502020204030204" pitchFamily="34" charset="0"/>
                          <a:cs typeface="Calibri" panose="020F0502020204030204" pitchFamily="34" charset="0"/>
                        </a:rPr>
                        <a:t>Aggregate:</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Sum (</a:t>
                      </a:r>
                      <a:r>
                        <a:rPr lang="en-US" sz="1300" dirty="0">
                          <a:latin typeface="Symbol" panose="05050102010706020507" pitchFamily="18" charset="2"/>
                          <a:cs typeface="Calibri" panose="020F0502020204030204" pitchFamily="34" charset="0"/>
                        </a:rPr>
                        <a:t>S</a:t>
                      </a:r>
                      <a:r>
                        <a:rPr lang="en-US" sz="1300" dirty="0">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Average (</a:t>
                      </a:r>
                      <a:r>
                        <a:rPr lang="en-US" sz="1300" dirty="0">
                          <a:latin typeface="Symbol" panose="05050102010706020507" pitchFamily="18" charset="2"/>
                          <a:cs typeface="Calibri" panose="020F0502020204030204" pitchFamily="34" charset="0"/>
                        </a:rPr>
                        <a:t>m</a:t>
                      </a:r>
                      <a:r>
                        <a:rPr lang="en-US" sz="1300" dirty="0">
                          <a:latin typeface="Calibri" panose="020F0502020204030204" pitchFamily="34" charset="0"/>
                          <a:cs typeface="Calibri" panose="020F0502020204030204" pitchFamily="34" charset="0"/>
                        </a:rPr>
                        <a:t>) </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Variability: standard deviation (</a:t>
                      </a:r>
                      <a:r>
                        <a:rPr lang="en-US" sz="1300" dirty="0">
                          <a:latin typeface="Symbol" panose="05050102010706020507" pitchFamily="18" charset="2"/>
                          <a:cs typeface="Calibri" panose="020F0502020204030204" pitchFamily="34" charset="0"/>
                        </a:rPr>
                        <a:t> s</a:t>
                      </a:r>
                      <a:r>
                        <a:rPr lang="en-US" sz="1300" dirty="0">
                          <a:latin typeface="Calibri" panose="020F0502020204030204" pitchFamily="34" charset="0"/>
                          <a:cs typeface="Calibri" panose="020F0502020204030204" pitchFamily="34" charset="0"/>
                        </a:rPr>
                        <a:t>)</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Coefficient of Variation (</a:t>
                      </a:r>
                      <a:r>
                        <a:rPr lang="en-US" sz="1300" dirty="0">
                          <a:latin typeface="Symbol" panose="05050102010706020507" pitchFamily="18" charset="2"/>
                          <a:cs typeface="Calibri" panose="020F0502020204030204" pitchFamily="34" charset="0"/>
                        </a:rPr>
                        <a:t>s</a:t>
                      </a:r>
                      <a:r>
                        <a:rPr lang="en-US" sz="1300" dirty="0">
                          <a:latin typeface="Calibri" panose="020F0502020204030204" pitchFamily="34" charset="0"/>
                          <a:cs typeface="Calibri" panose="020F0502020204030204" pitchFamily="34" charset="0"/>
                        </a:rPr>
                        <a:t>/</a:t>
                      </a:r>
                      <a:r>
                        <a:rPr lang="en-US" sz="1300" dirty="0">
                          <a:latin typeface="Symbol" panose="05050102010706020507" pitchFamily="18" charset="2"/>
                          <a:cs typeface="Calibri" panose="020F0502020204030204" pitchFamily="34" charset="0"/>
                        </a:rPr>
                        <a:t>m</a:t>
                      </a:r>
                      <a:r>
                        <a:rPr lang="en-US" sz="1300" dirty="0">
                          <a:latin typeface="Calibri" panose="020F0502020204030204" pitchFamily="34" charset="0"/>
                          <a:cs typeface="Calibri" panose="020F0502020204030204" pitchFamily="34"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dirty="0">
                          <a:latin typeface="Calibri" panose="020F0502020204030204" pitchFamily="34" charset="0"/>
                          <a:cs typeface="Calibri" panose="020F0502020204030204" pitchFamily="34" charset="0"/>
                        </a:rPr>
                        <a:t>Define level of aggregation </a:t>
                      </a:r>
                    </a:p>
                    <a:p>
                      <a:pPr algn="l"/>
                      <a:r>
                        <a:rPr lang="en-US" sz="1300" dirty="0">
                          <a:latin typeface="Calibri" panose="020F0502020204030204" pitchFamily="34" charset="0"/>
                          <a:cs typeface="Calibri" panose="020F0502020204030204" pitchFamily="34" charset="0"/>
                        </a:rPr>
                        <a:t>(e.g., customer, product, product family)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333067"/>
                  </a:ext>
                </a:extLst>
              </a:tr>
              <a:tr h="613591">
                <a:tc>
                  <a:txBody>
                    <a:bodyPr/>
                    <a:lstStyle/>
                    <a:p>
                      <a:pPr algn="l"/>
                      <a:r>
                        <a:rPr lang="en-US" sz="1300" i="0" dirty="0">
                          <a:latin typeface="Calibri" panose="020F0502020204030204" pitchFamily="34" charset="0"/>
                          <a:cs typeface="Calibri" panose="020F0502020204030204" pitchFamily="34" charset="0"/>
                        </a:rPr>
                        <a:t>Column-wise (analytics)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i="0" dirty="0">
                          <a:latin typeface="Calibri" panose="020F0502020204030204" pitchFamily="34" charset="0"/>
                          <a:cs typeface="Calibri" panose="020F0502020204030204" pitchFamily="34" charset="0"/>
                        </a:rPr>
                        <a:t>Obtain predictors</a:t>
                      </a:r>
                    </a:p>
                    <a:p>
                      <a:pPr algn="l"/>
                      <a:r>
                        <a:rPr lang="en-US" sz="1300" i="1" dirty="0">
                          <a:latin typeface="Calibri" panose="020F0502020204030204" pitchFamily="34" charset="0"/>
                          <a:cs typeface="Calibri" panose="020F0502020204030204" pitchFamily="34" charset="0"/>
                        </a:rPr>
                        <a:t>(Big Data too wide: too many variables for meaningful analysis)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indent="0" algn="l">
                        <a:buFont typeface="Arial" panose="020B0604020202020204" pitchFamily="34" charset="0"/>
                        <a:buNone/>
                      </a:pPr>
                      <a:r>
                        <a:rPr lang="en-US" sz="1300" dirty="0">
                          <a:latin typeface="Calibri" panose="020F0502020204030204" pitchFamily="34" charset="0"/>
                          <a:cs typeface="Calibri" panose="020F0502020204030204" pitchFamily="34" charset="0"/>
                        </a:rPr>
                        <a:t>Given many possible predictors:</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Select important ones</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Combine them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6687511"/>
                  </a:ext>
                </a:extLst>
              </a:tr>
              <a:tr h="61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panose="020F0502020204030204" pitchFamily="34" charset="0"/>
                          <a:cs typeface="Calibri" panose="020F0502020204030204" pitchFamily="34" charset="0"/>
                        </a:rPr>
                        <a:t>Row-wise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Calibri" panose="020F0502020204030204" pitchFamily="34" charset="0"/>
                          <a:cs typeface="Calibri" panose="020F0502020204030204" pitchFamily="34" charset="0"/>
                        </a:rPr>
                        <a:t>(analytics)</a:t>
                      </a:r>
                    </a:p>
                    <a:p>
                      <a:pPr algn="l"/>
                      <a:endParaRPr lang="en-US" sz="1300" i="1"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i="0" dirty="0">
                          <a:latin typeface="Calibri" panose="020F0502020204030204" pitchFamily="34" charset="0"/>
                          <a:cs typeface="Calibri" panose="020F0502020204030204" pitchFamily="34" charset="0"/>
                        </a:rPr>
                        <a:t>Group customers,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Calibri" panose="020F0502020204030204" pitchFamily="34" charset="0"/>
                          <a:cs typeface="Calibri" panose="020F0502020204030204" pitchFamily="34" charset="0"/>
                        </a:rPr>
                        <a:t>(Big Data too tall)</a:t>
                      </a:r>
                    </a:p>
                    <a:p>
                      <a:pPr algn="l"/>
                      <a:endParaRPr lang="en-US" sz="1300" i="0"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Find product groups that forecast well because they’re alike in patterns</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Find groups of customers that respond to different demand stimuli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2794428329"/>
                  </a:ext>
                </a:extLst>
              </a:tr>
              <a:tr h="61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Calibri" panose="020F0502020204030204" pitchFamily="34" charset="0"/>
                          <a:cs typeface="Calibri" panose="020F0502020204030204" pitchFamily="34" charset="0"/>
                        </a:rPr>
                        <a:t>Row-wise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Calibri" panose="020F0502020204030204" pitchFamily="34" charset="0"/>
                          <a:cs typeface="Calibri" panose="020F0502020204030204" pitchFamily="34" charset="0"/>
                        </a:rPr>
                        <a:t>(analytics)</a:t>
                      </a:r>
                    </a:p>
                    <a:p>
                      <a:pPr algn="l"/>
                      <a:endParaRPr lang="en-US" sz="1300" i="1"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300" b="0" dirty="0">
                          <a:solidFill>
                            <a:schemeClr val="tx1"/>
                          </a:solidFill>
                          <a:latin typeface="Calibri" panose="020F0502020204030204" pitchFamily="34" charset="0"/>
                          <a:cs typeface="Calibri" panose="020F0502020204030204" pitchFamily="34" charset="0"/>
                        </a:rPr>
                        <a:t>Construct test/training datasets</a:t>
                      </a:r>
                    </a:p>
                    <a:p>
                      <a:pPr algn="l"/>
                      <a:r>
                        <a:rPr lang="en-US" sz="1300" b="0" i="1" dirty="0">
                          <a:solidFill>
                            <a:schemeClr val="tx1"/>
                          </a:solidFill>
                          <a:latin typeface="Calibri" panose="020F0502020204030204" pitchFamily="34" charset="0"/>
                          <a:cs typeface="Calibri" panose="020F0502020204030204" pitchFamily="34" charset="0"/>
                        </a:rPr>
                        <a:t>(Big Data FORTUNATELY tall)</a:t>
                      </a:r>
                      <a:endParaRPr lang="en-US" sz="1300" i="1"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Sample records to balance attributes among datasets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473407754"/>
                  </a:ext>
                </a:extLst>
              </a:tr>
            </a:tbl>
          </a:graphicData>
        </a:graphic>
      </p:graphicFrame>
      <p:sp>
        <p:nvSpPr>
          <p:cNvPr id="7" name="Rectangle 2">
            <a:extLst>
              <a:ext uri="{FF2B5EF4-FFF2-40B4-BE49-F238E27FC236}">
                <a16:creationId xmlns:a16="http://schemas.microsoft.com/office/drawing/2014/main" id="{A298B524-894B-4D0D-A6CE-E886FD5813EF}"/>
              </a:ext>
            </a:extLst>
          </p:cNvPr>
          <p:cNvSpPr txBox="1">
            <a:spLocks noChangeArrowheads="1"/>
          </p:cNvSpPr>
          <p:nvPr/>
        </p:nvSpPr>
        <p:spPr>
          <a:xfrm>
            <a:off x="134911" y="163036"/>
            <a:ext cx="83804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400" dirty="0">
                <a:solidFill>
                  <a:schemeClr val="accent3"/>
                </a:solidFill>
                <a:latin typeface="Calibri" panose="020F0502020204030204" pitchFamily="34" charset="0"/>
                <a:cs typeface="Calibri" panose="020F0502020204030204" pitchFamily="34" charset="0"/>
              </a:rPr>
              <a:t>Descriptive and Predictive Techniques</a:t>
            </a:r>
            <a:br>
              <a:rPr lang="en-US" altLang="en-US" sz="9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Row-wise and Column-wise operations</a:t>
            </a:r>
          </a:p>
        </p:txBody>
      </p:sp>
      <p:sp>
        <p:nvSpPr>
          <p:cNvPr id="3" name="TextBox 2">
            <a:extLst>
              <a:ext uri="{FF2B5EF4-FFF2-40B4-BE49-F238E27FC236}">
                <a16:creationId xmlns:a16="http://schemas.microsoft.com/office/drawing/2014/main" id="{B51803A2-168A-8E5B-5E55-E50DBFCAFA55}"/>
              </a:ext>
            </a:extLst>
          </p:cNvPr>
          <p:cNvSpPr txBox="1"/>
          <p:nvPr/>
        </p:nvSpPr>
        <p:spPr>
          <a:xfrm>
            <a:off x="7275204" y="18515"/>
            <a:ext cx="1842564" cy="31803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Handling Big Data</a:t>
            </a:r>
          </a:p>
        </p:txBody>
      </p:sp>
    </p:spTree>
    <p:extLst>
      <p:ext uri="{BB962C8B-B14F-4D97-AF65-F5344CB8AC3E}">
        <p14:creationId xmlns:p14="http://schemas.microsoft.com/office/powerpoint/2010/main" val="642847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EDF513CA-4A5B-4D7B-AD50-041A84322AE6}"/>
              </a:ext>
            </a:extLst>
          </p:cNvPr>
          <p:cNvGraphicFramePr>
            <a:graphicFrameLocks noGrp="1"/>
          </p:cNvGraphicFramePr>
          <p:nvPr>
            <p:extLst>
              <p:ext uri="{D42A27DB-BD31-4B8C-83A1-F6EECF244321}">
                <p14:modId xmlns:p14="http://schemas.microsoft.com/office/powerpoint/2010/main" val="3279286231"/>
              </p:ext>
            </p:extLst>
          </p:nvPr>
        </p:nvGraphicFramePr>
        <p:xfrm>
          <a:off x="150229" y="865759"/>
          <a:ext cx="8693640" cy="3642360"/>
        </p:xfrm>
        <a:graphic>
          <a:graphicData uri="http://schemas.openxmlformats.org/drawingml/2006/table">
            <a:tbl>
              <a:tblPr firstRow="1" bandRow="1">
                <a:tableStyleId>{5C22544A-7EE6-4342-B048-85BDC9FD1C3A}</a:tableStyleId>
              </a:tblPr>
              <a:tblGrid>
                <a:gridCol w="2897880">
                  <a:extLst>
                    <a:ext uri="{9D8B030D-6E8A-4147-A177-3AD203B41FA5}">
                      <a16:colId xmlns:a16="http://schemas.microsoft.com/office/drawing/2014/main" val="2168172535"/>
                    </a:ext>
                  </a:extLst>
                </a:gridCol>
                <a:gridCol w="2897671">
                  <a:extLst>
                    <a:ext uri="{9D8B030D-6E8A-4147-A177-3AD203B41FA5}">
                      <a16:colId xmlns:a16="http://schemas.microsoft.com/office/drawing/2014/main" val="3384179335"/>
                    </a:ext>
                  </a:extLst>
                </a:gridCol>
                <a:gridCol w="2898089">
                  <a:extLst>
                    <a:ext uri="{9D8B030D-6E8A-4147-A177-3AD203B41FA5}">
                      <a16:colId xmlns:a16="http://schemas.microsoft.com/office/drawing/2014/main" val="279388266"/>
                    </a:ext>
                  </a:extLst>
                </a:gridCol>
              </a:tblGrid>
              <a:tr h="220252">
                <a:tc>
                  <a:txBody>
                    <a:bodyPr/>
                    <a:lstStyle/>
                    <a:p>
                      <a:pPr algn="l"/>
                      <a:r>
                        <a:rPr lang="en-US" sz="1300" dirty="0">
                          <a:solidFill>
                            <a:srgbClr val="FFFFFF"/>
                          </a:solidFill>
                          <a:latin typeface="Calibri" panose="020F0502020204030204" pitchFamily="34" charset="0"/>
                          <a:cs typeface="Calibri" panose="020F0502020204030204" pitchFamily="34" charset="0"/>
                        </a:rPr>
                        <a:t>Goal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l"/>
                      <a:r>
                        <a:rPr lang="en-US" sz="1300" dirty="0">
                          <a:solidFill>
                            <a:srgbClr val="FFFFFF"/>
                          </a:solidFill>
                          <a:latin typeface="Calibri" panose="020F0502020204030204" pitchFamily="34" charset="0"/>
                          <a:cs typeface="Calibri" panose="020F0502020204030204" pitchFamily="34" charset="0"/>
                        </a:rPr>
                        <a:t>Statistics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1300" dirty="0">
                          <a:solidFill>
                            <a:srgbClr val="FFFFFF"/>
                          </a:solidFill>
                          <a:latin typeface="Calibri" panose="020F0502020204030204" pitchFamily="34" charset="0"/>
                          <a:cs typeface="Calibri" panose="020F0502020204030204" pitchFamily="34" charset="0"/>
                        </a:rPr>
                        <a:t>AI/Machine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61126808"/>
                  </a:ext>
                </a:extLst>
              </a:tr>
              <a:tr h="860986">
                <a:tc>
                  <a:txBody>
                    <a:bodyPr/>
                    <a:lstStyle/>
                    <a:p>
                      <a:pPr algn="l"/>
                      <a:r>
                        <a:rPr lang="en-US" sz="1300" dirty="0">
                          <a:latin typeface="Calibri" panose="020F0502020204030204" pitchFamily="34" charset="0"/>
                          <a:cs typeface="Calibri" panose="020F0502020204030204" pitchFamily="34" charset="0"/>
                        </a:rPr>
                        <a:t>Evaluate each independent variable (predictor, feature), either:</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by itself</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vs. other predictors</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vs. the dependent variable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buFont typeface="Arial" panose="020B0604020202020204" pitchFamily="34" charset="0"/>
                        <a:buNone/>
                      </a:pPr>
                      <a:r>
                        <a:rPr lang="en-US" sz="1300" dirty="0">
                          <a:latin typeface="Calibri" panose="020F0502020204030204" pitchFamily="34" charset="0"/>
                          <a:cs typeface="Calibri" panose="020F0502020204030204" pitchFamily="34" charset="0"/>
                        </a:rPr>
                        <a:t>EDA</a:t>
                      </a:r>
                    </a:p>
                    <a:p>
                      <a:pPr marL="171450" lvl="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Univariate distributions</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Correlations (continuous)</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Chi-square test (“correlation among categories”)</a:t>
                      </a:r>
                      <a:endParaRPr lang="en-US" sz="1300" i="1" dirty="0">
                        <a:latin typeface="Calibri" panose="020F0502020204030204" pitchFamily="34" charset="0"/>
                        <a:cs typeface="Calibri" panose="020F0502020204030204" pitchFamily="34" charset="0"/>
                      </a:endParaRPr>
                    </a:p>
                    <a:p>
                      <a:pPr algn="l"/>
                      <a:endParaRPr lang="en-US" sz="1300" dirty="0">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“Filter Methods”</a:t>
                      </a:r>
                    </a:p>
                    <a:p>
                      <a:pPr marL="171450" indent="-1714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EDA by Large Language Model (LLM), e.g. ChatGPT </a:t>
                      </a:r>
                      <a:r>
                        <a:rPr lang="en-US" sz="1300" i="1" dirty="0">
                          <a:latin typeface="Calibri" panose="020F0502020204030204" pitchFamily="34" charset="0"/>
                          <a:cs typeface="Calibri" panose="020F0502020204030204" pitchFamily="34" charset="0"/>
                        </a:rPr>
                        <a:t>(“Deep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2252012"/>
                  </a:ext>
                </a:extLst>
              </a:tr>
              <a:tr h="700803">
                <a:tc>
                  <a:txBody>
                    <a:bodyPr/>
                    <a:lstStyle/>
                    <a:p>
                      <a:pPr algn="l"/>
                      <a:r>
                        <a:rPr lang="en-US" sz="1300" dirty="0">
                          <a:latin typeface="Calibri" panose="020F0502020204030204" pitchFamily="34" charset="0"/>
                          <a:cs typeface="Calibri" panose="020F0502020204030204" pitchFamily="34" charset="0"/>
                        </a:rPr>
                        <a:t>Search for best set of predictors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lang="en-US" sz="1300" dirty="0">
                          <a:latin typeface="Calibri" panose="020F0502020204030204" pitchFamily="34" charset="0"/>
                          <a:cs typeface="Calibri" panose="020F0502020204030204" pitchFamily="34" charset="0"/>
                        </a:rPr>
                        <a:t>Automated Variable Selection</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Stepwise Regression</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Backwards Stepwise Regression</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All-possible subsets regression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lang="en-US" sz="1300" dirty="0">
                          <a:latin typeface="Calibri" panose="020F0502020204030204" pitchFamily="34" charset="0"/>
                          <a:cs typeface="Calibri" panose="020F0502020204030204" pitchFamily="34" charset="0"/>
                        </a:rPr>
                        <a:t>“Wrapper Methods”</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Best-first search</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Recursive Feature Elimination</a:t>
                      </a:r>
                    </a:p>
                    <a:p>
                      <a:pPr marL="285750" indent="-285750" algn="l">
                        <a:buFont typeface="Arial" panose="020B0604020202020204" pitchFamily="34" charset="0"/>
                        <a:buChar char="•"/>
                      </a:pPr>
                      <a:r>
                        <a:rPr lang="en-US" sz="1300" dirty="0">
                          <a:latin typeface="Calibri" panose="020F0502020204030204" pitchFamily="34" charset="0"/>
                          <a:cs typeface="Calibri" panose="020F0502020204030204" pitchFamily="34" charset="0"/>
                        </a:rPr>
                        <a:t>Heuristics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4013174"/>
                  </a:ext>
                </a:extLst>
              </a:tr>
              <a:tr h="1021170">
                <a:tc>
                  <a:txBody>
                    <a:bodyPr/>
                    <a:lstStyle/>
                    <a:p>
                      <a:pPr algn="l"/>
                      <a:r>
                        <a:rPr lang="en-US" sz="1300" dirty="0">
                          <a:latin typeface="Calibri" panose="020F0502020204030204" pitchFamily="34" charset="0"/>
                          <a:cs typeface="Calibri" panose="020F0502020204030204" pitchFamily="34" charset="0"/>
                        </a:rPr>
                        <a:t>Learn which features improve model accuracy the most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lang="en-US" sz="1300" dirty="0">
                          <a:latin typeface="Calibri" panose="020F0502020204030204" pitchFamily="34" charset="0"/>
                          <a:cs typeface="Calibri" panose="020F0502020204030204" pitchFamily="34" charset="0"/>
                        </a:rPr>
                        <a:t>Variable “Importance”  (compare accuracy lost when each variable is left out of model)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dirty="0">
                          <a:latin typeface="Calibri" panose="020F0502020204030204" pitchFamily="34" charset="0"/>
                          <a:cs typeface="Calibri" panose="020F0502020204030204" pitchFamily="34" charset="0"/>
                        </a:rPr>
                        <a:t>“Embedded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Calibri" panose="020F0502020204030204" pitchFamily="34" charset="0"/>
                          <a:cs typeface="Calibri" panose="020F0502020204030204" pitchFamily="34" charset="0"/>
                        </a:rPr>
                        <a:t>Regularization (penalization) which  constrains the optimization of an algorithm toward less complexity (LASSO, Ridge Regression, Elastic Net)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778931"/>
                  </a:ext>
                </a:extLst>
              </a:tr>
            </a:tbl>
          </a:graphicData>
        </a:graphic>
      </p:graphicFrame>
      <p:sp>
        <p:nvSpPr>
          <p:cNvPr id="8" name="Rectangle 2">
            <a:extLst>
              <a:ext uri="{FF2B5EF4-FFF2-40B4-BE49-F238E27FC236}">
                <a16:creationId xmlns:a16="http://schemas.microsoft.com/office/drawing/2014/main" id="{FF3FA39B-41D9-45D7-977E-7482D8D61588}"/>
              </a:ext>
            </a:extLst>
          </p:cNvPr>
          <p:cNvSpPr txBox="1">
            <a:spLocks noChangeArrowheads="1"/>
          </p:cNvSpPr>
          <p:nvPr/>
        </p:nvSpPr>
        <p:spPr>
          <a:xfrm>
            <a:off x="134911" y="153672"/>
            <a:ext cx="8380439"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200" dirty="0">
                <a:solidFill>
                  <a:schemeClr val="accent3"/>
                </a:solidFill>
                <a:latin typeface="Calibri" panose="020F0502020204030204" pitchFamily="34" charset="0"/>
                <a:cs typeface="Calibri" panose="020F0502020204030204" pitchFamily="34" charset="0"/>
              </a:rPr>
              <a:t>Column-wise Operations</a:t>
            </a:r>
            <a:br>
              <a:rPr lang="en-US" altLang="en-US" sz="900" dirty="0">
                <a:latin typeface="Calibri" panose="020F0502020204030204" pitchFamily="34" charset="0"/>
                <a:cs typeface="Calibri" panose="020F0502020204030204" pitchFamily="34" charset="0"/>
              </a:rPr>
            </a:br>
            <a:r>
              <a:rPr lang="en-US" altLang="en-US" sz="3200" dirty="0">
                <a:latin typeface="Calibri" panose="020F0502020204030204" pitchFamily="34" charset="0"/>
                <a:cs typeface="Calibri" panose="020F0502020204030204" pitchFamily="34" charset="0"/>
              </a:rPr>
              <a:t>Select Predictors</a:t>
            </a:r>
          </a:p>
        </p:txBody>
      </p:sp>
      <p:sp>
        <p:nvSpPr>
          <p:cNvPr id="4" name="Rectangle 3">
            <a:extLst>
              <a:ext uri="{FF2B5EF4-FFF2-40B4-BE49-F238E27FC236}">
                <a16:creationId xmlns:a16="http://schemas.microsoft.com/office/drawing/2014/main" id="{A2B23FC0-A11C-474C-8CE1-0B4706E5EE7E}"/>
              </a:ext>
            </a:extLst>
          </p:cNvPr>
          <p:cNvSpPr/>
          <p:nvPr/>
        </p:nvSpPr>
        <p:spPr>
          <a:xfrm>
            <a:off x="1603947" y="4385009"/>
            <a:ext cx="5786204" cy="246221"/>
          </a:xfrm>
          <a:prstGeom prst="rect">
            <a:avLst/>
          </a:prstGeom>
        </p:spPr>
        <p:txBody>
          <a:bodyPr wrap="square">
            <a:spAutoFit/>
          </a:bodyPr>
          <a:lstStyle/>
          <a:p>
            <a:pPr>
              <a:spcBef>
                <a:spcPct val="50000"/>
              </a:spcBef>
            </a:pPr>
            <a:r>
              <a:rPr lang="en-US" altLang="en-US" sz="1000" i="1" dirty="0">
                <a:latin typeface="Calibri" panose="020F0502020204030204" pitchFamily="34" charset="0"/>
                <a:cs typeface="Calibri" panose="020F0502020204030204" pitchFamily="34" charset="0"/>
              </a:rPr>
              <a:t>Machine Learning per </a:t>
            </a:r>
            <a:r>
              <a:rPr lang="en-US" altLang="en-US" sz="1000" i="1" dirty="0">
                <a:latin typeface="Calibri" panose="020F0502020204030204" pitchFamily="34" charset="0"/>
                <a:cs typeface="Calibri" panose="020F0502020204030204" pitchFamily="34" charset="0"/>
                <a:hlinkClick r:id="rId2"/>
              </a:rPr>
              <a:t>https://machinelearningmastery.com/an-introduction-to-feature-selection/</a:t>
            </a:r>
            <a:r>
              <a:rPr lang="en-US" altLang="en-US" sz="1000" i="1"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A92EB330-0ECA-6978-C8C5-5E69EAA7E321}"/>
              </a:ext>
            </a:extLst>
          </p:cNvPr>
          <p:cNvSpPr txBox="1"/>
          <p:nvPr/>
        </p:nvSpPr>
        <p:spPr>
          <a:xfrm>
            <a:off x="7275204" y="18515"/>
            <a:ext cx="1842564" cy="318036"/>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FF"/>
                </a:solidFill>
                <a:effectLst/>
                <a:uFillTx/>
                <a:latin typeface="+mn-lt"/>
                <a:ea typeface="+mn-ea"/>
                <a:cs typeface="+mn-cs"/>
                <a:sym typeface="Helvetica Light"/>
              </a:rPr>
              <a:t>Handling Big Data</a:t>
            </a:r>
          </a:p>
        </p:txBody>
      </p:sp>
      <p:sp>
        <p:nvSpPr>
          <p:cNvPr id="3" name="Rectangle 2">
            <a:extLst>
              <a:ext uri="{FF2B5EF4-FFF2-40B4-BE49-F238E27FC236}">
                <a16:creationId xmlns:a16="http://schemas.microsoft.com/office/drawing/2014/main" id="{21C11960-6E0F-BA9A-669B-A2B95A563B61}"/>
              </a:ext>
            </a:extLst>
          </p:cNvPr>
          <p:cNvSpPr/>
          <p:nvPr/>
        </p:nvSpPr>
        <p:spPr>
          <a:xfrm>
            <a:off x="3055434" y="1147844"/>
            <a:ext cx="2906751" cy="3360275"/>
          </a:xfrm>
          <a:prstGeom prst="rect">
            <a:avLst/>
          </a:prstGeom>
          <a:noFill/>
          <a:ln w="38100" cap="flat">
            <a:solidFill>
              <a:srgbClr val="FFFF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a:extLst>
              <a:ext uri="{FF2B5EF4-FFF2-40B4-BE49-F238E27FC236}">
                <a16:creationId xmlns:a16="http://schemas.microsoft.com/office/drawing/2014/main" id="{E5871FFB-2F63-445D-812C-036C8ABB9D0D}"/>
              </a:ext>
            </a:extLst>
          </p:cNvPr>
          <p:cNvSpPr/>
          <p:nvPr/>
        </p:nvSpPr>
        <p:spPr>
          <a:xfrm>
            <a:off x="5982941" y="1326387"/>
            <a:ext cx="2906751" cy="533543"/>
          </a:xfrm>
          <a:prstGeom prst="rect">
            <a:avLst/>
          </a:prstGeom>
          <a:noFill/>
          <a:ln w="38100" cap="flat">
            <a:solidFill>
              <a:srgbClr val="FFFF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8073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2F93-B602-213A-C467-24FC727B3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E57DE-4A95-9F38-5FB8-EF136905D82A}"/>
              </a:ext>
            </a:extLst>
          </p:cNvPr>
          <p:cNvSpPr>
            <a:spLocks noGrp="1"/>
          </p:cNvSpPr>
          <p:nvPr>
            <p:ph type="title"/>
          </p:nvPr>
        </p:nvSpPr>
        <p:spPr/>
        <p:txBody>
          <a:bodyPr/>
          <a:lstStyle/>
          <a:p>
            <a:r>
              <a:rPr lang="en-US" dirty="0">
                <a:solidFill>
                  <a:schemeClr val="accent3"/>
                </a:solidFill>
              </a:rPr>
              <a:t>Begin from </a:t>
            </a:r>
            <a:br>
              <a:rPr lang="en-US" dirty="0">
                <a:solidFill>
                  <a:schemeClr val="accent3"/>
                </a:solidFill>
              </a:rPr>
            </a:br>
            <a:r>
              <a:rPr lang="en-US" dirty="0">
                <a:solidFill>
                  <a:schemeClr val="accent3"/>
                </a:solidFill>
              </a:rPr>
              <a:t>Exploratory Data Analysis (EDA)</a:t>
            </a:r>
          </a:p>
        </p:txBody>
      </p:sp>
      <p:sp>
        <p:nvSpPr>
          <p:cNvPr id="3" name="Text Placeholder 2">
            <a:extLst>
              <a:ext uri="{FF2B5EF4-FFF2-40B4-BE49-F238E27FC236}">
                <a16:creationId xmlns:a16="http://schemas.microsoft.com/office/drawing/2014/main" id="{FFBC07B1-F2F5-3103-1FF6-98C01D0DE953}"/>
              </a:ext>
            </a:extLst>
          </p:cNvPr>
          <p:cNvSpPr>
            <a:spLocks noGrp="1"/>
          </p:cNvSpPr>
          <p:nvPr>
            <p:ph type="body" idx="1"/>
          </p:nvPr>
        </p:nvSpPr>
        <p:spPr>
          <a:xfrm>
            <a:off x="623888" y="3387566"/>
            <a:ext cx="7886700" cy="1125140"/>
          </a:xfrm>
        </p:spPr>
        <p:txBody>
          <a:bodyPr/>
          <a:lstStyle/>
          <a:p>
            <a:pPr marL="285750" indent="-285750">
              <a:spcBef>
                <a:spcPts val="0"/>
              </a:spcBef>
              <a:buFont typeface="Arial" panose="020B0604020202020204" pitchFamily="34" charset="0"/>
              <a:buChar char="•"/>
            </a:pPr>
            <a:r>
              <a:rPr lang="en-US" dirty="0">
                <a:solidFill>
                  <a:schemeClr val="accent3"/>
                </a:solidFill>
              </a:rPr>
              <a:t>Conventional techniques</a:t>
            </a:r>
          </a:p>
          <a:p>
            <a:pPr marL="285750" indent="-285750">
              <a:spcBef>
                <a:spcPts val="0"/>
              </a:spcBef>
              <a:buFont typeface="Arial" panose="020B0604020202020204" pitchFamily="34" charset="0"/>
              <a:buChar char="•"/>
            </a:pPr>
            <a:r>
              <a:rPr lang="en-US" dirty="0">
                <a:solidFill>
                  <a:schemeClr val="accent3"/>
                </a:solidFill>
              </a:rPr>
              <a:t>LLM Contribution (ChatGPT)</a:t>
            </a:r>
          </a:p>
        </p:txBody>
      </p:sp>
      <p:grpSp>
        <p:nvGrpSpPr>
          <p:cNvPr id="18" name="Group 1203">
            <a:extLst>
              <a:ext uri="{FF2B5EF4-FFF2-40B4-BE49-F238E27FC236}">
                <a16:creationId xmlns:a16="http://schemas.microsoft.com/office/drawing/2014/main" id="{844FC637-E984-5595-7074-B73969941E0B}"/>
              </a:ext>
            </a:extLst>
          </p:cNvPr>
          <p:cNvGrpSpPr/>
          <p:nvPr/>
        </p:nvGrpSpPr>
        <p:grpSpPr>
          <a:xfrm>
            <a:off x="3338647" y="3950136"/>
            <a:ext cx="2457181" cy="595746"/>
            <a:chOff x="0" y="0"/>
            <a:chExt cx="8736640" cy="2118205"/>
          </a:xfrm>
        </p:grpSpPr>
        <p:sp>
          <p:nvSpPr>
            <p:cNvPr id="19" name="Shape 1193">
              <a:extLst>
                <a:ext uri="{FF2B5EF4-FFF2-40B4-BE49-F238E27FC236}">
                  <a16:creationId xmlns:a16="http://schemas.microsoft.com/office/drawing/2014/main" id="{3F547418-858F-A435-9842-2BEC47E21F33}"/>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0E57D3AE-6120-A144-C4B5-7A1CF4C2B168}"/>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EA00F25-A405-13BB-AB0B-C709E2AB0FB9}"/>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B128C339-F480-F36B-32BA-037D100CE809}"/>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454C5D82-B5C9-F4C2-0723-58FDC85DB3F7}"/>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5260A3DB-C090-A681-761D-21961FDDB486}"/>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34785DA3-1B24-B77B-8833-613642F4AFA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97659638-BE3A-A75E-D3E3-62C5FF79D1BB}"/>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9FE2E0A-08C8-3775-3AA9-E1624829A3AB}"/>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102859E5-0CEC-6318-F229-0A4F87922F5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2239256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2FC3-EA91-2181-5E42-FA59E956B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28069-7493-3EA5-4755-F50F7AF204D5}"/>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Note: Use of Online LLM’s</a:t>
            </a:r>
          </a:p>
        </p:txBody>
      </p:sp>
      <p:sp>
        <p:nvSpPr>
          <p:cNvPr id="3" name="Content Placeholder 2">
            <a:extLst>
              <a:ext uri="{FF2B5EF4-FFF2-40B4-BE49-F238E27FC236}">
                <a16:creationId xmlns:a16="http://schemas.microsoft.com/office/drawing/2014/main" id="{71D3D38F-336F-2D0E-5511-A43FF84F62ED}"/>
              </a:ext>
            </a:extLst>
          </p:cNvPr>
          <p:cNvSpPr>
            <a:spLocks noGrp="1"/>
          </p:cNvSpPr>
          <p:nvPr>
            <p:ph idx="1"/>
          </p:nvPr>
        </p:nvSpPr>
        <p:spPr>
          <a:xfrm>
            <a:off x="564112" y="1071333"/>
            <a:ext cx="7877175" cy="1752077"/>
          </a:xfrm>
        </p:spPr>
        <p:txBody>
          <a:bodyPr>
            <a:noAutofit/>
          </a:bodyPr>
          <a:lstStyle/>
          <a:p>
            <a:pPr>
              <a:spcBef>
                <a:spcPts val="0"/>
              </a:spcBef>
              <a:spcAft>
                <a:spcPts val="300"/>
              </a:spcAft>
            </a:pPr>
            <a:r>
              <a:rPr lang="en-US" sz="1600" dirty="0">
                <a:solidFill>
                  <a:srgbClr val="FF0000"/>
                </a:solidFill>
              </a:rPr>
              <a:t>Proprietary data should not be exposed, such as by entry or uploading, into an online tool unless company management has authorized such exposure, having made provisions to assure confidentiality of data and their analyses</a:t>
            </a:r>
          </a:p>
          <a:p>
            <a:pPr marL="0" indent="0">
              <a:spcBef>
                <a:spcPts val="0"/>
              </a:spcBef>
              <a:spcAft>
                <a:spcPts val="300"/>
              </a:spcAft>
              <a:buNone/>
            </a:pPr>
            <a:endParaRPr lang="en-US" sz="1600" dirty="0">
              <a:solidFill>
                <a:srgbClr val="FF0000"/>
              </a:solidFill>
            </a:endParaRPr>
          </a:p>
          <a:p>
            <a:pPr>
              <a:spcBef>
                <a:spcPts val="0"/>
              </a:spcBef>
              <a:spcAft>
                <a:spcPts val="300"/>
              </a:spcAft>
            </a:pPr>
            <a:r>
              <a:rPr lang="en-US" sz="1600" dirty="0">
                <a:solidFill>
                  <a:srgbClr val="FF0000"/>
                </a:solidFill>
              </a:rPr>
              <a:t>Even if de-identified, non-proprietary data are to be entered online, company policies may prohibit use of online tools, even if the IT department has not blocked access to them</a:t>
            </a:r>
          </a:p>
          <a:p>
            <a:pPr marL="0" indent="0">
              <a:spcBef>
                <a:spcPts val="0"/>
              </a:spcBef>
              <a:spcAft>
                <a:spcPts val="300"/>
              </a:spcAft>
              <a:buNone/>
            </a:pPr>
            <a:endParaRPr lang="en-US" sz="1600" dirty="0">
              <a:solidFill>
                <a:srgbClr val="FF0000"/>
              </a:solidFill>
            </a:endParaRPr>
          </a:p>
        </p:txBody>
      </p:sp>
      <p:grpSp>
        <p:nvGrpSpPr>
          <p:cNvPr id="4" name="Group 1203">
            <a:extLst>
              <a:ext uri="{FF2B5EF4-FFF2-40B4-BE49-F238E27FC236}">
                <a16:creationId xmlns:a16="http://schemas.microsoft.com/office/drawing/2014/main" id="{A3F583AD-1003-AD7D-39D4-AE877007B19C}"/>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FE48BD83-7CD9-9FEE-48A3-053CAFB80B97}"/>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F7A7EF19-8D78-E817-D464-B453162FE9E6}"/>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AE295B9A-04E3-622F-20CF-0EF5CBC6AE88}"/>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8764DECB-8EB7-212B-753C-D3F39463CB75}"/>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2BC79EED-5DBA-D57A-2FCD-7D565B2132F8}"/>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619B3592-C9A0-3192-4148-DB6F8CF8B7B7}"/>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F947D8DF-8D93-8E44-8546-963B6AA638AB}"/>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7EB9A822-5187-4205-5940-2EE9B5805F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1AACB3CE-7B42-8043-D885-5AE1ACA9DCA6}"/>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4F12B2A7-AC56-AD7B-348B-A5BE78ABAFAA}"/>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
        <p:nvSpPr>
          <p:cNvPr id="15" name="TextBox 14">
            <a:extLst>
              <a:ext uri="{FF2B5EF4-FFF2-40B4-BE49-F238E27FC236}">
                <a16:creationId xmlns:a16="http://schemas.microsoft.com/office/drawing/2014/main" id="{4B54E935-DD1E-ECBF-F91F-85B8FEDC4B7F}"/>
              </a:ext>
            </a:extLst>
          </p:cNvPr>
          <p:cNvSpPr txBox="1"/>
          <p:nvPr/>
        </p:nvSpPr>
        <p:spPr>
          <a:xfrm>
            <a:off x="633412" y="2919868"/>
            <a:ext cx="7724525" cy="1395254"/>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400" b="1" dirty="0">
                <a:solidFill>
                  <a:srgbClr val="FFFFFF"/>
                </a:solidFill>
              </a:rPr>
              <a:t>In other words, if you wish to enter data online into websites </a:t>
            </a:r>
          </a:p>
          <a:p>
            <a:pPr defTabSz="825500"/>
            <a:r>
              <a:rPr lang="en-US" sz="1400" b="1" dirty="0">
                <a:solidFill>
                  <a:srgbClr val="FFFFFF"/>
                </a:solidFill>
              </a:rPr>
              <a:t>like </a:t>
            </a:r>
            <a:r>
              <a:rPr lang="en-US" sz="1400" b="1" dirty="0">
                <a:solidFill>
                  <a:srgbClr val="FFFFFF"/>
                </a:solidFill>
                <a:hlinkClick r:id="rId2">
                  <a:extLst>
                    <a:ext uri="{A12FA001-AC4F-418D-AE19-62706E023703}">
                      <ahyp:hlinkClr xmlns:ahyp="http://schemas.microsoft.com/office/drawing/2018/hyperlinkcolor" val="tx"/>
                    </a:ext>
                  </a:extLst>
                </a:hlinkClick>
              </a:rPr>
              <a:t>https://sbthesis.com/shiny_IBF/</a:t>
            </a:r>
            <a:r>
              <a:rPr lang="en-US" sz="1400" b="1" dirty="0">
                <a:solidFill>
                  <a:srgbClr val="FFFFFF"/>
                </a:solidFill>
              </a:rPr>
              <a:t> or </a:t>
            </a:r>
            <a:r>
              <a:rPr lang="en-US" sz="1400" b="1" dirty="0">
                <a:solidFill>
                  <a:srgbClr val="FFFFFF"/>
                </a:solidFill>
                <a:hlinkClick r:id="rId3">
                  <a:extLst>
                    <a:ext uri="{A12FA001-AC4F-418D-AE19-62706E023703}">
                      <ahyp:hlinkClr xmlns:ahyp="http://schemas.microsoft.com/office/drawing/2018/hyperlinkcolor" val="tx"/>
                    </a:ext>
                  </a:extLst>
                </a:hlinkClick>
              </a:rPr>
              <a:t>https://chatgpt.com/</a:t>
            </a:r>
            <a:r>
              <a:rPr lang="en-US" sz="1400" b="1" dirty="0">
                <a:solidFill>
                  <a:srgbClr val="FFFFFF"/>
                </a:solidFill>
              </a:rPr>
              <a:t> , </a:t>
            </a:r>
          </a:p>
          <a:p>
            <a:pPr defTabSz="825500"/>
            <a:r>
              <a:rPr lang="en-US" sz="1400" b="1" dirty="0">
                <a:solidFill>
                  <a:srgbClr val="FFFFFF"/>
                </a:solidFill>
              </a:rPr>
              <a:t>please assure that your company approves</a:t>
            </a:r>
          </a:p>
          <a:p>
            <a:pPr defTabSz="825500"/>
            <a:endParaRPr lang="en-US" sz="1400" i="1" dirty="0">
              <a:solidFill>
                <a:srgbClr val="FFFFFF"/>
              </a:solidFill>
            </a:endParaRPr>
          </a:p>
          <a:p>
            <a:pPr defTabSz="825500"/>
            <a:r>
              <a:rPr lang="en-US" sz="1400" i="1" dirty="0">
                <a:solidFill>
                  <a:srgbClr val="FFFFFF"/>
                </a:solidFill>
              </a:rPr>
              <a:t>Here’s what ChatGPT advises (next slides):</a:t>
            </a:r>
          </a:p>
          <a:p>
            <a:pPr marL="0" marR="0" indent="0" algn="ctr" defTabSz="8255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94883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49251-BC0F-9E9A-F86B-D5E6D3187A0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FC83E69-28A1-5ECD-C4CB-176FB372BC62}"/>
              </a:ext>
            </a:extLst>
          </p:cNvPr>
          <p:cNvSpPr txBox="1"/>
          <p:nvPr/>
        </p:nvSpPr>
        <p:spPr>
          <a:xfrm>
            <a:off x="7692188" y="4089"/>
            <a:ext cx="1451811" cy="471924"/>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FFFFFF"/>
                </a:solidFill>
                <a:effectLst/>
                <a:uFillTx/>
                <a:latin typeface="+mn-lt"/>
                <a:ea typeface="+mn-ea"/>
                <a:cs typeface="+mn-cs"/>
                <a:sym typeface="Helvetica Light"/>
              </a:rPr>
              <a:t>ChatGPT advises…</a:t>
            </a:r>
          </a:p>
          <a:p>
            <a:pPr marL="0" marR="0" indent="0" algn="ctr" defTabSz="825500" rtl="0" fontAlgn="auto" latinLnBrk="0" hangingPunct="0">
              <a:lnSpc>
                <a:spcPct val="100000"/>
              </a:lnSpc>
              <a:spcBef>
                <a:spcPts val="0"/>
              </a:spcBef>
              <a:spcAft>
                <a:spcPts val="0"/>
              </a:spcAft>
              <a:buClrTx/>
              <a:buSzTx/>
              <a:buFontTx/>
              <a:buNone/>
              <a:tabLst/>
            </a:pPr>
            <a:r>
              <a:rPr lang="en-US" sz="1200" b="1" i="1" dirty="0">
                <a:solidFill>
                  <a:srgbClr val="FFFFFF"/>
                </a:solidFill>
              </a:rPr>
              <a:t>(1 of 3)</a:t>
            </a:r>
            <a:endParaRPr kumimoji="0" lang="en-US" sz="1200" b="1" i="1" u="none" strike="noStrike" cap="none" spc="0" normalizeH="0" baseline="0" dirty="0">
              <a:ln>
                <a:noFill/>
              </a:ln>
              <a:solidFill>
                <a:srgbClr val="FFFFFF"/>
              </a:solidFill>
              <a:effectLst/>
              <a:uFillTx/>
              <a:latin typeface="+mn-lt"/>
              <a:ea typeface="+mn-ea"/>
              <a:cs typeface="+mn-cs"/>
              <a:sym typeface="Helvetica Light"/>
            </a:endParaRPr>
          </a:p>
        </p:txBody>
      </p:sp>
      <p:sp>
        <p:nvSpPr>
          <p:cNvPr id="5" name="Rectangle 4">
            <a:extLst>
              <a:ext uri="{FF2B5EF4-FFF2-40B4-BE49-F238E27FC236}">
                <a16:creationId xmlns:a16="http://schemas.microsoft.com/office/drawing/2014/main" id="{6A76E5F5-2C7A-48FD-1192-6AEB392BF9F7}"/>
              </a:ext>
            </a:extLst>
          </p:cNvPr>
          <p:cNvSpPr/>
          <p:nvPr/>
        </p:nvSpPr>
        <p:spPr>
          <a:xfrm>
            <a:off x="4299284" y="689811"/>
            <a:ext cx="3192379" cy="625642"/>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7" name="Straight Arrow Connector 6">
            <a:extLst>
              <a:ext uri="{FF2B5EF4-FFF2-40B4-BE49-F238E27FC236}">
                <a16:creationId xmlns:a16="http://schemas.microsoft.com/office/drawing/2014/main" id="{BA32C4F1-2279-CB4A-FD3B-108D29D77862}"/>
              </a:ext>
            </a:extLst>
          </p:cNvPr>
          <p:cNvCxnSpPr/>
          <p:nvPr/>
        </p:nvCxnSpPr>
        <p:spPr>
          <a:xfrm flipH="1">
            <a:off x="5029200" y="2197769"/>
            <a:ext cx="1203158" cy="0"/>
          </a:xfrm>
          <a:prstGeom prst="straightConnector1">
            <a:avLst/>
          </a:prstGeom>
          <a:noFill/>
          <a:ln w="127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ABB3AB20-F907-44AB-CCB0-A711A0B882E0}"/>
              </a:ext>
            </a:extLst>
          </p:cNvPr>
          <p:cNvCxnSpPr/>
          <p:nvPr/>
        </p:nvCxnSpPr>
        <p:spPr>
          <a:xfrm flipH="1">
            <a:off x="5101390" y="3088106"/>
            <a:ext cx="1203158" cy="0"/>
          </a:xfrm>
          <a:prstGeom prst="straightConnector1">
            <a:avLst/>
          </a:prstGeom>
          <a:noFill/>
          <a:ln w="127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71851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6570C-A407-0D76-2B6C-671F9F3080B5}"/>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90C7F57-4C5A-B1BA-CFB4-B82B71F299D7}"/>
              </a:ext>
            </a:extLst>
          </p:cNvPr>
          <p:cNvSpPr txBox="1"/>
          <p:nvPr/>
        </p:nvSpPr>
        <p:spPr>
          <a:xfrm>
            <a:off x="7692188" y="4089"/>
            <a:ext cx="1451811" cy="471924"/>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FFFFFF"/>
                </a:solidFill>
                <a:effectLst/>
                <a:uFillTx/>
                <a:latin typeface="+mn-lt"/>
                <a:ea typeface="+mn-ea"/>
                <a:cs typeface="+mn-cs"/>
                <a:sym typeface="Helvetica Light"/>
              </a:rPr>
              <a:t>ChatGPT advises…</a:t>
            </a:r>
          </a:p>
          <a:p>
            <a:pPr marL="0" marR="0" indent="0" algn="ctr" defTabSz="825500" rtl="0" fontAlgn="auto" latinLnBrk="0" hangingPunct="0">
              <a:lnSpc>
                <a:spcPct val="100000"/>
              </a:lnSpc>
              <a:spcBef>
                <a:spcPts val="0"/>
              </a:spcBef>
              <a:spcAft>
                <a:spcPts val="0"/>
              </a:spcAft>
              <a:buClrTx/>
              <a:buSzTx/>
              <a:buFontTx/>
              <a:buNone/>
              <a:tabLst/>
            </a:pPr>
            <a:r>
              <a:rPr lang="en-US" sz="1200" b="1" i="1" dirty="0">
                <a:solidFill>
                  <a:srgbClr val="FFFFFF"/>
                </a:solidFill>
              </a:rPr>
              <a:t>(2 of 3)</a:t>
            </a:r>
            <a:endParaRPr kumimoji="0" lang="en-US" sz="1200" b="1" i="1" u="none" strike="noStrike" cap="none" spc="0" normalizeH="0" baseline="0" dirty="0">
              <a:ln>
                <a:noFill/>
              </a:ln>
              <a:solidFill>
                <a:srgbClr val="FFFFFF"/>
              </a:solidFill>
              <a:effectLst/>
              <a:uFillTx/>
              <a:latin typeface="+mn-lt"/>
              <a:ea typeface="+mn-ea"/>
              <a:cs typeface="+mn-cs"/>
              <a:sym typeface="Helvetica Light"/>
            </a:endParaRPr>
          </a:p>
        </p:txBody>
      </p:sp>
      <p:cxnSp>
        <p:nvCxnSpPr>
          <p:cNvPr id="5" name="Straight Arrow Connector 4">
            <a:extLst>
              <a:ext uri="{FF2B5EF4-FFF2-40B4-BE49-F238E27FC236}">
                <a16:creationId xmlns:a16="http://schemas.microsoft.com/office/drawing/2014/main" id="{90BE0630-7E29-E499-BCCE-2AC6E6BAA988}"/>
              </a:ext>
            </a:extLst>
          </p:cNvPr>
          <p:cNvCxnSpPr/>
          <p:nvPr/>
        </p:nvCxnSpPr>
        <p:spPr>
          <a:xfrm flipH="1">
            <a:off x="4820653" y="625642"/>
            <a:ext cx="1203158" cy="0"/>
          </a:xfrm>
          <a:prstGeom prst="straightConnector1">
            <a:avLst/>
          </a:prstGeom>
          <a:noFill/>
          <a:ln w="127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 name="Straight Arrow Connector 5">
            <a:extLst>
              <a:ext uri="{FF2B5EF4-FFF2-40B4-BE49-F238E27FC236}">
                <a16:creationId xmlns:a16="http://schemas.microsoft.com/office/drawing/2014/main" id="{0BB52238-B20C-C3FA-9784-927F2CB05804}"/>
              </a:ext>
            </a:extLst>
          </p:cNvPr>
          <p:cNvCxnSpPr/>
          <p:nvPr/>
        </p:nvCxnSpPr>
        <p:spPr>
          <a:xfrm flipH="1">
            <a:off x="5871411" y="2053390"/>
            <a:ext cx="1203158" cy="0"/>
          </a:xfrm>
          <a:prstGeom prst="straightConnector1">
            <a:avLst/>
          </a:prstGeom>
          <a:noFill/>
          <a:ln w="127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9786362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08D24-EFE0-4EF8-2E97-215CD749521F}"/>
              </a:ext>
            </a:extLst>
          </p:cNvPr>
          <p:cNvPicPr>
            <a:picLocks noChangeAspect="1"/>
          </p:cNvPicPr>
          <p:nvPr/>
        </p:nvPicPr>
        <p:blipFill>
          <a:blip r:embed="rId2"/>
          <a:stretch>
            <a:fillRect/>
          </a:stretch>
        </p:blipFill>
        <p:spPr>
          <a:xfrm>
            <a:off x="0" y="-8021"/>
            <a:ext cx="9144000" cy="5143500"/>
          </a:xfrm>
          <a:prstGeom prst="rect">
            <a:avLst/>
          </a:prstGeom>
        </p:spPr>
      </p:pic>
      <p:sp>
        <p:nvSpPr>
          <p:cNvPr id="4" name="TextBox 3">
            <a:extLst>
              <a:ext uri="{FF2B5EF4-FFF2-40B4-BE49-F238E27FC236}">
                <a16:creationId xmlns:a16="http://schemas.microsoft.com/office/drawing/2014/main" id="{AE73DC6B-9CDE-23E8-D502-7ABF2DDC5A33}"/>
              </a:ext>
            </a:extLst>
          </p:cNvPr>
          <p:cNvSpPr txBox="1"/>
          <p:nvPr/>
        </p:nvSpPr>
        <p:spPr>
          <a:xfrm>
            <a:off x="7692188" y="4089"/>
            <a:ext cx="1451811" cy="471924"/>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FFFFFF"/>
                </a:solidFill>
                <a:effectLst/>
                <a:uFillTx/>
                <a:latin typeface="+mn-lt"/>
                <a:ea typeface="+mn-ea"/>
                <a:cs typeface="+mn-cs"/>
                <a:sym typeface="Helvetica Light"/>
              </a:rPr>
              <a:t>ChatGPT advises…</a:t>
            </a:r>
          </a:p>
          <a:p>
            <a:pPr marL="0" marR="0" indent="0" algn="ctr" defTabSz="825500" rtl="0" fontAlgn="auto" latinLnBrk="0" hangingPunct="0">
              <a:lnSpc>
                <a:spcPct val="100000"/>
              </a:lnSpc>
              <a:spcBef>
                <a:spcPts val="0"/>
              </a:spcBef>
              <a:spcAft>
                <a:spcPts val="0"/>
              </a:spcAft>
              <a:buClrTx/>
              <a:buSzTx/>
              <a:buFontTx/>
              <a:buNone/>
              <a:tabLst/>
            </a:pPr>
            <a:r>
              <a:rPr lang="en-US" sz="1200" b="1" i="1" dirty="0">
                <a:solidFill>
                  <a:srgbClr val="FFFFFF"/>
                </a:solidFill>
              </a:rPr>
              <a:t>(3 of 3)</a:t>
            </a:r>
            <a:endParaRPr kumimoji="0" lang="en-US" sz="1200" b="1" i="1" u="none" strike="noStrike" cap="none" spc="0" normalizeH="0" baseline="0" dirty="0">
              <a:ln>
                <a:noFill/>
              </a:ln>
              <a:solidFill>
                <a:srgbClr val="FFFFFF"/>
              </a:solidFill>
              <a:effectLst/>
              <a:uFillTx/>
              <a:latin typeface="+mn-lt"/>
              <a:ea typeface="+mn-ea"/>
              <a:cs typeface="+mn-cs"/>
              <a:sym typeface="Helvetica Light"/>
            </a:endParaRPr>
          </a:p>
        </p:txBody>
      </p:sp>
      <p:cxnSp>
        <p:nvCxnSpPr>
          <p:cNvPr id="5" name="Straight Arrow Connector 4">
            <a:extLst>
              <a:ext uri="{FF2B5EF4-FFF2-40B4-BE49-F238E27FC236}">
                <a16:creationId xmlns:a16="http://schemas.microsoft.com/office/drawing/2014/main" id="{32F97D95-680E-8C05-E1FD-5A943EB3B162}"/>
              </a:ext>
            </a:extLst>
          </p:cNvPr>
          <p:cNvCxnSpPr/>
          <p:nvPr/>
        </p:nvCxnSpPr>
        <p:spPr>
          <a:xfrm flipH="1">
            <a:off x="4724401" y="665748"/>
            <a:ext cx="1203158" cy="0"/>
          </a:xfrm>
          <a:prstGeom prst="straightConnector1">
            <a:avLst/>
          </a:prstGeom>
          <a:noFill/>
          <a:ln w="127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0D2D940A-2E8F-0DC0-EB2A-D5A26568E1B6}"/>
              </a:ext>
            </a:extLst>
          </p:cNvPr>
          <p:cNvSpPr/>
          <p:nvPr/>
        </p:nvSpPr>
        <p:spPr>
          <a:xfrm>
            <a:off x="3048000" y="2029327"/>
            <a:ext cx="3192379" cy="625642"/>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19990051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A210-BBEF-B0DA-9839-0249688A65FF}"/>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DC5296C-6A6D-4CDD-E438-44AA96519C5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845E6AB-5A2D-26A2-AFC8-C6F4B7F3442B}"/>
              </a:ext>
            </a:extLst>
          </p:cNvPr>
          <p:cNvSpPr>
            <a:spLocks noGrp="1"/>
          </p:cNvSpPr>
          <p:nvPr>
            <p:ph type="title"/>
          </p:nvPr>
        </p:nvSpPr>
        <p:spPr>
          <a:xfrm>
            <a:off x="480947" y="1364450"/>
            <a:ext cx="8320594" cy="595314"/>
          </a:xfrm>
        </p:spPr>
        <p:txBody>
          <a:bodyPr>
            <a:normAutofit fontScale="90000"/>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Exploratory Data Analysis</a:t>
            </a:r>
            <a:br>
              <a:rPr lang="en-US" dirty="0">
                <a:solidFill>
                  <a:schemeClr val="accent2">
                    <a:lumMod val="20000"/>
                    <a:lumOff val="80000"/>
                  </a:schemeClr>
                </a:solidFill>
                <a:latin typeface="Calibri" panose="020F0502020204030204" pitchFamily="34"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Web app:  </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https://sbthesis.com/shiny_IBF/</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LLM: </a:t>
            </a:r>
            <a:r>
              <a:rPr lang="en-US" sz="1600" i="1" dirty="0">
                <a:solidFill>
                  <a:srgbClr val="005BCF"/>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https://chatgpt.com</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p>
        </p:txBody>
      </p:sp>
      <p:sp>
        <p:nvSpPr>
          <p:cNvPr id="8" name="Rectangle 7">
            <a:extLst>
              <a:ext uri="{FF2B5EF4-FFF2-40B4-BE49-F238E27FC236}">
                <a16:creationId xmlns:a16="http://schemas.microsoft.com/office/drawing/2014/main" id="{2B4C868E-A92D-6E14-9FAD-8AB852886BD6}"/>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Example</a:t>
            </a:r>
          </a:p>
        </p:txBody>
      </p:sp>
    </p:spTree>
    <p:extLst>
      <p:ext uri="{BB962C8B-B14F-4D97-AF65-F5344CB8AC3E}">
        <p14:creationId xmlns:p14="http://schemas.microsoft.com/office/powerpoint/2010/main" val="370897881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F3CD-F680-79C6-FB5B-6C263EFC8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76651-6204-BC93-DF94-71853AD191C7}"/>
              </a:ext>
            </a:extLst>
          </p:cNvPr>
          <p:cNvSpPr>
            <a:spLocks noGrp="1"/>
          </p:cNvSpPr>
          <p:nvPr>
            <p:ph type="title"/>
          </p:nvPr>
        </p:nvSpPr>
        <p:spPr/>
        <p:txBody>
          <a:bodyPr/>
          <a:lstStyle/>
          <a:p>
            <a:r>
              <a:rPr lang="en-US" dirty="0">
                <a:solidFill>
                  <a:schemeClr val="accent2"/>
                </a:solidFill>
              </a:rPr>
              <a:t>SEGUE…</a:t>
            </a:r>
            <a:r>
              <a:rPr lang="en-US" dirty="0"/>
              <a:t>	</a:t>
            </a:r>
          </a:p>
        </p:txBody>
      </p:sp>
      <p:sp>
        <p:nvSpPr>
          <p:cNvPr id="3" name="Text Placeholder 2">
            <a:extLst>
              <a:ext uri="{FF2B5EF4-FFF2-40B4-BE49-F238E27FC236}">
                <a16:creationId xmlns:a16="http://schemas.microsoft.com/office/drawing/2014/main" id="{FF54D9DB-AA3F-4DAC-AE45-D251333F464B}"/>
              </a:ext>
            </a:extLst>
          </p:cNvPr>
          <p:cNvSpPr>
            <a:spLocks noGrp="1"/>
          </p:cNvSpPr>
          <p:nvPr>
            <p:ph type="body" idx="1"/>
          </p:nvPr>
        </p:nvSpPr>
        <p:spPr/>
        <p:txBody>
          <a:bodyPr/>
          <a:lstStyle/>
          <a:p>
            <a:pPr algn="ctr"/>
            <a:r>
              <a:rPr lang="en-US" dirty="0">
                <a:solidFill>
                  <a:schemeClr val="accent2"/>
                </a:solidFill>
              </a:rPr>
              <a:t>For those who wish to code</a:t>
            </a:r>
          </a:p>
        </p:txBody>
      </p:sp>
      <p:grpSp>
        <p:nvGrpSpPr>
          <p:cNvPr id="18" name="Group 1203">
            <a:extLst>
              <a:ext uri="{FF2B5EF4-FFF2-40B4-BE49-F238E27FC236}">
                <a16:creationId xmlns:a16="http://schemas.microsoft.com/office/drawing/2014/main" id="{84FD9CB4-6FA5-7020-1DCF-F8C8FE8614AD}"/>
              </a:ext>
            </a:extLst>
          </p:cNvPr>
          <p:cNvGrpSpPr/>
          <p:nvPr/>
        </p:nvGrpSpPr>
        <p:grpSpPr>
          <a:xfrm>
            <a:off x="3343411" y="3971492"/>
            <a:ext cx="2457181" cy="595746"/>
            <a:chOff x="0" y="0"/>
            <a:chExt cx="8736640" cy="2118205"/>
          </a:xfrm>
        </p:grpSpPr>
        <p:sp>
          <p:nvSpPr>
            <p:cNvPr id="19" name="Shape 1193">
              <a:extLst>
                <a:ext uri="{FF2B5EF4-FFF2-40B4-BE49-F238E27FC236}">
                  <a16:creationId xmlns:a16="http://schemas.microsoft.com/office/drawing/2014/main" id="{6CB23F44-19B6-285C-2B4C-C9DBFBB55F46}"/>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AA034FA4-DF64-6AB9-3908-0831C2D74475}"/>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1" name="Shape 1195">
              <a:extLst>
                <a:ext uri="{FF2B5EF4-FFF2-40B4-BE49-F238E27FC236}">
                  <a16:creationId xmlns:a16="http://schemas.microsoft.com/office/drawing/2014/main" id="{333B832B-7AE6-C32C-5089-80BC0EE4123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3179CF8B-DEC8-FA97-7DFF-CB2400AE91A4}"/>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3" name="Shape 1197">
              <a:extLst>
                <a:ext uri="{FF2B5EF4-FFF2-40B4-BE49-F238E27FC236}">
                  <a16:creationId xmlns:a16="http://schemas.microsoft.com/office/drawing/2014/main" id="{B993D293-1878-187E-2B27-5851C61F0087}"/>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4D2AA023-92A8-C080-ADC7-9924F21A393E}"/>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9D2100E5-F468-3463-8FA3-F6B7F71E5C4D}"/>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EB5537A2-AA70-CF2B-9670-3A890E9E974C}"/>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7C438A1C-C921-B6C0-0D36-A1FB3360AE51}"/>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AA28C555-6657-CAB7-33DF-34DAEE5132DB}"/>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2322565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7842B-ABE0-1041-33C6-BF7988060E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E2F8025-BBB6-CC2E-7753-135949C86C0C}"/>
              </a:ext>
            </a:extLst>
          </p:cNvPr>
          <p:cNvPicPr>
            <a:picLocks noChangeAspect="1"/>
          </p:cNvPicPr>
          <p:nvPr/>
        </p:nvPicPr>
        <p:blipFill>
          <a:blip r:embed="rId3"/>
          <a:srcRect l="18751" t="61612" r="52082" b="28724"/>
          <a:stretch/>
        </p:blipFill>
        <p:spPr>
          <a:xfrm>
            <a:off x="803910" y="3903502"/>
            <a:ext cx="2263140" cy="421785"/>
          </a:xfrm>
          <a:prstGeom prst="rect">
            <a:avLst/>
          </a:prstGeom>
          <a:ln>
            <a:solidFill>
              <a:schemeClr val="bg2">
                <a:lumMod val="60000"/>
                <a:lumOff val="40000"/>
              </a:schemeClr>
            </a:solidFill>
          </a:ln>
        </p:spPr>
      </p:pic>
      <p:sp>
        <p:nvSpPr>
          <p:cNvPr id="15" name="Title 1">
            <a:extLst>
              <a:ext uri="{FF2B5EF4-FFF2-40B4-BE49-F238E27FC236}">
                <a16:creationId xmlns:a16="http://schemas.microsoft.com/office/drawing/2014/main" id="{4F469711-6A3E-FF96-C2AC-F8EA354B42E7}"/>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67500" lnSpcReduction="2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If you want to learn to code</a:t>
            </a:r>
            <a:br>
              <a:rPr lang="en-US" dirty="0">
                <a:latin typeface="Calibri" panose="020F0502020204030204" pitchFamily="34" charset="0"/>
                <a:cs typeface="Calibri" panose="020F0502020204030204" pitchFamily="34" charset="0"/>
              </a:rPr>
            </a:br>
            <a:r>
              <a:rPr lang="en-US" sz="2025" b="1" dirty="0">
                <a:solidFill>
                  <a:schemeClr val="bg2">
                    <a:lumMod val="50000"/>
                  </a:schemeClr>
                </a:solidFill>
                <a:latin typeface="Calibri" panose="020F0502020204030204" pitchFamily="34" charset="0"/>
                <a:cs typeface="Calibri" panose="020F0502020204030204" pitchFamily="34" charset="0"/>
              </a:rPr>
              <a:t>in python</a:t>
            </a:r>
            <a:r>
              <a:rPr lang="en-US" sz="2025" dirty="0">
                <a:solidFill>
                  <a:schemeClr val="bg2">
                    <a:lumMod val="50000"/>
                  </a:schemeClr>
                </a:solidFill>
                <a:latin typeface="Calibri" panose="020F0502020204030204" pitchFamily="34" charset="0"/>
                <a:cs typeface="Calibri" panose="020F0502020204030204" pitchFamily="34" charset="0"/>
              </a:rPr>
              <a:t>, free Harvard course through edX platform</a:t>
            </a:r>
            <a:endParaRPr lang="en-US" sz="2025" dirty="0">
              <a:solidFill>
                <a:schemeClr val="bg2">
                  <a:lumMod val="50000"/>
                </a:schemeClr>
              </a:solidFill>
              <a:latin typeface="Calibri" panose="020F0502020204030204" pitchFamily="34" charset="0"/>
              <a:ea typeface="Roboto Light" panose="02000000000000000000" pitchFamily="2" charset="0"/>
              <a:cs typeface="Calibri" panose="020F0502020204030204" pitchFamily="34" charset="0"/>
            </a:endParaRPr>
          </a:p>
          <a:p>
            <a:r>
              <a:rPr lang="en-US" sz="2025" i="1" dirty="0">
                <a:solidFill>
                  <a:schemeClr val="bg2">
                    <a:lumMod val="50000"/>
                  </a:schemeClr>
                </a:solidFill>
                <a:latin typeface="Calibri" panose="020F0502020204030204" pitchFamily="34" charset="0"/>
                <a:ea typeface="Roboto Light" panose="02000000000000000000" pitchFamily="2" charset="0"/>
                <a:cs typeface="Calibri" panose="020F0502020204030204" pitchFamily="34" charset="0"/>
                <a:hlinkClick r:id="rId4"/>
              </a:rPr>
              <a:t>https://www.edx.org/learn/python/harvard-university-cs50-s-introduction-to-programming-with-python</a:t>
            </a:r>
            <a:r>
              <a:rPr lang="en-US" sz="2025" i="1" dirty="0">
                <a:solidFill>
                  <a:schemeClr val="bg2">
                    <a:lumMod val="50000"/>
                  </a:schemeClr>
                </a:solidFill>
                <a:latin typeface="Calibri" panose="020F0502020204030204" pitchFamily="34" charset="0"/>
                <a:ea typeface="Roboto Light" panose="02000000000000000000" pitchFamily="2" charset="0"/>
                <a:cs typeface="Calibri" panose="020F0502020204030204" pitchFamily="34" charset="0"/>
              </a:rPr>
              <a:t> </a:t>
            </a:r>
          </a:p>
        </p:txBody>
      </p:sp>
      <p:cxnSp>
        <p:nvCxnSpPr>
          <p:cNvPr id="8" name="Straight Connector 7">
            <a:extLst>
              <a:ext uri="{FF2B5EF4-FFF2-40B4-BE49-F238E27FC236}">
                <a16:creationId xmlns:a16="http://schemas.microsoft.com/office/drawing/2014/main" id="{246241E3-88F8-E99B-0C03-28171821B4E8}"/>
              </a:ext>
            </a:extLst>
          </p:cNvPr>
          <p:cNvCxnSpPr>
            <a:cxnSpLocks/>
          </p:cNvCxnSpPr>
          <p:nvPr/>
        </p:nvCxnSpPr>
        <p:spPr>
          <a:xfrm flipV="1">
            <a:off x="2205588" y="1008389"/>
            <a:ext cx="4219665" cy="12868"/>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EF59EBFC-F5D2-36F3-AA74-2C5BDC0C9E5F}"/>
              </a:ext>
            </a:extLst>
          </p:cNvPr>
          <p:cNvPicPr>
            <a:picLocks noChangeAspect="1"/>
          </p:cNvPicPr>
          <p:nvPr/>
        </p:nvPicPr>
        <p:blipFill>
          <a:blip r:embed="rId5"/>
          <a:srcRect r="1000" b="9185"/>
          <a:stretch/>
        </p:blipFill>
        <p:spPr>
          <a:xfrm>
            <a:off x="868680" y="861778"/>
            <a:ext cx="7101840" cy="3664502"/>
          </a:xfrm>
          <a:prstGeom prst="rect">
            <a:avLst/>
          </a:prstGeom>
        </p:spPr>
      </p:pic>
    </p:spTree>
    <p:extLst>
      <p:ext uri="{BB962C8B-B14F-4D97-AF65-F5344CB8AC3E}">
        <p14:creationId xmlns:p14="http://schemas.microsoft.com/office/powerpoint/2010/main" val="2464217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00DFA8D-8490-F58F-F486-BA8F60871D6B}"/>
              </a:ext>
            </a:extLst>
          </p:cNvPr>
          <p:cNvGrpSpPr>
            <a:grpSpLocks noChangeAspect="1"/>
          </p:cNvGrpSpPr>
          <p:nvPr/>
        </p:nvGrpSpPr>
        <p:grpSpPr>
          <a:xfrm>
            <a:off x="841248" y="834053"/>
            <a:ext cx="7461504" cy="3691168"/>
            <a:chOff x="74173" y="191193"/>
            <a:chExt cx="8870091" cy="4379864"/>
          </a:xfrm>
        </p:grpSpPr>
        <p:pic>
          <p:nvPicPr>
            <p:cNvPr id="7" name="Picture 6">
              <a:extLst>
                <a:ext uri="{FF2B5EF4-FFF2-40B4-BE49-F238E27FC236}">
                  <a16:creationId xmlns:a16="http://schemas.microsoft.com/office/drawing/2014/main" id="{FE82B09D-CEFF-CA5A-72EF-72A9AA833147}"/>
                </a:ext>
              </a:extLst>
            </p:cNvPr>
            <p:cNvPicPr>
              <a:picLocks noChangeAspect="1"/>
            </p:cNvPicPr>
            <p:nvPr/>
          </p:nvPicPr>
          <p:blipFill>
            <a:blip r:embed="rId3"/>
            <a:srcRect t="10666" r="9014" b="7878"/>
            <a:stretch/>
          </p:blipFill>
          <p:spPr>
            <a:xfrm>
              <a:off x="74173" y="191193"/>
              <a:ext cx="8870091" cy="4379864"/>
            </a:xfrm>
            <a:prstGeom prst="rect">
              <a:avLst/>
            </a:prstGeom>
          </p:spPr>
        </p:pic>
        <p:cxnSp>
          <p:nvCxnSpPr>
            <p:cNvPr id="9" name="Straight Arrow Connector 8">
              <a:extLst>
                <a:ext uri="{FF2B5EF4-FFF2-40B4-BE49-F238E27FC236}">
                  <a16:creationId xmlns:a16="http://schemas.microsoft.com/office/drawing/2014/main" id="{7828F658-DDA3-6456-54D7-FB3B4D68F0C0}"/>
                </a:ext>
              </a:extLst>
            </p:cNvPr>
            <p:cNvCxnSpPr/>
            <p:nvPr/>
          </p:nvCxnSpPr>
          <p:spPr>
            <a:xfrm>
              <a:off x="1803861" y="748146"/>
              <a:ext cx="332509" cy="0"/>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6285D812-9475-3BE9-6047-D0B82FBED89D}"/>
                </a:ext>
              </a:extLst>
            </p:cNvPr>
            <p:cNvCxnSpPr>
              <a:cxnSpLocks/>
            </p:cNvCxnSpPr>
            <p:nvPr/>
          </p:nvCxnSpPr>
          <p:spPr>
            <a:xfrm>
              <a:off x="1803861" y="2442070"/>
              <a:ext cx="330017" cy="224930"/>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Left Brace 10">
              <a:extLst>
                <a:ext uri="{FF2B5EF4-FFF2-40B4-BE49-F238E27FC236}">
                  <a16:creationId xmlns:a16="http://schemas.microsoft.com/office/drawing/2014/main" id="{31266A54-E749-10FB-763E-27BCCDC671FA}"/>
                </a:ext>
              </a:extLst>
            </p:cNvPr>
            <p:cNvSpPr/>
            <p:nvPr/>
          </p:nvSpPr>
          <p:spPr>
            <a:xfrm>
              <a:off x="2144682" y="2507673"/>
              <a:ext cx="205047" cy="324196"/>
            </a:xfrm>
            <a:prstGeom prst="leftBrac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2" name="Straight Arrow Connector 11">
              <a:extLst>
                <a:ext uri="{FF2B5EF4-FFF2-40B4-BE49-F238E27FC236}">
                  <a16:creationId xmlns:a16="http://schemas.microsoft.com/office/drawing/2014/main" id="{FCBD40FD-0C3F-DB92-91DE-C72D59D88F55}"/>
                </a:ext>
              </a:extLst>
            </p:cNvPr>
            <p:cNvCxnSpPr>
              <a:cxnSpLocks/>
            </p:cNvCxnSpPr>
            <p:nvPr/>
          </p:nvCxnSpPr>
          <p:spPr>
            <a:xfrm>
              <a:off x="1844947" y="4053595"/>
              <a:ext cx="310720" cy="224930"/>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grpSp>
      <p:cxnSp>
        <p:nvCxnSpPr>
          <p:cNvPr id="15" name="Straight Arrow Connector 14">
            <a:extLst>
              <a:ext uri="{FF2B5EF4-FFF2-40B4-BE49-F238E27FC236}">
                <a16:creationId xmlns:a16="http://schemas.microsoft.com/office/drawing/2014/main" id="{176EA557-DCDC-B61A-568B-196F318C068B}"/>
              </a:ext>
            </a:extLst>
          </p:cNvPr>
          <p:cNvCxnSpPr>
            <a:cxnSpLocks/>
          </p:cNvCxnSpPr>
          <p:nvPr/>
        </p:nvCxnSpPr>
        <p:spPr>
          <a:xfrm flipV="1">
            <a:off x="2296258" y="2424021"/>
            <a:ext cx="339524" cy="299258"/>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DDEA30A4-697C-1D84-92BF-F9C97CB60511}"/>
              </a:ext>
            </a:extLst>
          </p:cNvPr>
          <p:cNvCxnSpPr>
            <a:cxnSpLocks/>
          </p:cNvCxnSpPr>
          <p:nvPr/>
        </p:nvCxnSpPr>
        <p:spPr>
          <a:xfrm flipV="1">
            <a:off x="2330820" y="3843869"/>
            <a:ext cx="304962" cy="245256"/>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0" name="TextBox 29">
            <a:extLst>
              <a:ext uri="{FF2B5EF4-FFF2-40B4-BE49-F238E27FC236}">
                <a16:creationId xmlns:a16="http://schemas.microsoft.com/office/drawing/2014/main" id="{0CEE4C35-7EB1-7520-677E-65092DAE8BC1}"/>
              </a:ext>
            </a:extLst>
          </p:cNvPr>
          <p:cNvSpPr txBox="1"/>
          <p:nvPr/>
        </p:nvSpPr>
        <p:spPr>
          <a:xfrm>
            <a:off x="1844040" y="134866"/>
            <a:ext cx="5524500" cy="872034"/>
          </a:xfrm>
          <a:prstGeom prst="rect">
            <a:avLst/>
          </a:prstGeom>
          <a:solidFill>
            <a:srgbClr val="3333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FFFFFF"/>
                </a:solidFill>
                <a:latin typeface="Calibri" panose="020F0502020204030204" pitchFamily="34" charset="0"/>
                <a:cs typeface="Calibri" panose="020F0502020204030204" pitchFamily="34" charset="0"/>
              </a:rPr>
              <a:t>Background</a:t>
            </a:r>
          </a:p>
          <a:p>
            <a:pPr marL="0" marR="0" indent="0" algn="ctr" defTabSz="825500" rtl="0" fontAlgn="auto" latinLnBrk="0" hangingPunct="0">
              <a:lnSpc>
                <a:spcPct val="100000"/>
              </a:lnSpc>
              <a:spcBef>
                <a:spcPts val="0"/>
              </a:spcBef>
              <a:spcAft>
                <a:spcPts val="0"/>
              </a:spcAft>
              <a:buClrTx/>
              <a:buSzTx/>
              <a:buFontTx/>
              <a:buNone/>
              <a:tabLst/>
            </a:pPr>
            <a:r>
              <a:rPr lang="en-US" sz="2800" dirty="0">
                <a:solidFill>
                  <a:srgbClr val="FFFFFF"/>
                </a:solidFill>
                <a:latin typeface="Calibri" panose="020F0502020204030204" pitchFamily="34" charset="0"/>
                <a:cs typeface="Calibri" panose="020F0502020204030204" pitchFamily="34" charset="0"/>
              </a:rPr>
              <a:t>Is Machine Learning AI?</a:t>
            </a:r>
          </a:p>
          <a:p>
            <a:pPr defTabSz="825500"/>
            <a:r>
              <a:rPr lang="en-US" sz="1000" i="1" dirty="0">
                <a:solidFill>
                  <a:srgbClr val="FFFF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https://cloud.google.com/learn/artificial-intelligence-vs-machine-learning#what-is-machine-learning</a:t>
            </a:r>
            <a:r>
              <a:rPr lang="en-US" sz="1000" i="1" dirty="0">
                <a:solidFill>
                  <a:srgbClr val="FFFFFF"/>
                </a:solidFill>
                <a:latin typeface="Calibri" panose="020F0502020204030204" pitchFamily="34" charset="0"/>
                <a:cs typeface="Calibri" panose="020F0502020204030204" pitchFamily="34" charset="0"/>
              </a:rPr>
              <a:t> </a:t>
            </a:r>
          </a:p>
        </p:txBody>
      </p:sp>
      <p:sp>
        <p:nvSpPr>
          <p:cNvPr id="2" name="Rectangle 1">
            <a:extLst>
              <a:ext uri="{FF2B5EF4-FFF2-40B4-BE49-F238E27FC236}">
                <a16:creationId xmlns:a16="http://schemas.microsoft.com/office/drawing/2014/main" id="{F3506D5B-6785-4BF4-1EE4-866B800B81A5}"/>
              </a:ext>
            </a:extLst>
          </p:cNvPr>
          <p:cNvSpPr/>
          <p:nvPr/>
        </p:nvSpPr>
        <p:spPr>
          <a:xfrm>
            <a:off x="4572000" y="2920561"/>
            <a:ext cx="1638886" cy="138944"/>
          </a:xfrm>
          <a:prstGeom prst="rect">
            <a:avLst/>
          </a:prstGeom>
          <a:solidFill>
            <a:schemeClr val="accent2">
              <a:alpha val="10196"/>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ectangle 2">
            <a:extLst>
              <a:ext uri="{FF2B5EF4-FFF2-40B4-BE49-F238E27FC236}">
                <a16:creationId xmlns:a16="http://schemas.microsoft.com/office/drawing/2014/main" id="{C0D3DBF9-0935-F6D8-907C-0A83FB68BFFC}"/>
              </a:ext>
            </a:extLst>
          </p:cNvPr>
          <p:cNvSpPr/>
          <p:nvPr/>
        </p:nvSpPr>
        <p:spPr>
          <a:xfrm>
            <a:off x="6131169" y="3078947"/>
            <a:ext cx="1352843" cy="138944"/>
          </a:xfrm>
          <a:prstGeom prst="rect">
            <a:avLst/>
          </a:prstGeom>
          <a:solidFill>
            <a:schemeClr val="accent2">
              <a:alpha val="10196"/>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Rectangle 3">
            <a:extLst>
              <a:ext uri="{FF2B5EF4-FFF2-40B4-BE49-F238E27FC236}">
                <a16:creationId xmlns:a16="http://schemas.microsoft.com/office/drawing/2014/main" id="{D5FCD8CF-45E2-6A31-FCC0-03D4A4410B69}"/>
              </a:ext>
            </a:extLst>
          </p:cNvPr>
          <p:cNvSpPr/>
          <p:nvPr/>
        </p:nvSpPr>
        <p:spPr>
          <a:xfrm>
            <a:off x="7010400" y="4239975"/>
            <a:ext cx="1240302" cy="123746"/>
          </a:xfrm>
          <a:prstGeom prst="rect">
            <a:avLst/>
          </a:prstGeom>
          <a:solidFill>
            <a:schemeClr val="accent2">
              <a:alpha val="10196"/>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a:extLst>
              <a:ext uri="{FF2B5EF4-FFF2-40B4-BE49-F238E27FC236}">
                <a16:creationId xmlns:a16="http://schemas.microsoft.com/office/drawing/2014/main" id="{2CD68128-E9BB-84E9-7438-A99717DCF759}"/>
              </a:ext>
            </a:extLst>
          </p:cNvPr>
          <p:cNvSpPr/>
          <p:nvPr/>
        </p:nvSpPr>
        <p:spPr>
          <a:xfrm>
            <a:off x="2573868" y="4363721"/>
            <a:ext cx="1463560" cy="138944"/>
          </a:xfrm>
          <a:prstGeom prst="rect">
            <a:avLst/>
          </a:prstGeom>
          <a:solidFill>
            <a:schemeClr val="accent2">
              <a:alpha val="10196"/>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A71AC15A-35E2-E615-1944-AD66E1E1640D}"/>
              </a:ext>
            </a:extLst>
          </p:cNvPr>
          <p:cNvSpPr/>
          <p:nvPr/>
        </p:nvSpPr>
        <p:spPr>
          <a:xfrm>
            <a:off x="5045612" y="4378919"/>
            <a:ext cx="869853" cy="123746"/>
          </a:xfrm>
          <a:prstGeom prst="rect">
            <a:avLst/>
          </a:prstGeom>
          <a:solidFill>
            <a:schemeClr val="accent2">
              <a:alpha val="10196"/>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92403165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DF27-6AF1-16E8-7D94-153C1F8F89D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91F9420-B908-96C5-DA82-2FA8AC6BBCB1}"/>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75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sz="2900" dirty="0">
                <a:latin typeface="Calibri" panose="020F0502020204030204" pitchFamily="34" charset="0"/>
                <a:cs typeface="Calibri" panose="020F0502020204030204" pitchFamily="34" charset="0"/>
              </a:rPr>
              <a:t>Sample programs for techniques shown</a:t>
            </a:r>
            <a:br>
              <a:rPr lang="en-US" dirty="0">
                <a:latin typeface="Calibri" panose="020F0502020204030204" pitchFamily="34" charset="0"/>
                <a:cs typeface="Calibri" panose="020F0502020204030204" pitchFamily="34" charset="0"/>
              </a:rPr>
            </a:br>
            <a:r>
              <a:rPr lang="en-US" sz="1400" i="1" dirty="0">
                <a:latin typeface="Calibri" panose="020F0502020204030204" pitchFamily="34" charset="0"/>
                <a:ea typeface="Roboto Light" panose="02000000000000000000" pitchFamily="2" charset="0"/>
                <a:cs typeface="Calibri" panose="020F0502020204030204" pitchFamily="34" charset="0"/>
                <a:hlinkClick r:id="rId3"/>
              </a:rPr>
              <a:t>https://ceresanalytics.com/R_for_IBF_NextLevel/</a:t>
            </a:r>
            <a:r>
              <a:rPr lang="en-US" sz="1400" i="1" dirty="0">
                <a:latin typeface="Calibri" panose="020F0502020204030204" pitchFamily="34" charset="0"/>
                <a:ea typeface="Roboto Light" panose="02000000000000000000" pitchFamily="2" charset="0"/>
                <a:cs typeface="Calibri" panose="020F0502020204030204" pitchFamily="34" charset="0"/>
              </a:rPr>
              <a:t> </a:t>
            </a:r>
            <a:endParaRPr lang="en-US" sz="1400" i="1" dirty="0">
              <a:solidFill>
                <a:schemeClr val="bg2">
                  <a:lumMod val="50000"/>
                </a:schemeClr>
              </a:solidFill>
              <a:latin typeface="Calibri" panose="020F0502020204030204" pitchFamily="34" charset="0"/>
              <a:ea typeface="Roboto Light" panose="02000000000000000000" pitchFamily="2"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3D8624A-DFC8-5905-DA09-F0306C41FD93}"/>
              </a:ext>
            </a:extLst>
          </p:cNvPr>
          <p:cNvCxnSpPr>
            <a:cxnSpLocks/>
          </p:cNvCxnSpPr>
          <p:nvPr/>
        </p:nvCxnSpPr>
        <p:spPr>
          <a:xfrm flipV="1">
            <a:off x="2205588" y="1008389"/>
            <a:ext cx="4219665" cy="12868"/>
          </a:xfrm>
          <a:prstGeom prst="line">
            <a:avLst/>
          </a:prstGeom>
          <a:noFill/>
          <a:ln w="25400" cap="flat">
            <a:gradFill>
              <a:gsLst>
                <a:gs pos="0">
                  <a:schemeClr val="accent1"/>
                </a:gs>
                <a:gs pos="74000">
                  <a:schemeClr val="accent3"/>
                </a:gs>
                <a:gs pos="83000">
                  <a:schemeClr val="accent4"/>
                </a:gs>
                <a:gs pos="100000">
                  <a:schemeClr val="accent5"/>
                </a:gs>
              </a:gsLst>
              <a:lin ang="5400000" scaled="1"/>
            </a:gra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A88BB7C-EFE5-321B-9B54-DD6D56B22FB9}"/>
              </a:ext>
            </a:extLst>
          </p:cNvPr>
          <p:cNvSpPr txBox="1"/>
          <p:nvPr/>
        </p:nvSpPr>
        <p:spPr>
          <a:xfrm>
            <a:off x="3465189" y="1878507"/>
            <a:ext cx="3724102" cy="2687915"/>
          </a:xfrm>
          <a:prstGeom prst="rect">
            <a:avLst/>
          </a:prstGeom>
          <a:noFill/>
          <a:ln w="1270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1"/>
                </a:solidFill>
                <a:effectLst/>
                <a:uFillTx/>
                <a:latin typeface="+mn-lt"/>
                <a:ea typeface="+mn-ea"/>
                <a:cs typeface="+mn-cs"/>
                <a:sym typeface="Helvetica Light"/>
              </a:rPr>
              <a:t>“How to” decks and references</a:t>
            </a:r>
            <a:endParaRPr lang="en-US" sz="1400" b="1" dirty="0"/>
          </a:p>
          <a:p>
            <a:pPr marL="0" marR="0" indent="0" algn="l" defTabSz="825500" rtl="0" fontAlgn="auto" latinLnBrk="0" hangingPunct="0">
              <a:lnSpc>
                <a:spcPct val="100000"/>
              </a:lnSpc>
              <a:spcBef>
                <a:spcPts val="0"/>
              </a:spcBef>
              <a:spcAft>
                <a:spcPts val="0"/>
              </a:spcAft>
              <a:buClrTx/>
              <a:buSzTx/>
              <a:buFontTx/>
              <a:buNone/>
              <a:tabLst/>
            </a:pPr>
            <a:endParaRPr lang="en-US" sz="1400" b="1" dirty="0"/>
          </a:p>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2"/>
                </a:solidFill>
                <a:effectLst/>
                <a:uFillTx/>
                <a:latin typeface="+mn-lt"/>
                <a:ea typeface="+mn-ea"/>
                <a:cs typeface="+mn-cs"/>
                <a:sym typeface="Helvetica Light"/>
              </a:rPr>
              <a:t>Data</a:t>
            </a:r>
          </a:p>
          <a:p>
            <a:pPr marL="0" marR="0" indent="0" algn="l" defTabSz="8255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8255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1400" b="1" dirty="0">
                <a:solidFill>
                  <a:schemeClr val="accent3"/>
                </a:solidFill>
              </a:rPr>
              <a:t>Excel macro or app</a:t>
            </a:r>
          </a:p>
          <a:p>
            <a:pPr marL="0" marR="0" indent="0" algn="l" defTabSz="8255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lang="en-US" sz="1400" b="1" dirty="0">
                <a:solidFill>
                  <a:schemeClr val="accent4"/>
                </a:solidFill>
              </a:rPr>
              <a:t>Python example(s)</a:t>
            </a:r>
          </a:p>
          <a:p>
            <a:pPr marL="0" marR="0" indent="0" algn="l" defTabSz="8255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5">
                    <a:lumMod val="75000"/>
                  </a:schemeClr>
                </a:solidFill>
                <a:effectLst/>
                <a:uFillTx/>
                <a:latin typeface="+mn-lt"/>
                <a:ea typeface="+mn-ea"/>
                <a:cs typeface="+mn-cs"/>
                <a:sym typeface="Helvetica Light"/>
              </a:rPr>
              <a:t>Where to find free decision tree software</a:t>
            </a:r>
          </a:p>
          <a:p>
            <a:pPr marL="0" marR="0" indent="0" algn="l" defTabSz="825500" rtl="0" fontAlgn="auto" latinLnBrk="0" hangingPunct="0">
              <a:lnSpc>
                <a:spcPct val="100000"/>
              </a:lnSpc>
              <a:spcBef>
                <a:spcPts val="0"/>
              </a:spcBef>
              <a:spcAft>
                <a:spcPts val="0"/>
              </a:spcAft>
              <a:buClrTx/>
              <a:buSzTx/>
              <a:buFontTx/>
              <a:buNone/>
              <a:tabLst/>
            </a:pPr>
            <a:endParaRPr lang="en-US" sz="1400" dirty="0"/>
          </a:p>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Remainder =R examples, slides</a:t>
            </a:r>
          </a:p>
        </p:txBody>
      </p:sp>
      <p:sp>
        <p:nvSpPr>
          <p:cNvPr id="7" name="Right Brace 6">
            <a:extLst>
              <a:ext uri="{FF2B5EF4-FFF2-40B4-BE49-F238E27FC236}">
                <a16:creationId xmlns:a16="http://schemas.microsoft.com/office/drawing/2014/main" id="{481FE17A-34D4-74C0-8D8D-F1DD0B236908}"/>
              </a:ext>
            </a:extLst>
          </p:cNvPr>
          <p:cNvSpPr/>
          <p:nvPr/>
        </p:nvSpPr>
        <p:spPr>
          <a:xfrm>
            <a:off x="1388225" y="2161309"/>
            <a:ext cx="340822" cy="410441"/>
          </a:xfrm>
          <a:prstGeom prst="rightBrac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0" name="Straight Arrow Connector 9">
            <a:extLst>
              <a:ext uri="{FF2B5EF4-FFF2-40B4-BE49-F238E27FC236}">
                <a16:creationId xmlns:a16="http://schemas.microsoft.com/office/drawing/2014/main" id="{B360E621-BCC1-5546-BD0B-633D01B8EB22}"/>
              </a:ext>
            </a:extLst>
          </p:cNvPr>
          <p:cNvCxnSpPr/>
          <p:nvPr/>
        </p:nvCxnSpPr>
        <p:spPr>
          <a:xfrm flipH="1">
            <a:off x="1729047" y="2161309"/>
            <a:ext cx="1745672" cy="18288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825BE86C-33DA-FF59-538F-695EF8C85A5A}"/>
              </a:ext>
            </a:extLst>
          </p:cNvPr>
          <p:cNvCxnSpPr>
            <a:cxnSpLocks/>
          </p:cNvCxnSpPr>
          <p:nvPr/>
        </p:nvCxnSpPr>
        <p:spPr>
          <a:xfrm flipH="1" flipV="1">
            <a:off x="1388225" y="2107110"/>
            <a:ext cx="2086494" cy="370083"/>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320FFB8C-3FEF-3D36-1FFB-99E077731BB4}"/>
              </a:ext>
            </a:extLst>
          </p:cNvPr>
          <p:cNvCxnSpPr>
            <a:cxnSpLocks/>
          </p:cNvCxnSpPr>
          <p:nvPr/>
        </p:nvCxnSpPr>
        <p:spPr>
          <a:xfrm flipH="1">
            <a:off x="946211" y="2496900"/>
            <a:ext cx="2528508" cy="447896"/>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A6C370C9-14F3-1B5C-10F5-EF19E3067A57}"/>
              </a:ext>
            </a:extLst>
          </p:cNvPr>
          <p:cNvCxnSpPr>
            <a:cxnSpLocks/>
          </p:cNvCxnSpPr>
          <p:nvPr/>
        </p:nvCxnSpPr>
        <p:spPr>
          <a:xfrm flipH="1">
            <a:off x="1098611" y="2496900"/>
            <a:ext cx="2376108" cy="600296"/>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D97B126A-AE2E-D2DE-2002-AB5E2CA9A15D}"/>
              </a:ext>
            </a:extLst>
          </p:cNvPr>
          <p:cNvCxnSpPr>
            <a:cxnSpLocks/>
          </p:cNvCxnSpPr>
          <p:nvPr/>
        </p:nvCxnSpPr>
        <p:spPr>
          <a:xfrm flipH="1">
            <a:off x="1194900" y="2458125"/>
            <a:ext cx="2279819" cy="1520812"/>
          </a:xfrm>
          <a:prstGeom prst="straightConnector1">
            <a:avLst/>
          </a:prstGeom>
          <a:noFill/>
          <a:ln w="254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5D56BE0-B800-AC1F-B266-E9D6810D11EB}"/>
              </a:ext>
            </a:extLst>
          </p:cNvPr>
          <p:cNvCxnSpPr>
            <a:cxnSpLocks/>
          </p:cNvCxnSpPr>
          <p:nvPr/>
        </p:nvCxnSpPr>
        <p:spPr>
          <a:xfrm flipH="1" flipV="1">
            <a:off x="1461974" y="2661147"/>
            <a:ext cx="2007980" cy="485234"/>
          </a:xfrm>
          <a:prstGeom prst="straightConnector1">
            <a:avLst/>
          </a:prstGeom>
          <a:noFill/>
          <a:ln w="254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B450F8E2-FB1D-0912-19E0-55A155EB64FF}"/>
              </a:ext>
            </a:extLst>
          </p:cNvPr>
          <p:cNvCxnSpPr>
            <a:cxnSpLocks/>
          </p:cNvCxnSpPr>
          <p:nvPr/>
        </p:nvCxnSpPr>
        <p:spPr>
          <a:xfrm flipH="1">
            <a:off x="1332752" y="3186593"/>
            <a:ext cx="2137202" cy="846543"/>
          </a:xfrm>
          <a:prstGeom prst="straightConnector1">
            <a:avLst/>
          </a:prstGeom>
          <a:noFill/>
          <a:ln w="2540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6" name="Straight Arrow Connector 25">
            <a:extLst>
              <a:ext uri="{FF2B5EF4-FFF2-40B4-BE49-F238E27FC236}">
                <a16:creationId xmlns:a16="http://schemas.microsoft.com/office/drawing/2014/main" id="{238125B8-707D-FE5D-7CAD-82B1F79E64A6}"/>
              </a:ext>
            </a:extLst>
          </p:cNvPr>
          <p:cNvCxnSpPr>
            <a:cxnSpLocks/>
          </p:cNvCxnSpPr>
          <p:nvPr/>
        </p:nvCxnSpPr>
        <p:spPr>
          <a:xfrm flipH="1" flipV="1">
            <a:off x="946211" y="2735997"/>
            <a:ext cx="2518978" cy="826942"/>
          </a:xfrm>
          <a:prstGeom prst="straightConnector1">
            <a:avLst/>
          </a:prstGeom>
          <a:noFill/>
          <a:ln w="254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16235946-7C6F-9F9A-19B7-60E577E4DB41}"/>
              </a:ext>
            </a:extLst>
          </p:cNvPr>
          <p:cNvCxnSpPr>
            <a:cxnSpLocks/>
          </p:cNvCxnSpPr>
          <p:nvPr/>
        </p:nvCxnSpPr>
        <p:spPr>
          <a:xfrm flipH="1">
            <a:off x="1332752" y="3962913"/>
            <a:ext cx="2141967" cy="312840"/>
          </a:xfrm>
          <a:prstGeom prst="straightConnector1">
            <a:avLst/>
          </a:prstGeom>
          <a:noFill/>
          <a:ln w="254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08633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p:nvPr/>
        </p:nvSpPr>
        <p:spPr>
          <a:xfrm>
            <a:off x="1753344" y="2519582"/>
            <a:ext cx="5637312" cy="15175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377"/>
                </a:lnTo>
                <a:lnTo>
                  <a:pt x="8135" y="20377"/>
                </a:lnTo>
                <a:lnTo>
                  <a:pt x="8058" y="20721"/>
                </a:lnTo>
                <a:lnTo>
                  <a:pt x="8058" y="21600"/>
                </a:lnTo>
                <a:lnTo>
                  <a:pt x="8393" y="20093"/>
                </a:lnTo>
                <a:lnTo>
                  <a:pt x="8058" y="18586"/>
                </a:lnTo>
                <a:lnTo>
                  <a:pt x="8058" y="19464"/>
                </a:lnTo>
                <a:lnTo>
                  <a:pt x="8123" y="19755"/>
                </a:lnTo>
                <a:lnTo>
                  <a:pt x="141" y="19755"/>
                </a:lnTo>
                <a:lnTo>
                  <a:pt x="141" y="623"/>
                </a:lnTo>
                <a:lnTo>
                  <a:pt x="4443" y="623"/>
                </a:lnTo>
                <a:lnTo>
                  <a:pt x="4443" y="0"/>
                </a:lnTo>
                <a:lnTo>
                  <a:pt x="0" y="0"/>
                </a:lnTo>
                <a:close/>
                <a:moveTo>
                  <a:pt x="17157" y="0"/>
                </a:moveTo>
                <a:lnTo>
                  <a:pt x="17157" y="623"/>
                </a:lnTo>
                <a:lnTo>
                  <a:pt x="21459" y="623"/>
                </a:lnTo>
                <a:lnTo>
                  <a:pt x="21459" y="19755"/>
                </a:lnTo>
                <a:lnTo>
                  <a:pt x="13502" y="19755"/>
                </a:lnTo>
                <a:lnTo>
                  <a:pt x="13566" y="19464"/>
                </a:lnTo>
                <a:lnTo>
                  <a:pt x="13566" y="18586"/>
                </a:lnTo>
                <a:lnTo>
                  <a:pt x="13231" y="20093"/>
                </a:lnTo>
                <a:lnTo>
                  <a:pt x="13566" y="21600"/>
                </a:lnTo>
                <a:lnTo>
                  <a:pt x="13566" y="20721"/>
                </a:lnTo>
                <a:lnTo>
                  <a:pt x="13490" y="20377"/>
                </a:lnTo>
                <a:lnTo>
                  <a:pt x="21600" y="20377"/>
                </a:lnTo>
                <a:lnTo>
                  <a:pt x="21600" y="0"/>
                </a:lnTo>
                <a:lnTo>
                  <a:pt x="17157" y="0"/>
                </a:lnTo>
                <a:close/>
              </a:path>
            </a:pathLst>
          </a:custGeom>
          <a:solidFill>
            <a:schemeClr val="accent4"/>
          </a:solidFill>
          <a:ln w="12700">
            <a:solidFill>
              <a:schemeClr val="accent2"/>
            </a:solidFill>
            <a:miter lim="400000"/>
          </a:ln>
        </p:spPr>
        <p:txBody>
          <a:bodyPr lIns="14288" tIns="14288" rIns="14288" bIns="14288" anchor="ctr"/>
          <a:lstStyle/>
          <a:p>
            <a:pPr>
              <a:defRPr sz="3200">
                <a:solidFill>
                  <a:srgbClr val="FFFFFF"/>
                </a:solidFill>
              </a:defRPr>
            </a:pPr>
            <a:endParaRPr sz="900"/>
          </a:p>
        </p:txBody>
      </p:sp>
      <p:sp>
        <p:nvSpPr>
          <p:cNvPr id="568" name="Shape 568"/>
          <p:cNvSpPr/>
          <p:nvPr/>
        </p:nvSpPr>
        <p:spPr>
          <a:xfrm>
            <a:off x="2064104" y="2732243"/>
            <a:ext cx="5015798" cy="1038875"/>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spAutoFit/>
          </a:bodyPr>
          <a:lstStyle/>
          <a:p>
            <a:pPr>
              <a:lnSpc>
                <a:spcPct val="80000"/>
              </a:lnSpc>
              <a:spcBef>
                <a:spcPts val="85"/>
              </a:spcBef>
              <a:defRPr sz="11000">
                <a:solidFill>
                  <a:srgbClr val="FFFFFF"/>
                </a:solidFill>
                <a:latin typeface="Bebas Neue Bold"/>
                <a:ea typeface="Bebas Neue Bold"/>
                <a:cs typeface="Bebas Neue Bold"/>
                <a:sym typeface="Bebas Neue Bold"/>
              </a:defRPr>
            </a:pPr>
            <a:r>
              <a:rPr lang="en-US" sz="4000" dirty="0">
                <a:solidFill>
                  <a:schemeClr val="accent3"/>
                </a:solidFill>
                <a:latin typeface="Calibri" panose="020F0502020204030204" pitchFamily="34" charset="0"/>
                <a:cs typeface="Calibri" panose="020F0502020204030204" pitchFamily="34" charset="0"/>
              </a:rPr>
              <a:t>Descriptive &amp; Predictive</a:t>
            </a:r>
          </a:p>
          <a:p>
            <a:pPr>
              <a:lnSpc>
                <a:spcPct val="80000"/>
              </a:lnSpc>
              <a:spcBef>
                <a:spcPts val="85"/>
              </a:spcBef>
              <a:defRPr sz="11000">
                <a:solidFill>
                  <a:srgbClr val="FFFFFF"/>
                </a:solidFill>
                <a:latin typeface="Bebas Neue Bold"/>
                <a:ea typeface="Bebas Neue Bold"/>
                <a:cs typeface="Bebas Neue Bold"/>
                <a:sym typeface="Bebas Neue Bold"/>
              </a:defRPr>
            </a:pPr>
            <a:r>
              <a:rPr lang="en-US" sz="4000" dirty="0">
                <a:solidFill>
                  <a:schemeClr val="accent3"/>
                </a:solidFill>
                <a:latin typeface="Calibri" panose="020F0502020204030204" pitchFamily="34" charset="0"/>
                <a:cs typeface="Calibri" panose="020F0502020204030204" pitchFamily="34" charset="0"/>
              </a:rPr>
              <a:t>Techniques</a:t>
            </a:r>
          </a:p>
        </p:txBody>
      </p:sp>
      <p:grpSp>
        <p:nvGrpSpPr>
          <p:cNvPr id="2" name="Group 1"/>
          <p:cNvGrpSpPr/>
          <p:nvPr/>
        </p:nvGrpSpPr>
        <p:grpSpPr>
          <a:xfrm>
            <a:off x="3175925" y="4090450"/>
            <a:ext cx="2457181" cy="595746"/>
            <a:chOff x="2200410" y="4475687"/>
            <a:chExt cx="2457181" cy="595746"/>
          </a:xfrm>
        </p:grpSpPr>
        <p:sp>
          <p:nvSpPr>
            <p:cNvPr id="10" name="Shape 1193"/>
            <p:cNvSpPr/>
            <p:nvPr/>
          </p:nvSpPr>
          <p:spPr>
            <a:xfrm>
              <a:off x="2200410"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1" name="Shape 1194"/>
            <p:cNvSpPr/>
            <p:nvPr/>
          </p:nvSpPr>
          <p:spPr>
            <a:xfrm>
              <a:off x="2270606" y="4545883"/>
              <a:ext cx="455354" cy="455355"/>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rgbClr val="2B84F8"/>
                </a:solidFill>
              </a:endParaRPr>
            </a:p>
          </p:txBody>
        </p:sp>
        <p:sp>
          <p:nvSpPr>
            <p:cNvPr id="12" name="Shape 1195"/>
            <p:cNvSpPr/>
            <p:nvPr/>
          </p:nvSpPr>
          <p:spPr>
            <a:xfrm>
              <a:off x="2665769"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3" name="Shape 1196"/>
            <p:cNvSpPr/>
            <p:nvPr/>
          </p:nvSpPr>
          <p:spPr>
            <a:xfrm>
              <a:off x="2735965" y="4545883"/>
              <a:ext cx="455354" cy="455355"/>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4" name="Shape 1197"/>
            <p:cNvSpPr/>
            <p:nvPr/>
          </p:nvSpPr>
          <p:spPr>
            <a:xfrm>
              <a:off x="3131128"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5" name="Shape 1198"/>
            <p:cNvSpPr/>
            <p:nvPr/>
          </p:nvSpPr>
          <p:spPr>
            <a:xfrm>
              <a:off x="3201324" y="4545883"/>
              <a:ext cx="455354" cy="455355"/>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solidFill>
                    <a:schemeClr val="accent2">
                      <a:lumMod val="20000"/>
                      <a:lumOff val="80000"/>
                    </a:schemeClr>
                  </a:solidFill>
                </a:rPr>
                <a:t>2</a:t>
              </a:r>
              <a:endParaRPr sz="900" dirty="0">
                <a:solidFill>
                  <a:schemeClr val="accent2">
                    <a:lumMod val="20000"/>
                    <a:lumOff val="80000"/>
                  </a:schemeClr>
                </a:solidFill>
              </a:endParaRPr>
            </a:p>
          </p:txBody>
        </p:sp>
        <p:sp>
          <p:nvSpPr>
            <p:cNvPr id="16" name="Shape 1199"/>
            <p:cNvSpPr/>
            <p:nvPr/>
          </p:nvSpPr>
          <p:spPr>
            <a:xfrm>
              <a:off x="3596486"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7" name="Shape 1200"/>
            <p:cNvSpPr/>
            <p:nvPr/>
          </p:nvSpPr>
          <p:spPr>
            <a:xfrm>
              <a:off x="3666682" y="4545883"/>
              <a:ext cx="455354" cy="455355"/>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solidFill>
                    <a:schemeClr val="accent2">
                      <a:lumMod val="20000"/>
                      <a:lumOff val="80000"/>
                    </a:schemeClr>
                  </a:solidFill>
                </a:rPr>
                <a:t>3</a:t>
              </a:r>
              <a:endParaRPr sz="900" dirty="0">
                <a:solidFill>
                  <a:schemeClr val="accent2">
                    <a:lumMod val="20000"/>
                    <a:lumOff val="80000"/>
                  </a:schemeClr>
                </a:solidFill>
              </a:endParaRPr>
            </a:p>
          </p:txBody>
        </p:sp>
        <p:sp>
          <p:nvSpPr>
            <p:cNvPr id="18" name="Shape 1201"/>
            <p:cNvSpPr/>
            <p:nvPr/>
          </p:nvSpPr>
          <p:spPr>
            <a:xfrm>
              <a:off x="4061845" y="4475687"/>
              <a:ext cx="595746" cy="59574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solidFill>
                  <a:schemeClr val="accent2">
                    <a:lumMod val="20000"/>
                    <a:lumOff val="80000"/>
                  </a:schemeClr>
                </a:solidFill>
              </a:endParaRPr>
            </a:p>
          </p:txBody>
        </p:sp>
        <p:sp>
          <p:nvSpPr>
            <p:cNvPr id="19" name="Shape 1202"/>
            <p:cNvSpPr/>
            <p:nvPr/>
          </p:nvSpPr>
          <p:spPr>
            <a:xfrm>
              <a:off x="4132041" y="4545883"/>
              <a:ext cx="455354" cy="455355"/>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solidFill>
                  <a:schemeClr val="accent2">
                    <a:lumMod val="20000"/>
                    <a:lumOff val="80000"/>
                  </a:schemeClr>
                </a:solidFill>
              </a:endParaRPr>
            </a:p>
          </p:txBody>
        </p:sp>
      </p:grpSp>
    </p:spTree>
    <p:extLst>
      <p:ext uri="{BB962C8B-B14F-4D97-AF65-F5344CB8AC3E}">
        <p14:creationId xmlns:p14="http://schemas.microsoft.com/office/powerpoint/2010/main" val="1104671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3"/>
                </a:solidFill>
              </a:rPr>
              <a:t>Today’s Approach to Techniques</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a:xfrm>
            <a:off x="623888" y="3442098"/>
            <a:ext cx="7886700" cy="1125140"/>
          </a:xfrm>
        </p:spPr>
        <p:txBody>
          <a:bodyPr/>
          <a:lstStyle/>
          <a:p>
            <a:pPr algn="ctr"/>
            <a:r>
              <a:rPr lang="en-US" dirty="0">
                <a:solidFill>
                  <a:schemeClr val="accent3"/>
                </a:solidFill>
              </a:rPr>
              <a:t> </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273215" y="3950136"/>
            <a:ext cx="2457181" cy="595746"/>
            <a:chOff x="0" y="0"/>
            <a:chExt cx="8736641" cy="2118206"/>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78683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p:txBody>
          <a:bodyPr>
            <a:normAutofit/>
          </a:bodyPr>
          <a:lstStyle/>
          <a:p>
            <a:r>
              <a:rPr lang="en-US" sz="3200" dirty="0"/>
              <a:t>Each technique</a:t>
            </a:r>
          </a:p>
        </p:txBody>
      </p:sp>
      <p:graphicFrame>
        <p:nvGraphicFramePr>
          <p:cNvPr id="16" name="Table 15">
            <a:extLst>
              <a:ext uri="{FF2B5EF4-FFF2-40B4-BE49-F238E27FC236}">
                <a16:creationId xmlns:a16="http://schemas.microsoft.com/office/drawing/2014/main" id="{420F50F8-FB15-4980-A01B-6B88D4697B6C}"/>
              </a:ext>
            </a:extLst>
          </p:cNvPr>
          <p:cNvGraphicFramePr>
            <a:graphicFrameLocks noGrp="1"/>
          </p:cNvGraphicFramePr>
          <p:nvPr>
            <p:extLst>
              <p:ext uri="{D42A27DB-BD31-4B8C-83A1-F6EECF244321}">
                <p14:modId xmlns:p14="http://schemas.microsoft.com/office/powerpoint/2010/main" val="577649410"/>
              </p:ext>
            </p:extLst>
          </p:nvPr>
        </p:nvGraphicFramePr>
        <p:xfrm>
          <a:off x="1442292" y="984135"/>
          <a:ext cx="6096000" cy="313944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808887393"/>
                    </a:ext>
                  </a:extLst>
                </a:gridCol>
                <a:gridCol w="3048000">
                  <a:extLst>
                    <a:ext uri="{9D8B030D-6E8A-4147-A177-3AD203B41FA5}">
                      <a16:colId xmlns:a16="http://schemas.microsoft.com/office/drawing/2014/main" val="752573143"/>
                    </a:ext>
                  </a:extLst>
                </a:gridCol>
              </a:tblGrid>
              <a:tr h="494773">
                <a:tc gridSpan="2">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panose="020F0502020204030204" pitchFamily="34" charset="0"/>
                          <a:cs typeface="Calibri" panose="020F0502020204030204" pitchFamily="34" charset="0"/>
                        </a:rPr>
                        <a:t>What it is/how it works</a:t>
                      </a:r>
                    </a:p>
                    <a:p>
                      <a:endParaRPr lang="en-US" sz="1800" dirty="0">
                        <a:latin typeface="Calibri" panose="020F0502020204030204" pitchFamily="34" charset="0"/>
                        <a:cs typeface="Calibri" panose="020F050202020403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2713986403"/>
                  </a:ext>
                </a:extLst>
              </a:tr>
              <a:tr h="370840">
                <a:tc>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800" dirty="0">
                          <a:solidFill>
                            <a:schemeClr val="accent1"/>
                          </a:solidFill>
                          <a:latin typeface="Calibri" panose="020F0502020204030204" pitchFamily="34" charset="0"/>
                          <a:cs typeface="Calibri" panose="020F0502020204030204" pitchFamily="34" charset="0"/>
                        </a:rPr>
                        <a:t>Statistical Methods</a:t>
                      </a:r>
                      <a:endParaRPr lang="en-US" sz="1800" dirty="0">
                        <a:solidFill>
                          <a:schemeClr val="accent2"/>
                        </a:solidFill>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txBody>
                  <a:tcPr anchor="ctr"/>
                </a:tc>
                <a:tc>
                  <a:txBody>
                    <a:bodyPr/>
                    <a:lstStyle/>
                    <a:p>
                      <a:r>
                        <a:rPr lang="en-US" sz="1800" dirty="0">
                          <a:latin typeface="Calibri" panose="020F0502020204030204" pitchFamily="34" charset="0"/>
                          <a:cs typeface="Calibri" panose="020F0502020204030204" pitchFamily="34" charset="0"/>
                        </a:rPr>
                        <a:t> </a:t>
                      </a:r>
                      <a:r>
                        <a:rPr lang="en-US" sz="1800" dirty="0">
                          <a:solidFill>
                            <a:schemeClr val="accent2"/>
                          </a:solidFill>
                          <a:latin typeface="Calibri" panose="020F0502020204030204" pitchFamily="34" charset="0"/>
                          <a:cs typeface="Calibri" panose="020F0502020204030204" pitchFamily="34" charset="0"/>
                        </a:rPr>
                        <a:t>Machine Learning</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51844106"/>
                  </a:ext>
                </a:extLst>
              </a:tr>
              <a:tr h="370840">
                <a:tc gridSpan="2">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panose="020F0502020204030204" pitchFamily="34" charset="0"/>
                          <a:cs typeface="Calibri" panose="020F0502020204030204" pitchFamily="34" charset="0"/>
                        </a:rPr>
                        <a:t>How to evaluate results</a:t>
                      </a:r>
                    </a:p>
                    <a:p>
                      <a:endParaRPr lang="en-US" sz="1800" dirty="0">
                        <a:solidFill>
                          <a:srgbClr val="FFFFFF"/>
                        </a:solidFill>
                        <a:latin typeface="Calibri" panose="020F0502020204030204" pitchFamily="34" charset="0"/>
                        <a:cs typeface="Calibri" panose="020F0502020204030204" pitchFamily="34" charset="0"/>
                      </a:endParaRPr>
                    </a:p>
                  </a:txBody>
                  <a:tcPr anchor="ctr">
                    <a:solidFill>
                      <a:schemeClr val="accent3"/>
                    </a:solidFill>
                  </a:tcPr>
                </a:tc>
                <a:tc hMerge="1">
                  <a:txBody>
                    <a:bodyPr/>
                    <a:lstStyle/>
                    <a:p>
                      <a:endParaRPr lang="en-US"/>
                    </a:p>
                  </a:txBody>
                  <a:tcPr/>
                </a:tc>
                <a:extLst>
                  <a:ext uri="{0D108BD9-81ED-4DB2-BD59-A6C34878D82A}">
                    <a16:rowId xmlns:a16="http://schemas.microsoft.com/office/drawing/2014/main" val="1291488349"/>
                  </a:ext>
                </a:extLst>
              </a:tr>
              <a:tr h="370840">
                <a:tc gridSpan="2">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panose="020F0502020204030204" pitchFamily="34" charset="0"/>
                          <a:cs typeface="Calibri" panose="020F0502020204030204" pitchFamily="34" charset="0"/>
                        </a:rPr>
                        <a:t>How to apply results</a:t>
                      </a:r>
                    </a:p>
                    <a:p>
                      <a:endParaRPr lang="en-US" sz="1800" dirty="0">
                        <a:solidFill>
                          <a:srgbClr val="FFFFFF"/>
                        </a:solidFill>
                        <a:latin typeface="Calibri" panose="020F0502020204030204" pitchFamily="34" charset="0"/>
                        <a:cs typeface="Calibri" panose="020F0502020204030204" pitchFamily="34" charset="0"/>
                      </a:endParaRPr>
                    </a:p>
                  </a:txBody>
                  <a:tcPr anchor="ctr">
                    <a:solidFill>
                      <a:schemeClr val="accent4"/>
                    </a:solidFill>
                  </a:tcPr>
                </a:tc>
                <a:tc hMerge="1">
                  <a:txBody>
                    <a:bodyPr/>
                    <a:lstStyle/>
                    <a:p>
                      <a:endParaRPr lang="en-US"/>
                    </a:p>
                  </a:txBody>
                  <a:tcPr/>
                </a:tc>
                <a:extLst>
                  <a:ext uri="{0D108BD9-81ED-4DB2-BD59-A6C34878D82A}">
                    <a16:rowId xmlns:a16="http://schemas.microsoft.com/office/drawing/2014/main" val="3466708256"/>
                  </a:ext>
                </a:extLst>
              </a:tr>
              <a:tr h="370840">
                <a:tc gridSpan="2">
                  <a:txBody>
                    <a:bodyPr/>
                    <a:lstStyle/>
                    <a:p>
                      <a:pPr marL="0" marR="0" lvl="0" indent="0" algn="ctr" defTabSz="232172"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panose="020F0502020204030204" pitchFamily="34" charset="0"/>
                          <a:cs typeface="Calibri" panose="020F0502020204030204" pitchFamily="34" charset="0"/>
                        </a:rPr>
                        <a:t>Example</a:t>
                      </a:r>
                    </a:p>
                    <a:p>
                      <a:pPr marL="0" marR="0" lvl="0" indent="0" algn="ctr" defTabSz="232172" rtl="0" eaLnBrk="1" fontAlgn="auto" latinLnBrk="0" hangingPunct="1">
                        <a:lnSpc>
                          <a:spcPct val="100000"/>
                        </a:lnSpc>
                        <a:spcBef>
                          <a:spcPts val="0"/>
                        </a:spcBef>
                        <a:spcAft>
                          <a:spcPts val="0"/>
                        </a:spcAft>
                        <a:buClrTx/>
                        <a:buSzTx/>
                        <a:buFontTx/>
                        <a:buNone/>
                        <a:tabLst/>
                        <a:defRPr/>
                      </a:pPr>
                      <a:r>
                        <a:rPr lang="en-US" sz="1400" i="1" dirty="0">
                          <a:solidFill>
                            <a:srgbClr val="FFFFFF"/>
                          </a:solidFill>
                          <a:latin typeface="Calibri" panose="020F0502020204030204" pitchFamily="34" charset="0"/>
                          <a:cs typeface="Calibri" panose="020F0502020204030204" pitchFamily="34" charset="0"/>
                        </a:rPr>
                        <a:t>Some web app, some Excel macros, some links to R or Python programs</a:t>
                      </a:r>
                      <a:endParaRPr lang="en-US" sz="1800" dirty="0">
                        <a:solidFill>
                          <a:srgbClr val="FFFFFF"/>
                        </a:solidFill>
                        <a:latin typeface="Calibri" panose="020F0502020204030204" pitchFamily="34" charset="0"/>
                        <a:cs typeface="Calibri" panose="020F0502020204030204" pitchFamily="34" charset="0"/>
                      </a:endParaRPr>
                    </a:p>
                  </a:txBody>
                  <a:tcPr anchor="ctr">
                    <a:solidFill>
                      <a:schemeClr val="accent5"/>
                    </a:solidFill>
                  </a:tcPr>
                </a:tc>
                <a:tc hMerge="1">
                  <a:txBody>
                    <a:bodyPr/>
                    <a:lstStyle/>
                    <a:p>
                      <a:endParaRPr lang="en-US"/>
                    </a:p>
                  </a:txBody>
                  <a:tcPr/>
                </a:tc>
                <a:extLst>
                  <a:ext uri="{0D108BD9-81ED-4DB2-BD59-A6C34878D82A}">
                    <a16:rowId xmlns:a16="http://schemas.microsoft.com/office/drawing/2014/main" val="3426566521"/>
                  </a:ext>
                </a:extLst>
              </a:tr>
            </a:tbl>
          </a:graphicData>
        </a:graphic>
      </p:graphicFrame>
    </p:spTree>
    <p:extLst>
      <p:ext uri="{BB962C8B-B14F-4D97-AF65-F5344CB8AC3E}">
        <p14:creationId xmlns:p14="http://schemas.microsoft.com/office/powerpoint/2010/main" val="536575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3"/>
                </a:solidFill>
              </a:rPr>
              <a:t>Descriptive Techniques</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a:xfrm>
            <a:off x="623888" y="3387566"/>
            <a:ext cx="7886700" cy="1125140"/>
          </a:xfrm>
        </p:spPr>
        <p:txBody>
          <a:bodyPr/>
          <a:lstStyle/>
          <a:p>
            <a:pPr marL="285750" indent="-285750">
              <a:spcBef>
                <a:spcPts val="0"/>
              </a:spcBef>
              <a:buFont typeface="Arial" panose="020B0604020202020204" pitchFamily="34" charset="0"/>
              <a:buChar char="•"/>
            </a:pPr>
            <a:r>
              <a:rPr lang="en-US" dirty="0">
                <a:solidFill>
                  <a:schemeClr val="accent3"/>
                </a:solidFill>
              </a:rPr>
              <a:t>Cluster Analysis</a:t>
            </a:r>
          </a:p>
          <a:p>
            <a:pPr marL="285750" indent="-285750">
              <a:spcBef>
                <a:spcPts val="0"/>
              </a:spcBef>
              <a:buFont typeface="Arial" panose="020B0604020202020204" pitchFamily="34" charset="0"/>
              <a:buChar char="•"/>
            </a:pPr>
            <a:r>
              <a:rPr lang="en-US" dirty="0">
                <a:solidFill>
                  <a:schemeClr val="accent3"/>
                </a:solidFill>
              </a:rPr>
              <a:t>Note re Principal Component Analysis</a:t>
            </a:r>
          </a:p>
          <a:p>
            <a:pPr marL="285750" indent="-285750">
              <a:spcBef>
                <a:spcPts val="0"/>
              </a:spcBef>
              <a:buFont typeface="Arial" panose="020B0604020202020204" pitchFamily="34" charset="0"/>
              <a:buChar char="•"/>
            </a:pPr>
            <a:r>
              <a:rPr lang="en-US" dirty="0">
                <a:solidFill>
                  <a:schemeClr val="accent3"/>
                </a:solidFill>
              </a:rPr>
              <a:t>Association Rules at end</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38647" y="3950136"/>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459922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3"/>
                </a:solidFill>
              </a:rPr>
              <a:t>Segmentation:</a:t>
            </a:r>
            <a:br>
              <a:rPr lang="en-US" dirty="0">
                <a:solidFill>
                  <a:schemeClr val="accent3"/>
                </a:solidFill>
              </a:rPr>
            </a:br>
            <a:r>
              <a:rPr lang="en-US" dirty="0">
                <a:solidFill>
                  <a:schemeClr val="accent3"/>
                </a:solidFill>
              </a:rPr>
              <a:t>Cluster Analysis</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1" cy="2118206"/>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177840" y="249582"/>
              <a:ext cx="1619036" cy="1619038"/>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1330444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986EA-8027-4D36-AB18-3430FD79A63F}"/>
              </a:ext>
            </a:extLst>
          </p:cNvPr>
          <p:cNvSpPr>
            <a:spLocks noGrp="1"/>
          </p:cNvSpPr>
          <p:nvPr>
            <p:ph type="title"/>
          </p:nvPr>
        </p:nvSpPr>
        <p:spPr>
          <a:xfrm>
            <a:off x="480947" y="139155"/>
            <a:ext cx="7810500" cy="680620"/>
          </a:xfrm>
        </p:spPr>
        <p:txBody>
          <a:bodyPr>
            <a:normAutofit/>
          </a:bodyPr>
          <a:lstStyle/>
          <a:p>
            <a:r>
              <a:rPr lang="en-US" sz="3600" dirty="0">
                <a:latin typeface="Calibri" panose="020F0502020204030204" pitchFamily="34" charset="0"/>
                <a:cs typeface="Calibri" panose="020F0502020204030204" pitchFamily="34" charset="0"/>
              </a:rPr>
              <a:t>How can I construct market segments?</a:t>
            </a:r>
            <a:endParaRPr lang="en-US" sz="27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99231E-CB2A-453A-B827-26C12F5BDC7B}"/>
              </a:ext>
            </a:extLst>
          </p:cNvPr>
          <p:cNvSpPr>
            <a:spLocks noGrp="1"/>
          </p:cNvSpPr>
          <p:nvPr>
            <p:ph type="body" sz="quarter" idx="1"/>
          </p:nvPr>
        </p:nvSpPr>
        <p:spPr>
          <a:xfrm>
            <a:off x="513297" y="983783"/>
            <a:ext cx="7810500" cy="924647"/>
          </a:xfrm>
        </p:spPr>
        <p:txBody>
          <a:bodyPr>
            <a:normAutofit lnSpcReduction="10000"/>
          </a:bodyPr>
          <a:lstStyle/>
          <a:p>
            <a:r>
              <a:rPr lang="en-US" sz="1000" i="1" dirty="0">
                <a:solidFill>
                  <a:schemeClr val="bg2">
                    <a:lumMod val="50000"/>
                  </a:schemeClr>
                </a:solidFill>
                <a:latin typeface="Calibri" panose="020F0502020204030204" pitchFamily="34" charset="0"/>
                <a:cs typeface="Calibri" panose="020F0502020204030204" pitchFamily="34" charset="0"/>
              </a:rPr>
              <a:t>Examples</a:t>
            </a:r>
          </a:p>
          <a:p>
            <a:endParaRPr lang="en-US" sz="1000" dirty="0">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Statistics:  Cluster Analysis</a:t>
            </a:r>
          </a:p>
          <a:p>
            <a:r>
              <a:rPr lang="en-US" sz="1800" dirty="0">
                <a:solidFill>
                  <a:schemeClr val="accent2"/>
                </a:solidFill>
                <a:latin typeface="Calibri" panose="020F0502020204030204" pitchFamily="34" charset="0"/>
                <a:cs typeface="Calibri" panose="020F0502020204030204" pitchFamily="34" charset="0"/>
              </a:rPr>
              <a:t>Machine Learning:  Cluster Analysis</a:t>
            </a:r>
          </a:p>
        </p:txBody>
      </p:sp>
      <p:grpSp>
        <p:nvGrpSpPr>
          <p:cNvPr id="2" name="Group 1">
            <a:extLst>
              <a:ext uri="{FF2B5EF4-FFF2-40B4-BE49-F238E27FC236}">
                <a16:creationId xmlns:a16="http://schemas.microsoft.com/office/drawing/2014/main" id="{19788435-0A13-449B-FD8E-1971854CBBB2}"/>
              </a:ext>
            </a:extLst>
          </p:cNvPr>
          <p:cNvGrpSpPr/>
          <p:nvPr/>
        </p:nvGrpSpPr>
        <p:grpSpPr>
          <a:xfrm>
            <a:off x="2635224" y="1846625"/>
            <a:ext cx="3566646" cy="2687539"/>
            <a:chOff x="2126772" y="1875047"/>
            <a:chExt cx="3566646" cy="2687539"/>
          </a:xfrm>
        </p:grpSpPr>
        <p:grpSp>
          <p:nvGrpSpPr>
            <p:cNvPr id="26" name="Group 25">
              <a:extLst>
                <a:ext uri="{FF2B5EF4-FFF2-40B4-BE49-F238E27FC236}">
                  <a16:creationId xmlns:a16="http://schemas.microsoft.com/office/drawing/2014/main" id="{8E701608-0CD3-4F70-84B2-71C377B7F9C1}"/>
                </a:ext>
              </a:extLst>
            </p:cNvPr>
            <p:cNvGrpSpPr/>
            <p:nvPr/>
          </p:nvGrpSpPr>
          <p:grpSpPr>
            <a:xfrm>
              <a:off x="2126772" y="1875047"/>
              <a:ext cx="3566646" cy="2687539"/>
              <a:chOff x="412230" y="1913072"/>
              <a:chExt cx="3592180" cy="2778849"/>
            </a:xfrm>
          </p:grpSpPr>
          <p:sp>
            <p:nvSpPr>
              <p:cNvPr id="10" name="Rectangle 9">
                <a:extLst>
                  <a:ext uri="{FF2B5EF4-FFF2-40B4-BE49-F238E27FC236}">
                    <a16:creationId xmlns:a16="http://schemas.microsoft.com/office/drawing/2014/main" id="{1E18E6AC-F063-4CC3-9D29-946510DC045D}"/>
                  </a:ext>
                </a:extLst>
              </p:cNvPr>
              <p:cNvSpPr/>
              <p:nvPr/>
            </p:nvSpPr>
            <p:spPr>
              <a:xfrm>
                <a:off x="412230" y="1913072"/>
                <a:ext cx="3592180" cy="2778849"/>
              </a:xfrm>
              <a:prstGeom prst="rect">
                <a:avLst/>
              </a:prstGeom>
              <a:solidFill>
                <a:schemeClr val="accent2"/>
              </a:solidFill>
              <a:ln w="12700" cap="flat">
                <a:solidFill>
                  <a:schemeClr val="accent1"/>
                </a:solidFill>
                <a:prstDash val="solid"/>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aphicFrame>
            <p:nvGraphicFramePr>
              <p:cNvPr id="21" name="Object 7">
                <a:extLst>
                  <a:ext uri="{FF2B5EF4-FFF2-40B4-BE49-F238E27FC236}">
                    <a16:creationId xmlns:a16="http://schemas.microsoft.com/office/drawing/2014/main" id="{A84D7FC8-4D16-4562-9436-128A6289351C}"/>
                  </a:ext>
                </a:extLst>
              </p:cNvPr>
              <p:cNvGraphicFramePr>
                <a:graphicFrameLocks noChangeAspect="1"/>
              </p:cNvGraphicFramePr>
              <p:nvPr/>
            </p:nvGraphicFramePr>
            <p:xfrm>
              <a:off x="480947" y="1976977"/>
              <a:ext cx="3454189" cy="2653238"/>
            </p:xfrm>
            <a:graphic>
              <a:graphicData uri="http://schemas.openxmlformats.org/presentationml/2006/ole">
                <mc:AlternateContent xmlns:mc="http://schemas.openxmlformats.org/markup-compatibility/2006">
                  <mc:Choice xmlns:v="urn:schemas-microsoft-com:vml" Requires="v">
                    <p:oleObj name="Chart" r:id="rId2" imgW="2886075" imgH="2209800" progId="Excel.Chart.8">
                      <p:embed/>
                    </p:oleObj>
                  </mc:Choice>
                  <mc:Fallback>
                    <p:oleObj name="Chart" r:id="rId2" imgW="2886075" imgH="2209800" progId="Excel.Chart.8">
                      <p:embed/>
                      <p:pic>
                        <p:nvPicPr>
                          <p:cNvPr id="21" name="Object 7">
                            <a:extLst>
                              <a:ext uri="{FF2B5EF4-FFF2-40B4-BE49-F238E27FC236}">
                                <a16:creationId xmlns:a16="http://schemas.microsoft.com/office/drawing/2014/main" id="{A84D7FC8-4D16-4562-9436-128A6289351C}"/>
                              </a:ext>
                            </a:extLst>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47" y="1976977"/>
                            <a:ext cx="3454189" cy="2653238"/>
                          </a:xfrm>
                          <a:prstGeom prst="rect">
                            <a:avLst/>
                          </a:prstGeom>
                          <a:noFill/>
                          <a:ln w="76200">
                            <a:solidFill>
                              <a:schemeClr val="accent1"/>
                            </a:solidFill>
                            <a:prstDash val="solid"/>
                          </a:ln>
                          <a:effectLst/>
                        </p:spPr>
                      </p:pic>
                    </p:oleObj>
                  </mc:Fallback>
                </mc:AlternateContent>
              </a:graphicData>
            </a:graphic>
          </p:graphicFrame>
        </p:grpSp>
        <p:sp>
          <p:nvSpPr>
            <p:cNvPr id="22" name="Oval 8">
              <a:extLst>
                <a:ext uri="{FF2B5EF4-FFF2-40B4-BE49-F238E27FC236}">
                  <a16:creationId xmlns:a16="http://schemas.microsoft.com/office/drawing/2014/main" id="{469D93E8-1DC8-4847-BBDC-D0DAF8B025F9}"/>
                </a:ext>
              </a:extLst>
            </p:cNvPr>
            <p:cNvSpPr>
              <a:spLocks noChangeArrowheads="1"/>
            </p:cNvSpPr>
            <p:nvPr/>
          </p:nvSpPr>
          <p:spPr bwMode="auto">
            <a:xfrm rot="1800000">
              <a:off x="2699766" y="2409803"/>
              <a:ext cx="716725" cy="950761"/>
            </a:xfrm>
            <a:prstGeom prst="ellipse">
              <a:avLst/>
            </a:prstGeom>
            <a:solidFill>
              <a:srgbClr val="FFFFFF">
                <a:alpha val="0"/>
              </a:srgbClr>
            </a:solidFill>
            <a:ln w="25400">
              <a:solidFill>
                <a:srgbClr val="FF0000"/>
              </a:solidFill>
              <a:round/>
              <a:headEnd/>
              <a:tailEnd/>
            </a:ln>
          </p:spPr>
          <p:txBody>
            <a:bodyPr/>
            <a:lstStyle/>
            <a:p>
              <a:endParaRPr lang="en-US"/>
            </a:p>
          </p:txBody>
        </p:sp>
        <p:sp>
          <p:nvSpPr>
            <p:cNvPr id="23" name="Oval 9">
              <a:extLst>
                <a:ext uri="{FF2B5EF4-FFF2-40B4-BE49-F238E27FC236}">
                  <a16:creationId xmlns:a16="http://schemas.microsoft.com/office/drawing/2014/main" id="{17A4E2E1-9073-40A0-B444-8F05CFDE167A}"/>
                </a:ext>
              </a:extLst>
            </p:cNvPr>
            <p:cNvSpPr>
              <a:spLocks noChangeArrowheads="1"/>
            </p:cNvSpPr>
            <p:nvPr/>
          </p:nvSpPr>
          <p:spPr bwMode="auto">
            <a:xfrm rot="600000">
              <a:off x="2898905" y="3470448"/>
              <a:ext cx="1497875" cy="381744"/>
            </a:xfrm>
            <a:prstGeom prst="ellipse">
              <a:avLst/>
            </a:prstGeom>
            <a:solidFill>
              <a:srgbClr val="FFFFFF">
                <a:alpha val="0"/>
              </a:srgbClr>
            </a:solidFill>
            <a:ln w="25400">
              <a:solidFill>
                <a:srgbClr val="FF0000"/>
              </a:solidFill>
              <a:round/>
              <a:headEnd/>
              <a:tailEnd/>
            </a:ln>
          </p:spPr>
          <p:txBody>
            <a:bodyPr/>
            <a:lstStyle/>
            <a:p>
              <a:endParaRPr lang="en-US"/>
            </a:p>
          </p:txBody>
        </p:sp>
        <p:sp>
          <p:nvSpPr>
            <p:cNvPr id="24" name="Oval 10">
              <a:extLst>
                <a:ext uri="{FF2B5EF4-FFF2-40B4-BE49-F238E27FC236}">
                  <a16:creationId xmlns:a16="http://schemas.microsoft.com/office/drawing/2014/main" id="{8EDEFD54-19B6-4CA4-8942-D3BCC7805266}"/>
                </a:ext>
              </a:extLst>
            </p:cNvPr>
            <p:cNvSpPr>
              <a:spLocks noChangeArrowheads="1"/>
            </p:cNvSpPr>
            <p:nvPr/>
          </p:nvSpPr>
          <p:spPr bwMode="auto">
            <a:xfrm>
              <a:off x="4785597" y="2793362"/>
              <a:ext cx="628141" cy="734678"/>
            </a:xfrm>
            <a:prstGeom prst="ellipse">
              <a:avLst/>
            </a:prstGeom>
            <a:solidFill>
              <a:srgbClr val="FFFFFF">
                <a:alpha val="0"/>
              </a:srgbClr>
            </a:solidFill>
            <a:ln w="25400">
              <a:solidFill>
                <a:srgbClr val="FF0000"/>
              </a:solidFill>
              <a:round/>
              <a:headEnd/>
              <a:tailEnd/>
            </a:ln>
          </p:spPr>
          <p:txBody>
            <a:bodyPr/>
            <a:lstStyle/>
            <a:p>
              <a:endParaRPr lang="en-US"/>
            </a:p>
          </p:txBody>
        </p:sp>
      </p:grpSp>
    </p:spTree>
    <p:extLst>
      <p:ext uri="{BB962C8B-B14F-4D97-AF65-F5344CB8AC3E}">
        <p14:creationId xmlns:p14="http://schemas.microsoft.com/office/powerpoint/2010/main" val="136358573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Cluster Analysis</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598973" y="838723"/>
            <a:ext cx="7877175" cy="3666455"/>
          </a:xfrm>
        </p:spPr>
        <p:txBody>
          <a:bodyPr>
            <a:noAutofit/>
          </a:bodyPr>
          <a:lstStyle/>
          <a:p>
            <a:pPr>
              <a:spcBef>
                <a:spcPts val="0"/>
              </a:spcBef>
              <a:spcAft>
                <a:spcPts val="300"/>
              </a:spcAft>
            </a:pPr>
            <a:r>
              <a:rPr lang="en-US" sz="1600" b="1" dirty="0">
                <a:solidFill>
                  <a:schemeClr val="accent1"/>
                </a:solidFill>
              </a:rPr>
              <a:t>What it is/how it works</a:t>
            </a:r>
          </a:p>
          <a:p>
            <a:pPr lvl="1">
              <a:spcBef>
                <a:spcPts val="0"/>
              </a:spcBef>
              <a:spcAft>
                <a:spcPts val="300"/>
              </a:spcAft>
            </a:pPr>
            <a:r>
              <a:rPr lang="en-US" sz="1600" dirty="0"/>
              <a:t>Descriptive technique that—through either statistics or machine learning—finds groups in data for which observations are as similar as possible, while groups are as different as possible</a:t>
            </a:r>
          </a:p>
          <a:p>
            <a:pPr lvl="1">
              <a:spcBef>
                <a:spcPts val="0"/>
              </a:spcBef>
              <a:spcAft>
                <a:spcPts val="600"/>
              </a:spcAft>
            </a:pPr>
            <a:r>
              <a:rPr lang="en-US" sz="1600" dirty="0">
                <a:solidFill>
                  <a:schemeClr val="accent1"/>
                </a:solidFill>
              </a:rPr>
              <a:t>Statistics</a:t>
            </a:r>
            <a:r>
              <a:rPr lang="en-US" sz="1600" dirty="0">
                <a:solidFill>
                  <a:srgbClr val="0070C0"/>
                </a:solidFill>
              </a:rPr>
              <a:t> </a:t>
            </a:r>
            <a:r>
              <a:rPr lang="en-US" sz="1600" dirty="0">
                <a:solidFill>
                  <a:schemeClr val="tx1"/>
                </a:solidFill>
              </a:rPr>
              <a:t>vs. </a:t>
            </a:r>
            <a:r>
              <a:rPr lang="en-US" sz="1600" dirty="0">
                <a:solidFill>
                  <a:schemeClr val="accent2"/>
                </a:solidFill>
              </a:rPr>
              <a:t>Machine Learning</a:t>
            </a:r>
            <a:r>
              <a:rPr lang="en-US" sz="1600" dirty="0"/>
              <a:t>—different approaches to same task</a:t>
            </a:r>
          </a:p>
          <a:p>
            <a:pPr marL="0" indent="0">
              <a:spcBef>
                <a:spcPts val="0"/>
              </a:spcBef>
              <a:spcAft>
                <a:spcPts val="300"/>
              </a:spcAft>
              <a:buNone/>
            </a:pPr>
            <a:endParaRPr lang="en-US" sz="400" dirty="0">
              <a:solidFill>
                <a:schemeClr val="accent3"/>
              </a:solidFill>
            </a:endParaRPr>
          </a:p>
          <a:p>
            <a:pPr>
              <a:spcBef>
                <a:spcPts val="0"/>
              </a:spcBef>
              <a:spcAft>
                <a:spcPts val="300"/>
              </a:spcAft>
            </a:pPr>
            <a:r>
              <a:rPr lang="en-US" sz="1600" b="1" dirty="0">
                <a:solidFill>
                  <a:schemeClr val="accent3"/>
                </a:solidFill>
              </a:rPr>
              <a:t>How to evaluate your results</a:t>
            </a:r>
          </a:p>
          <a:p>
            <a:pPr lvl="1">
              <a:spcBef>
                <a:spcPts val="0"/>
              </a:spcBef>
              <a:spcAft>
                <a:spcPts val="300"/>
              </a:spcAft>
            </a:pPr>
            <a:r>
              <a:rPr lang="en-US" sz="1600" dirty="0"/>
              <a:t>Key measures, visualization (color the clusters)</a:t>
            </a:r>
          </a:p>
          <a:p>
            <a:pPr marL="178594" lvl="1" indent="0">
              <a:spcBef>
                <a:spcPts val="0"/>
              </a:spcBef>
              <a:spcAft>
                <a:spcPts val="300"/>
              </a:spcAft>
              <a:buNone/>
            </a:pPr>
            <a:endParaRPr lang="en-US" sz="400" dirty="0"/>
          </a:p>
          <a:p>
            <a:pPr>
              <a:spcBef>
                <a:spcPts val="0"/>
              </a:spcBef>
              <a:spcAft>
                <a:spcPts val="300"/>
              </a:spcAft>
            </a:pPr>
            <a:r>
              <a:rPr lang="en-US" sz="1600" b="1" dirty="0">
                <a:solidFill>
                  <a:schemeClr val="accent4"/>
                </a:solidFill>
              </a:rPr>
              <a:t>How to apply your results</a:t>
            </a:r>
          </a:p>
          <a:p>
            <a:pPr lvl="1">
              <a:spcBef>
                <a:spcPts val="0"/>
              </a:spcBef>
              <a:spcAft>
                <a:spcPts val="300"/>
              </a:spcAft>
            </a:pPr>
            <a:r>
              <a:rPr lang="en-US" sz="1600" dirty="0"/>
              <a:t>Name them and learn from their profiles</a:t>
            </a:r>
          </a:p>
          <a:p>
            <a:pPr lvl="1">
              <a:spcBef>
                <a:spcPts val="0"/>
              </a:spcBef>
              <a:spcAft>
                <a:spcPts val="300"/>
              </a:spcAft>
            </a:pPr>
            <a:r>
              <a:rPr lang="en-US" sz="1600" dirty="0"/>
              <a:t>Aggregate by segment to create class-level history and forecasts</a:t>
            </a:r>
          </a:p>
          <a:p>
            <a:pPr marL="178594" lvl="1" indent="0">
              <a:spcBef>
                <a:spcPts val="0"/>
              </a:spcBef>
              <a:spcAft>
                <a:spcPts val="300"/>
              </a:spcAft>
              <a:buNone/>
            </a:pPr>
            <a:endParaRPr lang="en-US" sz="400" dirty="0"/>
          </a:p>
          <a:p>
            <a:pPr>
              <a:spcBef>
                <a:spcPts val="0"/>
              </a:spcBef>
              <a:spcAft>
                <a:spcPts val="300"/>
              </a:spcAft>
            </a:pPr>
            <a:r>
              <a:rPr lang="en-US" sz="1600" b="1" dirty="0">
                <a:solidFill>
                  <a:schemeClr val="accent5"/>
                </a:solidFill>
              </a:rPr>
              <a:t>Examples</a:t>
            </a:r>
          </a:p>
          <a:p>
            <a:pPr lvl="1">
              <a:spcBef>
                <a:spcPts val="0"/>
              </a:spcBef>
              <a:spcAft>
                <a:spcPts val="300"/>
              </a:spcAft>
            </a:pPr>
            <a:r>
              <a:rPr lang="en-US" sz="1600" dirty="0"/>
              <a:t>Web app; Script in R</a:t>
            </a: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502902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What it is/how it works</a:t>
            </a:r>
          </a:p>
        </p:txBody>
      </p:sp>
      <p:grpSp>
        <p:nvGrpSpPr>
          <p:cNvPr id="5" name="Group 4">
            <a:extLst>
              <a:ext uri="{FF2B5EF4-FFF2-40B4-BE49-F238E27FC236}">
                <a16:creationId xmlns:a16="http://schemas.microsoft.com/office/drawing/2014/main" id="{BE8A4609-F368-4513-BE66-209640479B80}"/>
              </a:ext>
            </a:extLst>
          </p:cNvPr>
          <p:cNvGrpSpPr/>
          <p:nvPr/>
        </p:nvGrpSpPr>
        <p:grpSpPr>
          <a:xfrm>
            <a:off x="88102" y="1172462"/>
            <a:ext cx="3894535" cy="3187304"/>
            <a:chOff x="474384" y="861931"/>
            <a:chExt cx="5192713" cy="4249738"/>
          </a:xfrm>
        </p:grpSpPr>
        <p:graphicFrame>
          <p:nvGraphicFramePr>
            <p:cNvPr id="19" name="Object 7">
              <a:extLst>
                <a:ext uri="{FF2B5EF4-FFF2-40B4-BE49-F238E27FC236}">
                  <a16:creationId xmlns:a16="http://schemas.microsoft.com/office/drawing/2014/main" id="{7BCA14B3-4F8C-45E8-8EC9-DDE64F271763}"/>
                </a:ext>
              </a:extLst>
            </p:cNvPr>
            <p:cNvGraphicFramePr>
              <a:graphicFrameLocks noChangeAspect="1"/>
            </p:cNvGraphicFramePr>
            <p:nvPr/>
          </p:nvGraphicFramePr>
          <p:xfrm>
            <a:off x="474384" y="861931"/>
            <a:ext cx="5192713" cy="4249738"/>
          </p:xfrm>
          <a:graphic>
            <a:graphicData uri="http://schemas.openxmlformats.org/presentationml/2006/ole">
              <mc:AlternateContent xmlns:mc="http://schemas.openxmlformats.org/markup-compatibility/2006">
                <mc:Choice xmlns:v="urn:schemas-microsoft-com:vml" Requires="v">
                  <p:oleObj name="Chart" r:id="rId3" imgW="2886075" imgH="2209800" progId="Excel.Chart.8">
                    <p:embed/>
                  </p:oleObj>
                </mc:Choice>
                <mc:Fallback>
                  <p:oleObj name="Chart" r:id="rId3" imgW="2886075" imgH="2209800" progId="Excel.Chart.8">
                    <p:embed/>
                    <p:pic>
                      <p:nvPicPr>
                        <p:cNvPr id="19" name="Object 7">
                          <a:extLst>
                            <a:ext uri="{FF2B5EF4-FFF2-40B4-BE49-F238E27FC236}">
                              <a16:creationId xmlns:a16="http://schemas.microsoft.com/office/drawing/2014/main" id="{7BCA14B3-4F8C-45E8-8EC9-DDE64F271763}"/>
                            </a:ext>
                          </a:extLst>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84" y="861931"/>
                          <a:ext cx="5192713" cy="424973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Oval 8">
              <a:extLst>
                <a:ext uri="{FF2B5EF4-FFF2-40B4-BE49-F238E27FC236}">
                  <a16:creationId xmlns:a16="http://schemas.microsoft.com/office/drawing/2014/main" id="{7331D3C7-CDF5-46E4-BAE6-4F28615D9FCA}"/>
                </a:ext>
              </a:extLst>
            </p:cNvPr>
            <p:cNvSpPr>
              <a:spLocks noChangeArrowheads="1"/>
            </p:cNvSpPr>
            <p:nvPr/>
          </p:nvSpPr>
          <p:spPr bwMode="auto">
            <a:xfrm rot="1800000">
              <a:off x="1085657" y="1635008"/>
              <a:ext cx="1130300" cy="1676400"/>
            </a:xfrm>
            <a:prstGeom prst="ellipse">
              <a:avLst/>
            </a:prstGeom>
            <a:solidFill>
              <a:srgbClr val="FFFFFF">
                <a:alpha val="0"/>
              </a:srgbClr>
            </a:solidFill>
            <a:ln w="25400">
              <a:solidFill>
                <a:srgbClr val="FF0000"/>
              </a:solidFill>
              <a:round/>
              <a:headEnd/>
              <a:tailEnd/>
            </a:ln>
          </p:spPr>
          <p:txBody>
            <a:bodyPr/>
            <a:lstStyle/>
            <a:p>
              <a:endParaRPr lang="en-US" sz="1406"/>
            </a:p>
          </p:txBody>
        </p:sp>
        <p:sp>
          <p:nvSpPr>
            <p:cNvPr id="22" name="Oval 9">
              <a:extLst>
                <a:ext uri="{FF2B5EF4-FFF2-40B4-BE49-F238E27FC236}">
                  <a16:creationId xmlns:a16="http://schemas.microsoft.com/office/drawing/2014/main" id="{08C42891-64EA-4646-A0EA-C2A70AB15F29}"/>
                </a:ext>
              </a:extLst>
            </p:cNvPr>
            <p:cNvSpPr>
              <a:spLocks noChangeArrowheads="1"/>
            </p:cNvSpPr>
            <p:nvPr/>
          </p:nvSpPr>
          <p:spPr bwMode="auto">
            <a:xfrm rot="600000">
              <a:off x="1611120" y="3383632"/>
              <a:ext cx="2362200" cy="673100"/>
            </a:xfrm>
            <a:prstGeom prst="ellipse">
              <a:avLst/>
            </a:prstGeom>
            <a:solidFill>
              <a:srgbClr val="FFFFFF">
                <a:alpha val="0"/>
              </a:srgbClr>
            </a:solidFill>
            <a:ln w="25400">
              <a:solidFill>
                <a:srgbClr val="FF0000"/>
              </a:solidFill>
              <a:round/>
              <a:headEnd/>
              <a:tailEnd/>
            </a:ln>
          </p:spPr>
          <p:txBody>
            <a:bodyPr/>
            <a:lstStyle/>
            <a:p>
              <a:endParaRPr lang="en-US" sz="1406"/>
            </a:p>
          </p:txBody>
        </p:sp>
        <p:sp>
          <p:nvSpPr>
            <p:cNvPr id="23" name="Oval 10">
              <a:extLst>
                <a:ext uri="{FF2B5EF4-FFF2-40B4-BE49-F238E27FC236}">
                  <a16:creationId xmlns:a16="http://schemas.microsoft.com/office/drawing/2014/main" id="{6E1F13AD-DEC2-4DF7-ACF4-76F333B8AAF0}"/>
                </a:ext>
              </a:extLst>
            </p:cNvPr>
            <p:cNvSpPr>
              <a:spLocks noChangeArrowheads="1"/>
            </p:cNvSpPr>
            <p:nvPr/>
          </p:nvSpPr>
          <p:spPr bwMode="auto">
            <a:xfrm>
              <a:off x="4370564" y="2339100"/>
              <a:ext cx="990600" cy="1295400"/>
            </a:xfrm>
            <a:prstGeom prst="ellipse">
              <a:avLst/>
            </a:prstGeom>
            <a:solidFill>
              <a:srgbClr val="FFFFFF">
                <a:alpha val="0"/>
              </a:srgbClr>
            </a:solidFill>
            <a:ln w="25400">
              <a:solidFill>
                <a:srgbClr val="FF0000"/>
              </a:solidFill>
              <a:round/>
              <a:headEnd/>
              <a:tailEnd/>
            </a:ln>
          </p:spPr>
          <p:txBody>
            <a:bodyPr/>
            <a:lstStyle/>
            <a:p>
              <a:endParaRPr lang="en-US" sz="1406"/>
            </a:p>
          </p:txBody>
        </p:sp>
      </p:grpSp>
      <p:pic>
        <p:nvPicPr>
          <p:cNvPr id="3074" name="Picture 2" descr="https://uc-r.github.io/public/images/analytics/clustering/hierarchical/unnamed-chunk-13-1.png">
            <a:extLst>
              <a:ext uri="{FF2B5EF4-FFF2-40B4-BE49-F238E27FC236}">
                <a16:creationId xmlns:a16="http://schemas.microsoft.com/office/drawing/2014/main" id="{26F46C01-9F0A-4985-BA62-37FEF736F2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33456" y="1054990"/>
            <a:ext cx="5337810" cy="3336131"/>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Cluster Analysis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Agglomerative (Hierarchical) vs. Partitioning Methods</a:t>
            </a:r>
          </a:p>
        </p:txBody>
      </p:sp>
      <p:pic>
        <p:nvPicPr>
          <p:cNvPr id="16" name="Picture 5" descr="enter image description here">
            <a:extLst>
              <a:ext uri="{FF2B5EF4-FFF2-40B4-BE49-F238E27FC236}">
                <a16:creationId xmlns:a16="http://schemas.microsoft.com/office/drawing/2014/main" id="{152BCC04-1E3F-4999-82F2-C244174D4C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62226" y="1245686"/>
            <a:ext cx="3100388" cy="3336131"/>
          </a:xfrm>
          <a:prstGeom prst="rect">
            <a:avLst/>
          </a:prstGeom>
          <a:solidFill>
            <a:srgbClr val="FFFFFF"/>
          </a:solidFill>
          <a:ln w="28575">
            <a:solidFill>
              <a:schemeClr val="accent2"/>
            </a:solidFill>
          </a:ln>
        </p:spPr>
      </p:pic>
      <p:sp>
        <p:nvSpPr>
          <p:cNvPr id="7" name="Rectangle 6">
            <a:extLst>
              <a:ext uri="{FF2B5EF4-FFF2-40B4-BE49-F238E27FC236}">
                <a16:creationId xmlns:a16="http://schemas.microsoft.com/office/drawing/2014/main" id="{6600ADBA-772F-459E-9E6E-CDC57249F840}"/>
              </a:ext>
            </a:extLst>
          </p:cNvPr>
          <p:cNvSpPr/>
          <p:nvPr/>
        </p:nvSpPr>
        <p:spPr>
          <a:xfrm>
            <a:off x="2316361" y="4437362"/>
            <a:ext cx="4572000" cy="215444"/>
          </a:xfrm>
          <a:prstGeom prst="rect">
            <a:avLst/>
          </a:prstGeom>
        </p:spPr>
        <p:txBody>
          <a:bodyPr>
            <a:spAutoFit/>
          </a:bodyPr>
          <a:lstStyle/>
          <a:p>
            <a:r>
              <a:rPr lang="en-US" sz="800" dirty="0"/>
              <a:t>https://uc-r.github.io/hc_clustering</a:t>
            </a:r>
          </a:p>
        </p:txBody>
      </p:sp>
      <p:sp>
        <p:nvSpPr>
          <p:cNvPr id="8" name="Rectangle 7">
            <a:extLst>
              <a:ext uri="{FF2B5EF4-FFF2-40B4-BE49-F238E27FC236}">
                <a16:creationId xmlns:a16="http://schemas.microsoft.com/office/drawing/2014/main" id="{44929ECC-0663-4FD2-BE19-FF97CD7AE841}"/>
              </a:ext>
            </a:extLst>
          </p:cNvPr>
          <p:cNvSpPr/>
          <p:nvPr/>
        </p:nvSpPr>
        <p:spPr>
          <a:xfrm>
            <a:off x="7189365" y="692956"/>
            <a:ext cx="1775385" cy="584775"/>
          </a:xfrm>
          <a:prstGeom prst="rect">
            <a:avLst/>
          </a:prstGeom>
        </p:spPr>
        <p:txBody>
          <a:bodyPr wrap="square">
            <a:spAutoFit/>
          </a:bodyPr>
          <a:lstStyle/>
          <a:p>
            <a:r>
              <a:rPr lang="en-US" sz="800" dirty="0"/>
              <a:t>https://stats.stackexchange.com/questions/146339/what-does-cluster-size-mean-in-context-of-k-means</a:t>
            </a:r>
          </a:p>
        </p:txBody>
      </p:sp>
    </p:spTree>
    <p:extLst>
      <p:ext uri="{BB962C8B-B14F-4D97-AF65-F5344CB8AC3E}">
        <p14:creationId xmlns:p14="http://schemas.microsoft.com/office/powerpoint/2010/main" val="28021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6828021" y="-12934"/>
            <a:ext cx="2315980"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How to Evaluate Results</a:t>
            </a:r>
          </a:p>
        </p:txBody>
      </p:sp>
      <p:pic>
        <p:nvPicPr>
          <p:cNvPr id="6146" name="Picture 2" descr="Partitioning cluster analysis - Unsupervised Machine Learning">
            <a:extLst>
              <a:ext uri="{FF2B5EF4-FFF2-40B4-BE49-F238E27FC236}">
                <a16:creationId xmlns:a16="http://schemas.microsoft.com/office/drawing/2014/main" id="{51BE4ED1-B3B9-445B-8473-98E6662F37C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832" y="947420"/>
            <a:ext cx="3353733" cy="3107705"/>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6148" name="Picture 4" descr="Partitioning cluster analysis - Unsupervised Machine Learning">
            <a:extLst>
              <a:ext uri="{FF2B5EF4-FFF2-40B4-BE49-F238E27FC236}">
                <a16:creationId xmlns:a16="http://schemas.microsoft.com/office/drawing/2014/main" id="{140719F9-45E4-4B18-9012-8F083EEF0EF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45500" y="903852"/>
            <a:ext cx="3598379" cy="3334405"/>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6152" name="Picture 8" descr="Partitioning cluster analysis - Unsupervised Machine Learning">
            <a:extLst>
              <a:ext uri="{FF2B5EF4-FFF2-40B4-BE49-F238E27FC236}">
                <a16:creationId xmlns:a16="http://schemas.microsoft.com/office/drawing/2014/main" id="{0A879A67-FCF9-41AA-AAC2-F46FBD47BD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26961" y="1050503"/>
            <a:ext cx="3598378" cy="3334405"/>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DCF996-01C7-47F8-9B50-CCA31B3CA233}"/>
              </a:ext>
            </a:extLst>
          </p:cNvPr>
          <p:cNvSpPr txBox="1"/>
          <p:nvPr/>
        </p:nvSpPr>
        <p:spPr>
          <a:xfrm>
            <a:off x="97436" y="4384908"/>
            <a:ext cx="9246435" cy="308674"/>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Source (with silhouettes modified):  </a:t>
            </a:r>
            <a:r>
              <a:rPr lang="en-US" sz="1400" i="1" dirty="0">
                <a:latin typeface="Calibri" panose="020F0502020204030204" pitchFamily="34" charset="0"/>
                <a:cs typeface="Calibri" panose="020F0502020204030204" pitchFamily="34" charset="0"/>
                <a:hlinkClick r:id="rId6"/>
              </a:rPr>
              <a:t>http://www.sthda.com/english/wiki/print.php?id=236</a:t>
            </a:r>
            <a:r>
              <a:rPr lang="en-US" sz="1400" i="1" dirty="0">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040C694F-234A-4FA1-9C2B-81415D04C4DE}"/>
              </a:ext>
            </a:extLst>
          </p:cNvPr>
          <p:cNvSpPr/>
          <p:nvPr/>
        </p:nvSpPr>
        <p:spPr>
          <a:xfrm>
            <a:off x="4893631" y="1437475"/>
            <a:ext cx="914400" cy="2188563"/>
          </a:xfrm>
          <a:prstGeom prst="rect">
            <a:avLst/>
          </a:prstGeom>
          <a:solidFill>
            <a:srgbClr val="FFFFF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itle 1">
            <a:extLst>
              <a:ext uri="{FF2B5EF4-FFF2-40B4-BE49-F238E27FC236}">
                <a16:creationId xmlns:a16="http://schemas.microsoft.com/office/drawing/2014/main" id="{40F35DFC-2F4A-4DF1-ADDB-66D3E461C8F6}"/>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Cluster Analysis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Evaluation of Results</a:t>
            </a:r>
          </a:p>
        </p:txBody>
      </p:sp>
    </p:spTree>
    <p:extLst>
      <p:ext uri="{BB962C8B-B14F-4D97-AF65-F5344CB8AC3E}">
        <p14:creationId xmlns:p14="http://schemas.microsoft.com/office/powerpoint/2010/main" val="29391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1"/>
                </a:solidFill>
              </a:rPr>
              <a:t>The Quantitative Skill Set</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p:txBody>
          <a:bodyPr/>
          <a:lstStyle/>
          <a:p>
            <a:pPr algn="ctr"/>
            <a:r>
              <a:rPr lang="en-US" dirty="0">
                <a:solidFill>
                  <a:schemeClr val="accent1"/>
                </a:solidFill>
              </a:rPr>
              <a:t>An Overview</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01045" y="3879940"/>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1.A</a:t>
              </a: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grpSp>
    </p:spTree>
    <p:extLst>
      <p:ext uri="{BB962C8B-B14F-4D97-AF65-F5344CB8AC3E}">
        <p14:creationId xmlns:p14="http://schemas.microsoft.com/office/powerpoint/2010/main" val="144887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How to apply it</a:t>
            </a:r>
          </a:p>
        </p:txBody>
      </p:sp>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Cluster Analysis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Process</a:t>
            </a:r>
          </a:p>
        </p:txBody>
      </p:sp>
      <p:graphicFrame>
        <p:nvGraphicFramePr>
          <p:cNvPr id="9" name="Table 8">
            <a:extLst>
              <a:ext uri="{FF2B5EF4-FFF2-40B4-BE49-F238E27FC236}">
                <a16:creationId xmlns:a16="http://schemas.microsoft.com/office/drawing/2014/main" id="{04482333-5395-4004-B587-61FBE9E8E975}"/>
              </a:ext>
            </a:extLst>
          </p:cNvPr>
          <p:cNvGraphicFramePr>
            <a:graphicFrameLocks noGrp="1"/>
          </p:cNvGraphicFramePr>
          <p:nvPr>
            <p:extLst>
              <p:ext uri="{D42A27DB-BD31-4B8C-83A1-F6EECF244321}">
                <p14:modId xmlns:p14="http://schemas.microsoft.com/office/powerpoint/2010/main" val="2177324249"/>
              </p:ext>
            </p:extLst>
          </p:nvPr>
        </p:nvGraphicFramePr>
        <p:xfrm>
          <a:off x="559669" y="1172462"/>
          <a:ext cx="8164606" cy="2839720"/>
        </p:xfrm>
        <a:graphic>
          <a:graphicData uri="http://schemas.openxmlformats.org/drawingml/2006/table">
            <a:tbl>
              <a:tblPr firstRow="1" bandRow="1">
                <a:tableStyleId>{5940675A-B579-460E-94D1-54222C63F5DA}</a:tableStyleId>
              </a:tblPr>
              <a:tblGrid>
                <a:gridCol w="2573275">
                  <a:extLst>
                    <a:ext uri="{9D8B030D-6E8A-4147-A177-3AD203B41FA5}">
                      <a16:colId xmlns:a16="http://schemas.microsoft.com/office/drawing/2014/main" val="3138147579"/>
                    </a:ext>
                  </a:extLst>
                </a:gridCol>
                <a:gridCol w="5591331">
                  <a:extLst>
                    <a:ext uri="{9D8B030D-6E8A-4147-A177-3AD203B41FA5}">
                      <a16:colId xmlns:a16="http://schemas.microsoft.com/office/drawing/2014/main" val="2230204498"/>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Concept</a:t>
                      </a:r>
                    </a:p>
                  </a:txBody>
                  <a:tcPr>
                    <a:solidFill>
                      <a:schemeClr val="accent4"/>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Considerations</a:t>
                      </a:r>
                    </a:p>
                  </a:txBody>
                  <a:tcPr>
                    <a:solidFill>
                      <a:schemeClr val="accent5"/>
                    </a:solidFill>
                  </a:tcPr>
                </a:tc>
                <a:extLst>
                  <a:ext uri="{0D108BD9-81ED-4DB2-BD59-A6C34878D82A}">
                    <a16:rowId xmlns:a16="http://schemas.microsoft.com/office/drawing/2014/main" val="3082649739"/>
                  </a:ext>
                </a:extLst>
              </a:tr>
              <a:tr h="370840">
                <a:tc>
                  <a:txBody>
                    <a:bodyPr/>
                    <a:lstStyle/>
                    <a:p>
                      <a:r>
                        <a:rPr lang="en-US" sz="1600" dirty="0">
                          <a:latin typeface="Calibri" panose="020F0502020204030204" pitchFamily="34" charset="0"/>
                          <a:cs typeface="Calibri" panose="020F0502020204030204" pitchFamily="34" charset="0"/>
                        </a:rPr>
                        <a:t>Identify the purpose of the cluster analysis</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To construct new aggregates for forecasting?</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To learn about/isolate group(s) from customer base?</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To learn about/isolate group(s) from products?</a:t>
                      </a:r>
                    </a:p>
                  </a:txBody>
                  <a:tcPr/>
                </a:tc>
                <a:extLst>
                  <a:ext uri="{0D108BD9-81ED-4DB2-BD59-A6C34878D82A}">
                    <a16:rowId xmlns:a16="http://schemas.microsoft.com/office/drawing/2014/main" val="2299494278"/>
                  </a:ext>
                </a:extLst>
              </a:tr>
              <a:tr h="370840">
                <a:tc>
                  <a:txBody>
                    <a:bodyPr/>
                    <a:lstStyle/>
                    <a:p>
                      <a:r>
                        <a:rPr lang="en-US" sz="1600" dirty="0">
                          <a:latin typeface="Calibri" panose="020F0502020204030204" pitchFamily="34" charset="0"/>
                          <a:cs typeface="Calibri" panose="020F0502020204030204" pitchFamily="34" charset="0"/>
                        </a:rPr>
                        <a:t>Identify what will be clustered</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Identify </a:t>
                      </a:r>
                      <a:r>
                        <a:rPr lang="en-US" sz="1600" b="1" dirty="0">
                          <a:latin typeface="Calibri" panose="020F0502020204030204" pitchFamily="34" charset="0"/>
                          <a:cs typeface="Calibri" panose="020F0502020204030204" pitchFamily="34" charset="0"/>
                        </a:rPr>
                        <a:t>customer</a:t>
                      </a:r>
                      <a:r>
                        <a:rPr lang="en-US" sz="1600" dirty="0">
                          <a:latin typeface="Calibri" panose="020F0502020204030204" pitchFamily="34" charset="0"/>
                          <a:cs typeface="Calibri" panose="020F0502020204030204" pitchFamily="34" charset="0"/>
                        </a:rPr>
                        <a:t> segments?</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Segregate </a:t>
                      </a:r>
                      <a:r>
                        <a:rPr lang="en-US" sz="1600" b="1" dirty="0">
                          <a:latin typeface="Calibri" panose="020F0502020204030204" pitchFamily="34" charset="0"/>
                          <a:cs typeface="Calibri" panose="020F0502020204030204" pitchFamily="34" charset="0"/>
                        </a:rPr>
                        <a:t>products</a:t>
                      </a:r>
                      <a:r>
                        <a:rPr lang="en-US" sz="1600" dirty="0">
                          <a:latin typeface="Calibri" panose="020F0502020204030204" pitchFamily="34" charset="0"/>
                          <a:cs typeface="Calibri" panose="020F0502020204030204" pitchFamily="34" charset="0"/>
                        </a:rPr>
                        <a:t> by key sales characteristics?</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Characterize unprofitable </a:t>
                      </a:r>
                      <a:r>
                        <a:rPr lang="en-US" sz="1600" b="1" dirty="0">
                          <a:latin typeface="Calibri" panose="020F0502020204030204" pitchFamily="34" charset="0"/>
                          <a:cs typeface="Calibri" panose="020F0502020204030204" pitchFamily="34" charset="0"/>
                        </a:rPr>
                        <a:t>time</a:t>
                      </a:r>
                      <a:r>
                        <a:rPr lang="en-US" sz="1600" dirty="0">
                          <a:latin typeface="Calibri" panose="020F0502020204030204" pitchFamily="34" charset="0"/>
                          <a:cs typeface="Calibri" panose="020F0502020204030204" pitchFamily="34" charset="0"/>
                        </a:rPr>
                        <a:t> periods?</a:t>
                      </a:r>
                    </a:p>
                  </a:txBody>
                  <a:tcPr/>
                </a:tc>
                <a:extLst>
                  <a:ext uri="{0D108BD9-81ED-4DB2-BD59-A6C34878D82A}">
                    <a16:rowId xmlns:a16="http://schemas.microsoft.com/office/drawing/2014/main" val="3317971010"/>
                  </a:ext>
                </a:extLst>
              </a:tr>
              <a:tr h="370840">
                <a:tc>
                  <a:txBody>
                    <a:bodyPr/>
                    <a:lstStyle/>
                    <a:p>
                      <a:r>
                        <a:rPr lang="en-US" sz="1600" dirty="0">
                          <a:latin typeface="Calibri" panose="020F0502020204030204" pitchFamily="34" charset="0"/>
                          <a:cs typeface="Calibri" panose="020F0502020204030204" pitchFamily="34" charset="0"/>
                        </a:rPr>
                        <a:t>Assemble data</a:t>
                      </a:r>
                    </a:p>
                  </a:txBody>
                  <a:tcPr/>
                </a:tc>
                <a:tc>
                  <a:txBody>
                    <a:bodyPr/>
                    <a:lstStyle/>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One </a:t>
                      </a:r>
                      <a:r>
                        <a:rPr lang="en-US" sz="1600" b="1" dirty="0">
                          <a:latin typeface="Calibri" panose="020F0502020204030204" pitchFamily="34" charset="0"/>
                          <a:cs typeface="Calibri" panose="020F0502020204030204" pitchFamily="34" charset="0"/>
                        </a:rPr>
                        <a:t>row </a:t>
                      </a:r>
                      <a:r>
                        <a:rPr lang="en-US" sz="1600" dirty="0">
                          <a:latin typeface="Calibri" panose="020F0502020204030204" pitchFamily="34" charset="0"/>
                          <a:cs typeface="Calibri" panose="020F0502020204030204" pitchFamily="34" charset="0"/>
                        </a:rPr>
                        <a:t>per observation (e.g., customer, product)</a:t>
                      </a:r>
                    </a:p>
                    <a:p>
                      <a:pPr marL="285750" indent="-285750" algn="l">
                        <a:buFont typeface="Arial" panose="020B0604020202020204" pitchFamily="34" charset="0"/>
                        <a:buChar char="•"/>
                      </a:pPr>
                      <a:r>
                        <a:rPr lang="en-US" sz="1600" b="1" dirty="0">
                          <a:latin typeface="Calibri" panose="020F0502020204030204" pitchFamily="34" charset="0"/>
                          <a:cs typeface="Calibri" panose="020F0502020204030204" pitchFamily="34" charset="0"/>
                        </a:rPr>
                        <a:t>Columns</a:t>
                      </a:r>
                      <a:r>
                        <a:rPr lang="en-US" sz="1600" dirty="0">
                          <a:latin typeface="Calibri" panose="020F0502020204030204" pitchFamily="34" charset="0"/>
                          <a:cs typeface="Calibri" panose="020F0502020204030204" pitchFamily="34" charset="0"/>
                        </a:rPr>
                        <a:t> are measures that will define groups (e.g., RFM, inventory and profit metrics)</a:t>
                      </a:r>
                    </a:p>
                  </a:txBody>
                  <a:tcPr/>
                </a:tc>
                <a:extLst>
                  <a:ext uri="{0D108BD9-81ED-4DB2-BD59-A6C34878D82A}">
                    <a16:rowId xmlns:a16="http://schemas.microsoft.com/office/drawing/2014/main" val="3730988371"/>
                  </a:ext>
                </a:extLst>
              </a:tr>
            </a:tbl>
          </a:graphicData>
        </a:graphic>
      </p:graphicFrame>
    </p:spTree>
    <p:extLst>
      <p:ext uri="{BB962C8B-B14F-4D97-AF65-F5344CB8AC3E}">
        <p14:creationId xmlns:p14="http://schemas.microsoft.com/office/powerpoint/2010/main" val="1164244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pic>
        <p:nvPicPr>
          <p:cNvPr id="10" name="Picture 9">
            <a:extLst>
              <a:ext uri="{FF2B5EF4-FFF2-40B4-BE49-F238E27FC236}">
                <a16:creationId xmlns:a16="http://schemas.microsoft.com/office/drawing/2014/main" id="{4951FA3D-90D5-4D8B-ADA9-184854E3FBE7}"/>
              </a:ext>
            </a:extLst>
          </p:cNvPr>
          <p:cNvPicPr>
            <a:picLocks noChangeAspect="1"/>
          </p:cNvPicPr>
          <p:nvPr/>
        </p:nvPicPr>
        <p:blipFill>
          <a:blip r:embed="rId3"/>
          <a:stretch>
            <a:fillRect/>
          </a:stretch>
        </p:blipFill>
        <p:spPr>
          <a:xfrm>
            <a:off x="659863" y="1328828"/>
            <a:ext cx="8060190" cy="3172645"/>
          </a:xfrm>
          <a:prstGeom prst="rect">
            <a:avLst/>
          </a:prstGeom>
        </p:spPr>
      </p:pic>
      <p:sp>
        <p:nvSpPr>
          <p:cNvPr id="11" name="Arrow: Bent-Up 10">
            <a:extLst>
              <a:ext uri="{FF2B5EF4-FFF2-40B4-BE49-F238E27FC236}">
                <a16:creationId xmlns:a16="http://schemas.microsoft.com/office/drawing/2014/main" id="{DEC3F038-1CC9-455C-8311-39D23791FA1B}"/>
              </a:ext>
            </a:extLst>
          </p:cNvPr>
          <p:cNvSpPr/>
          <p:nvPr/>
        </p:nvSpPr>
        <p:spPr>
          <a:xfrm rot="10800000" flipH="1">
            <a:off x="6700058" y="856211"/>
            <a:ext cx="685671" cy="535670"/>
          </a:xfrm>
          <a:prstGeom prst="ben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6"/>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How to apply it</a:t>
            </a:r>
          </a:p>
        </p:txBody>
      </p:sp>
      <p:sp>
        <p:nvSpPr>
          <p:cNvPr id="12" name="Title 1">
            <a:extLst>
              <a:ext uri="{FF2B5EF4-FFF2-40B4-BE49-F238E27FC236}">
                <a16:creationId xmlns:a16="http://schemas.microsoft.com/office/drawing/2014/main" id="{89428FDA-C3EE-4D6F-B3E1-86328C9599A5}"/>
              </a:ext>
            </a:extLst>
          </p:cNvPr>
          <p:cNvSpPr txBox="1">
            <a:spLocks/>
          </p:cNvSpPr>
          <p:nvPr/>
        </p:nvSpPr>
        <p:spPr>
          <a:xfrm>
            <a:off x="559670" y="33049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Cluster Analysis</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e.g., Aggregate to class-level by assigned cluster #</a:t>
            </a:r>
          </a:p>
          <a:p>
            <a:endParaRPr lang="en-US" sz="2025"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226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a:xfrm>
            <a:off x="480947" y="1364450"/>
            <a:ext cx="8320594" cy="595314"/>
          </a:xfrm>
        </p:spPr>
        <p:txBody>
          <a:bodyPr>
            <a:normAutofit fontScale="90000"/>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Cluster Analysis</a:t>
            </a:r>
            <a:br>
              <a:rPr lang="en-US" dirty="0">
                <a:solidFill>
                  <a:schemeClr val="accent2">
                    <a:lumMod val="20000"/>
                    <a:lumOff val="80000"/>
                  </a:schemeClr>
                </a:solidFill>
                <a:latin typeface="Calibri" panose="020F0502020204030204" pitchFamily="34"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cs typeface="Calibri" panose="020F0502020204030204" pitchFamily="34" charset="0"/>
              </a:rPr>
              <a:t>R code: </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https://ceresanalytics.com/R_for_IBF_NextLevel/ibf_Clusters.r</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br>
              <a:rPr lang="en-US" sz="20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Web app:  </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https://sbthesis.com/shiny_IBF/</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p>
        </p:txBody>
      </p:sp>
      <p:sp>
        <p:nvSpPr>
          <p:cNvPr id="8" name="Rectangle 7">
            <a:extLst>
              <a:ext uri="{FF2B5EF4-FFF2-40B4-BE49-F238E27FC236}">
                <a16:creationId xmlns:a16="http://schemas.microsoft.com/office/drawing/2014/main" id="{C023744A-C507-4C81-AA69-F6836510F851}"/>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Example</a:t>
            </a:r>
          </a:p>
        </p:txBody>
      </p:sp>
    </p:spTree>
    <p:extLst>
      <p:ext uri="{BB962C8B-B14F-4D97-AF65-F5344CB8AC3E}">
        <p14:creationId xmlns:p14="http://schemas.microsoft.com/office/powerpoint/2010/main" val="44134092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5DDB31A-1040-4BDD-8C5E-EC9D4E34A33C}"/>
              </a:ext>
            </a:extLst>
          </p:cNvPr>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1458"/>
          <a:stretch/>
        </p:blipFill>
        <p:spPr>
          <a:xfrm>
            <a:off x="1237441" y="254344"/>
            <a:ext cx="6669117" cy="4341266"/>
          </a:xfrm>
          <a:prstGeom prst="rect">
            <a:avLst/>
          </a:prstGeom>
        </p:spPr>
      </p:pic>
      <p:sp>
        <p:nvSpPr>
          <p:cNvPr id="6" name="Rectangle 5">
            <a:extLst>
              <a:ext uri="{FF2B5EF4-FFF2-40B4-BE49-F238E27FC236}">
                <a16:creationId xmlns:a16="http://schemas.microsoft.com/office/drawing/2014/main" id="{9238E188-0BEB-4F31-A952-F432094B2123}"/>
              </a:ext>
            </a:extLst>
          </p:cNvPr>
          <p:cNvSpPr/>
          <p:nvPr/>
        </p:nvSpPr>
        <p:spPr>
          <a:xfrm>
            <a:off x="6872990" y="0"/>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Test Data</a:t>
            </a:r>
          </a:p>
        </p:txBody>
      </p:sp>
    </p:spTree>
    <p:extLst>
      <p:ext uri="{BB962C8B-B14F-4D97-AF65-F5344CB8AC3E}">
        <p14:creationId xmlns:p14="http://schemas.microsoft.com/office/powerpoint/2010/main" val="372406088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FE692-CC62-4AE6-9ABC-F928C10F081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947" y="455435"/>
            <a:ext cx="8268436" cy="3865900"/>
          </a:xfrm>
          <a:prstGeom prst="rect">
            <a:avLst/>
          </a:prstGeom>
        </p:spPr>
      </p:pic>
      <p:cxnSp>
        <p:nvCxnSpPr>
          <p:cNvPr id="3" name="Straight Arrow Connector 2">
            <a:extLst>
              <a:ext uri="{FF2B5EF4-FFF2-40B4-BE49-F238E27FC236}">
                <a16:creationId xmlns:a16="http://schemas.microsoft.com/office/drawing/2014/main" id="{FB45B3BC-7F67-48A8-B889-04E64C26CF3A}"/>
              </a:ext>
            </a:extLst>
          </p:cNvPr>
          <p:cNvCxnSpPr>
            <a:cxnSpLocks/>
          </p:cNvCxnSpPr>
          <p:nvPr/>
        </p:nvCxnSpPr>
        <p:spPr>
          <a:xfrm flipH="1">
            <a:off x="5528767" y="1443975"/>
            <a:ext cx="773179" cy="1127775"/>
          </a:xfrm>
          <a:prstGeom prst="straightConnector1">
            <a:avLst/>
          </a:prstGeom>
          <a:noFill/>
          <a:ln w="12700" cap="flat">
            <a:solidFill>
              <a:schemeClr val="accent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4" name="Straight Arrow Connector 3">
            <a:extLst>
              <a:ext uri="{FF2B5EF4-FFF2-40B4-BE49-F238E27FC236}">
                <a16:creationId xmlns:a16="http://schemas.microsoft.com/office/drawing/2014/main" id="{7BA9E130-55DA-48A1-AFCF-EFD34A1762E1}"/>
              </a:ext>
            </a:extLst>
          </p:cNvPr>
          <p:cNvCxnSpPr>
            <a:cxnSpLocks/>
          </p:cNvCxnSpPr>
          <p:nvPr/>
        </p:nvCxnSpPr>
        <p:spPr>
          <a:xfrm flipH="1">
            <a:off x="1952368" y="1443975"/>
            <a:ext cx="4349579" cy="1228615"/>
          </a:xfrm>
          <a:prstGeom prst="straightConnector1">
            <a:avLst/>
          </a:prstGeom>
          <a:noFill/>
          <a:ln w="12700" cap="flat">
            <a:solidFill>
              <a:schemeClr val="accent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5" name="Straight Arrow Connector 4">
            <a:extLst>
              <a:ext uri="{FF2B5EF4-FFF2-40B4-BE49-F238E27FC236}">
                <a16:creationId xmlns:a16="http://schemas.microsoft.com/office/drawing/2014/main" id="{50AF1937-8E2F-463D-9099-B8065CCD5577}"/>
              </a:ext>
            </a:extLst>
          </p:cNvPr>
          <p:cNvCxnSpPr>
            <a:cxnSpLocks/>
          </p:cNvCxnSpPr>
          <p:nvPr/>
        </p:nvCxnSpPr>
        <p:spPr>
          <a:xfrm>
            <a:off x="6333720" y="1443975"/>
            <a:ext cx="1627562" cy="1127775"/>
          </a:xfrm>
          <a:prstGeom prst="straightConnector1">
            <a:avLst/>
          </a:prstGeom>
          <a:noFill/>
          <a:ln w="12700" cap="flat">
            <a:solidFill>
              <a:schemeClr val="accent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FEC43735-5544-4ABD-BA9C-F3FDC3A31D9E}"/>
              </a:ext>
            </a:extLst>
          </p:cNvPr>
          <p:cNvSpPr txBox="1"/>
          <p:nvPr/>
        </p:nvSpPr>
        <p:spPr>
          <a:xfrm>
            <a:off x="4316038" y="1171611"/>
            <a:ext cx="400535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b="1" i="1" dirty="0">
                <a:solidFill>
                  <a:schemeClr val="accent1"/>
                </a:solidFill>
                <a:latin typeface="+mj-lt"/>
              </a:rPr>
              <a:t>Long branches mean clusters are distinct</a:t>
            </a:r>
          </a:p>
        </p:txBody>
      </p:sp>
      <p:sp>
        <p:nvSpPr>
          <p:cNvPr id="7" name="Rectangle 6">
            <a:extLst>
              <a:ext uri="{FF2B5EF4-FFF2-40B4-BE49-F238E27FC236}">
                <a16:creationId xmlns:a16="http://schemas.microsoft.com/office/drawing/2014/main" id="{7586EEC5-2214-4C5C-813C-1B98CB8BC34D}"/>
              </a:ext>
            </a:extLst>
          </p:cNvPr>
          <p:cNvSpPr/>
          <p:nvPr/>
        </p:nvSpPr>
        <p:spPr>
          <a:xfrm>
            <a:off x="6872990" y="0"/>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Test Data</a:t>
            </a:r>
          </a:p>
        </p:txBody>
      </p:sp>
    </p:spTree>
    <p:extLst>
      <p:ext uri="{BB962C8B-B14F-4D97-AF65-F5344CB8AC3E}">
        <p14:creationId xmlns:p14="http://schemas.microsoft.com/office/powerpoint/2010/main" val="322377562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8E188-0BEB-4F31-A952-F432094B2123}"/>
              </a:ext>
            </a:extLst>
          </p:cNvPr>
          <p:cNvSpPr/>
          <p:nvPr/>
        </p:nvSpPr>
        <p:spPr>
          <a:xfrm>
            <a:off x="6872990" y="0"/>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err="1">
                <a:solidFill>
                  <a:srgbClr val="FFFFFF"/>
                </a:solidFill>
                <a:latin typeface="Calibri" panose="020F0502020204030204" pitchFamily="34" charset="0"/>
                <a:cs typeface="Calibri" panose="020F0502020204030204" pitchFamily="34" charset="0"/>
              </a:rPr>
              <a:t>Within:Between</a:t>
            </a:r>
            <a:r>
              <a:rPr lang="en-US" sz="1500" dirty="0">
                <a:solidFill>
                  <a:srgbClr val="FFFFFF"/>
                </a:solidFill>
                <a:latin typeface="Calibri" panose="020F0502020204030204" pitchFamily="34" charset="0"/>
                <a:cs typeface="Calibri" panose="020F0502020204030204" pitchFamily="34" charset="0"/>
              </a:rPr>
              <a:t> Ratio</a:t>
            </a:r>
          </a:p>
        </p:txBody>
      </p:sp>
      <p:pic>
        <p:nvPicPr>
          <p:cNvPr id="2" name="Picture 1">
            <a:extLst>
              <a:ext uri="{FF2B5EF4-FFF2-40B4-BE49-F238E27FC236}">
                <a16:creationId xmlns:a16="http://schemas.microsoft.com/office/drawing/2014/main" id="{D884D125-E8D8-4151-B727-4E6DCB5789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7809" y="455435"/>
            <a:ext cx="8088381" cy="4016549"/>
          </a:xfrm>
          <a:prstGeom prst="rect">
            <a:avLst/>
          </a:prstGeom>
        </p:spPr>
      </p:pic>
      <p:cxnSp>
        <p:nvCxnSpPr>
          <p:cNvPr id="10" name="Straight Arrow Connector 9">
            <a:extLst>
              <a:ext uri="{FF2B5EF4-FFF2-40B4-BE49-F238E27FC236}">
                <a16:creationId xmlns:a16="http://schemas.microsoft.com/office/drawing/2014/main" id="{FBE8DDA5-F683-4643-8A89-781568BC4031}"/>
              </a:ext>
            </a:extLst>
          </p:cNvPr>
          <p:cNvCxnSpPr>
            <a:cxnSpLocks/>
          </p:cNvCxnSpPr>
          <p:nvPr/>
        </p:nvCxnSpPr>
        <p:spPr>
          <a:xfrm flipH="1">
            <a:off x="2492534" y="1027377"/>
            <a:ext cx="1970021" cy="2150075"/>
          </a:xfrm>
          <a:prstGeom prst="straightConnector1">
            <a:avLst/>
          </a:prstGeom>
          <a:noFill/>
          <a:ln w="12700" cap="flat">
            <a:solidFill>
              <a:schemeClr val="accent1"/>
            </a:solidFill>
            <a:prstDash val="dash"/>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7259291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CFE83-DBC0-4C14-BD82-9FA07E2F6CC5}"/>
              </a:ext>
            </a:extLst>
          </p:cNvPr>
          <p:cNvPicPr>
            <a:picLocks noChangeAspect="1"/>
          </p:cNvPicPr>
          <p:nvPr/>
        </p:nvPicPr>
        <p:blipFill>
          <a:blip r:embed="rId2"/>
          <a:stretch>
            <a:fillRect/>
          </a:stretch>
        </p:blipFill>
        <p:spPr>
          <a:xfrm>
            <a:off x="578212" y="508393"/>
            <a:ext cx="8093490" cy="3930823"/>
          </a:xfrm>
          <a:prstGeom prst="rect">
            <a:avLst/>
          </a:prstGeom>
        </p:spPr>
      </p:pic>
      <p:sp>
        <p:nvSpPr>
          <p:cNvPr id="3" name="Rectangle 2">
            <a:extLst>
              <a:ext uri="{FF2B5EF4-FFF2-40B4-BE49-F238E27FC236}">
                <a16:creationId xmlns:a16="http://schemas.microsoft.com/office/drawing/2014/main" id="{C357F32C-931E-4332-8D13-C2608643AEC8}"/>
              </a:ext>
            </a:extLst>
          </p:cNvPr>
          <p:cNvSpPr/>
          <p:nvPr/>
        </p:nvSpPr>
        <p:spPr>
          <a:xfrm>
            <a:off x="6872990" y="3531"/>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Average Silhouette Score</a:t>
            </a:r>
          </a:p>
        </p:txBody>
      </p:sp>
      <p:cxnSp>
        <p:nvCxnSpPr>
          <p:cNvPr id="4" name="Straight Arrow Connector 3">
            <a:extLst>
              <a:ext uri="{FF2B5EF4-FFF2-40B4-BE49-F238E27FC236}">
                <a16:creationId xmlns:a16="http://schemas.microsoft.com/office/drawing/2014/main" id="{B0EF068D-C95B-4623-A67F-D92B5685FDEF}"/>
              </a:ext>
            </a:extLst>
          </p:cNvPr>
          <p:cNvCxnSpPr>
            <a:cxnSpLocks/>
          </p:cNvCxnSpPr>
          <p:nvPr/>
        </p:nvCxnSpPr>
        <p:spPr>
          <a:xfrm flipH="1">
            <a:off x="2481943" y="857913"/>
            <a:ext cx="2030040" cy="169463"/>
          </a:xfrm>
          <a:prstGeom prst="straightConnector1">
            <a:avLst/>
          </a:prstGeom>
          <a:noFill/>
          <a:ln w="12700" cap="flat">
            <a:solidFill>
              <a:schemeClr val="accent1"/>
            </a:solidFill>
            <a:prstDash val="dash"/>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8208742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97469-7D5C-4F8D-A02D-47214B37C797}"/>
              </a:ext>
            </a:extLst>
          </p:cNvPr>
          <p:cNvPicPr>
            <a:picLocks noChangeAspect="1"/>
          </p:cNvPicPr>
          <p:nvPr/>
        </p:nvPicPr>
        <p:blipFill>
          <a:blip r:embed="rId2"/>
          <a:stretch>
            <a:fillRect/>
          </a:stretch>
        </p:blipFill>
        <p:spPr>
          <a:xfrm>
            <a:off x="264788" y="589566"/>
            <a:ext cx="8406125" cy="4082662"/>
          </a:xfrm>
          <a:prstGeom prst="rect">
            <a:avLst/>
          </a:prstGeom>
        </p:spPr>
      </p:pic>
      <p:sp>
        <p:nvSpPr>
          <p:cNvPr id="4" name="Rectangle 3">
            <a:extLst>
              <a:ext uri="{FF2B5EF4-FFF2-40B4-BE49-F238E27FC236}">
                <a16:creationId xmlns:a16="http://schemas.microsoft.com/office/drawing/2014/main" id="{7E179AE2-1DA1-4526-8987-BA04025C3A12}"/>
              </a:ext>
            </a:extLst>
          </p:cNvPr>
          <p:cNvSpPr/>
          <p:nvPr/>
        </p:nvSpPr>
        <p:spPr>
          <a:xfrm>
            <a:off x="6812280" y="0"/>
            <a:ext cx="233172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Individual Silhouette Scores</a:t>
            </a:r>
          </a:p>
        </p:txBody>
      </p:sp>
    </p:spTree>
    <p:extLst>
      <p:ext uri="{BB962C8B-B14F-4D97-AF65-F5344CB8AC3E}">
        <p14:creationId xmlns:p14="http://schemas.microsoft.com/office/powerpoint/2010/main" val="155888860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E787D-651D-4A6F-924F-F8139A3C0A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872"/>
          <a:stretch/>
        </p:blipFill>
        <p:spPr>
          <a:xfrm>
            <a:off x="0" y="1866855"/>
            <a:ext cx="9051049" cy="1649365"/>
          </a:xfrm>
          <a:prstGeom prst="rect">
            <a:avLst/>
          </a:prstGeom>
        </p:spPr>
      </p:pic>
      <p:sp>
        <p:nvSpPr>
          <p:cNvPr id="3" name="Rectangle 2">
            <a:extLst>
              <a:ext uri="{FF2B5EF4-FFF2-40B4-BE49-F238E27FC236}">
                <a16:creationId xmlns:a16="http://schemas.microsoft.com/office/drawing/2014/main" id="{B0F6BC8D-72F7-4ABA-8C27-449FBB693C04}"/>
              </a:ext>
            </a:extLst>
          </p:cNvPr>
          <p:cNvSpPr/>
          <p:nvPr/>
        </p:nvSpPr>
        <p:spPr>
          <a:xfrm>
            <a:off x="6872990" y="0"/>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Cluster Assignment</a:t>
            </a:r>
          </a:p>
        </p:txBody>
      </p:sp>
      <p:sp>
        <p:nvSpPr>
          <p:cNvPr id="4" name="TextBox 3">
            <a:extLst>
              <a:ext uri="{FF2B5EF4-FFF2-40B4-BE49-F238E27FC236}">
                <a16:creationId xmlns:a16="http://schemas.microsoft.com/office/drawing/2014/main" id="{B1CE092E-4BE0-4C75-A943-1749EC80DA47}"/>
              </a:ext>
            </a:extLst>
          </p:cNvPr>
          <p:cNvSpPr txBox="1"/>
          <p:nvPr/>
        </p:nvSpPr>
        <p:spPr>
          <a:xfrm>
            <a:off x="660204" y="568051"/>
            <a:ext cx="712808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a:ln>
                  <a:noFill/>
                </a:ln>
                <a:solidFill>
                  <a:srgbClr val="000000"/>
                </a:solidFill>
                <a:effectLst/>
                <a:uFillTx/>
                <a:latin typeface="+mn-lt"/>
                <a:ea typeface="+mn-ea"/>
                <a:cs typeface="+mn-cs"/>
                <a:sym typeface="Helvetica Light"/>
              </a:rPr>
              <a:t>The cluster assignment can be used like any other data element… </a:t>
            </a:r>
          </a:p>
        </p:txBody>
      </p:sp>
    </p:spTree>
    <p:extLst>
      <p:ext uri="{BB962C8B-B14F-4D97-AF65-F5344CB8AC3E}">
        <p14:creationId xmlns:p14="http://schemas.microsoft.com/office/powerpoint/2010/main" val="105394077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07D230-F2A2-4646-92D4-1DCCF00D3DFE}"/>
              </a:ext>
            </a:extLst>
          </p:cNvPr>
          <p:cNvSpPr/>
          <p:nvPr/>
        </p:nvSpPr>
        <p:spPr>
          <a:xfrm>
            <a:off x="6872990" y="0"/>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Compare and Contrast</a:t>
            </a:r>
          </a:p>
        </p:txBody>
      </p:sp>
      <p:sp>
        <p:nvSpPr>
          <p:cNvPr id="4" name="TextBox 3">
            <a:extLst>
              <a:ext uri="{FF2B5EF4-FFF2-40B4-BE49-F238E27FC236}">
                <a16:creationId xmlns:a16="http://schemas.microsoft.com/office/drawing/2014/main" id="{D6F04C98-E455-4DA4-ADDD-2B0C1335A3CE}"/>
              </a:ext>
            </a:extLst>
          </p:cNvPr>
          <p:cNvSpPr txBox="1"/>
          <p:nvPr/>
        </p:nvSpPr>
        <p:spPr>
          <a:xfrm>
            <a:off x="131216" y="834446"/>
            <a:ext cx="147928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1000" b="1" dirty="0"/>
              <a:t>Cluster 1</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Low average sales</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000" b="0" i="1" u="none" strike="noStrike" cap="none" spc="0" normalizeH="0" baseline="0" dirty="0">
                <a:ln>
                  <a:noFill/>
                </a:ln>
                <a:solidFill>
                  <a:srgbClr val="000000"/>
                </a:solidFill>
                <a:effectLst/>
                <a:uFillTx/>
                <a:latin typeface="+mn-lt"/>
                <a:ea typeface="+mn-ea"/>
                <a:cs typeface="+mn-cs"/>
                <a:sym typeface="Helvetica Light"/>
              </a:rPr>
              <a:t>High frequency</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Low recency</a:t>
            </a:r>
            <a:endParaRPr kumimoji="0" lang="en-US" sz="1000" b="0" i="1"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4F08DF43-286C-40F4-BD5E-9FF738E58089}"/>
              </a:ext>
            </a:extLst>
          </p:cNvPr>
          <p:cNvPicPr>
            <a:picLocks noChangeAspect="1"/>
          </p:cNvPicPr>
          <p:nvPr/>
        </p:nvPicPr>
        <p:blipFill>
          <a:blip r:embed="rId2"/>
          <a:stretch>
            <a:fillRect/>
          </a:stretch>
        </p:blipFill>
        <p:spPr>
          <a:xfrm>
            <a:off x="1341591" y="742182"/>
            <a:ext cx="7534091" cy="3659135"/>
          </a:xfrm>
          <a:prstGeom prst="rect">
            <a:avLst/>
          </a:prstGeom>
        </p:spPr>
      </p:pic>
      <p:sp>
        <p:nvSpPr>
          <p:cNvPr id="6" name="TextBox 5">
            <a:extLst>
              <a:ext uri="{FF2B5EF4-FFF2-40B4-BE49-F238E27FC236}">
                <a16:creationId xmlns:a16="http://schemas.microsoft.com/office/drawing/2014/main" id="{6A191DB1-D0CF-44C9-8ACB-79F1FBD07553}"/>
              </a:ext>
            </a:extLst>
          </p:cNvPr>
          <p:cNvSpPr txBox="1"/>
          <p:nvPr/>
        </p:nvSpPr>
        <p:spPr>
          <a:xfrm>
            <a:off x="88850" y="2033677"/>
            <a:ext cx="147928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1000" b="1" dirty="0"/>
              <a:t>Cluster 2</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High average sales</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000" b="0" i="1" u="none" strike="noStrike" cap="none" spc="0" normalizeH="0" baseline="0" dirty="0">
                <a:ln>
                  <a:noFill/>
                </a:ln>
                <a:solidFill>
                  <a:srgbClr val="000000"/>
                </a:solidFill>
                <a:effectLst/>
                <a:uFillTx/>
                <a:latin typeface="+mn-lt"/>
                <a:ea typeface="+mn-ea"/>
                <a:cs typeface="+mn-cs"/>
                <a:sym typeface="Helvetica Light"/>
              </a:rPr>
              <a:t>Low frequency</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High recency</a:t>
            </a:r>
            <a:endParaRPr kumimoji="0" lang="en-US" sz="10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AFBA2945-8206-44AD-88C4-6AD5B2913394}"/>
              </a:ext>
            </a:extLst>
          </p:cNvPr>
          <p:cNvSpPr txBox="1"/>
          <p:nvPr/>
        </p:nvSpPr>
        <p:spPr>
          <a:xfrm>
            <a:off x="131216" y="3185549"/>
            <a:ext cx="147928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US" sz="1000" b="1" dirty="0"/>
              <a:t>Cluster 3</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Medium average sales</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Medium </a:t>
            </a:r>
            <a:r>
              <a:rPr kumimoji="0" lang="en-US" sz="1000" b="0" i="1" u="none" strike="noStrike" cap="none" spc="0" normalizeH="0" baseline="0" dirty="0">
                <a:ln>
                  <a:noFill/>
                </a:ln>
                <a:solidFill>
                  <a:srgbClr val="000000"/>
                </a:solidFill>
                <a:effectLst/>
                <a:uFillTx/>
                <a:latin typeface="+mn-lt"/>
                <a:ea typeface="+mn-ea"/>
                <a:cs typeface="+mn-cs"/>
                <a:sym typeface="Helvetica Light"/>
              </a:rPr>
              <a:t>frequency</a:t>
            </a:r>
          </a:p>
          <a:p>
            <a:pPr marL="171450" marR="0" indent="-1714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000" i="1" dirty="0"/>
              <a:t>Medium recency</a:t>
            </a:r>
            <a:endParaRPr kumimoji="0" lang="en-US" sz="1000" b="0"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8963487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67000"/>
            <a:extLst>
              <a:ext uri="{28A0092B-C50C-407E-A947-70E740481C1C}">
                <a14:useLocalDpi xmlns:a14="http://schemas.microsoft.com/office/drawing/2010/main"/>
              </a:ext>
            </a:extLst>
          </a:blip>
          <a:srcRect/>
          <a:stretch/>
        </p:blipFill>
        <p:spPr>
          <a:xfrm rot="10800000">
            <a:off x="4432648" y="1533896"/>
            <a:ext cx="3568353" cy="2660317"/>
          </a:xfrm>
          <a:prstGeom prst="rect">
            <a:avLst/>
          </a:prstGeom>
        </p:spPr>
      </p:pic>
      <p:sp>
        <p:nvSpPr>
          <p:cNvPr id="2" name="Title 1">
            <a:extLst>
              <a:ext uri="{FF2B5EF4-FFF2-40B4-BE49-F238E27FC236}">
                <a16:creationId xmlns:a16="http://schemas.microsoft.com/office/drawing/2014/main" id="{A65A5BE0-AF3B-405C-9083-C30A81F4C6F4}"/>
              </a:ext>
            </a:extLst>
          </p:cNvPr>
          <p:cNvSpPr>
            <a:spLocks noGrp="1"/>
          </p:cNvSpPr>
          <p:nvPr>
            <p:ph type="title"/>
          </p:nvPr>
        </p:nvSpPr>
        <p:spPr>
          <a:xfrm>
            <a:off x="727588" y="241306"/>
            <a:ext cx="7865806" cy="549818"/>
          </a:xfrm>
        </p:spPr>
        <p:txBody>
          <a:bodyPr>
            <a:noAutofit/>
          </a:bodyPr>
          <a:lstStyle/>
          <a:p>
            <a:r>
              <a:rPr lang="en-US" sz="3200" dirty="0">
                <a:solidFill>
                  <a:schemeClr val="tx1">
                    <a:lumMod val="75000"/>
                    <a:lumOff val="25000"/>
                  </a:schemeClr>
                </a:solidFill>
                <a:latin typeface="Calibri" panose="020F0502020204030204" pitchFamily="34" charset="0"/>
                <a:ea typeface="Bebas Neue" charset="0"/>
                <a:cs typeface="Calibri" panose="020F0502020204030204" pitchFamily="34" charset="0"/>
              </a:rPr>
              <a:t>Forecasting</a:t>
            </a:r>
            <a:br>
              <a:rPr lang="en-US" sz="3700" b="1" dirty="0">
                <a:solidFill>
                  <a:schemeClr val="tx1">
                    <a:lumMod val="75000"/>
                    <a:lumOff val="25000"/>
                  </a:schemeClr>
                </a:solidFill>
                <a:latin typeface="Calibri" panose="020F0502020204030204" pitchFamily="34" charset="0"/>
                <a:ea typeface="Bebas Neue" charset="0"/>
                <a:cs typeface="Calibri" panose="020F0502020204030204" pitchFamily="34" charset="0"/>
              </a:rPr>
            </a:br>
            <a:r>
              <a:rPr lang="en-US" sz="2000" dirty="0">
                <a:solidFill>
                  <a:schemeClr val="tx1">
                    <a:lumMod val="75000"/>
                    <a:lumOff val="25000"/>
                  </a:schemeClr>
                </a:solidFill>
                <a:latin typeface="Calibri" panose="020F0502020204030204" pitchFamily="34" charset="0"/>
                <a:ea typeface="Bebas Neue" charset="0"/>
                <a:cs typeface="Calibri" panose="020F0502020204030204" pitchFamily="34" charset="0"/>
              </a:rPr>
              <a:t>the best job in an organization</a:t>
            </a:r>
            <a:br>
              <a:rPr lang="en-US" sz="3700" b="1" dirty="0">
                <a:solidFill>
                  <a:schemeClr val="tx1">
                    <a:lumMod val="75000"/>
                    <a:lumOff val="25000"/>
                  </a:schemeClr>
                </a:solidFill>
                <a:latin typeface="Bebas Neue" charset="0"/>
                <a:ea typeface="Bebas Neue" charset="0"/>
                <a:cs typeface="Bebas Neue" charset="0"/>
              </a:rPr>
            </a:br>
            <a:endParaRPr lang="en-US" sz="3700" b="1" dirty="0">
              <a:solidFill>
                <a:schemeClr val="accent3"/>
              </a:solidFill>
              <a:latin typeface="Bebas Neue" charset="0"/>
              <a:ea typeface="Bebas Neue" charset="0"/>
              <a:cs typeface="Bebas Neue" charset="0"/>
            </a:endParaRPr>
          </a:p>
        </p:txBody>
      </p:sp>
      <p:sp>
        <p:nvSpPr>
          <p:cNvPr id="3" name="Content Placeholder 2">
            <a:extLst>
              <a:ext uri="{FF2B5EF4-FFF2-40B4-BE49-F238E27FC236}">
                <a16:creationId xmlns:a16="http://schemas.microsoft.com/office/drawing/2014/main" id="{6A4233A5-D514-492F-ABB0-58E2615DC2CC}"/>
              </a:ext>
            </a:extLst>
          </p:cNvPr>
          <p:cNvSpPr>
            <a:spLocks noGrp="1"/>
          </p:cNvSpPr>
          <p:nvPr>
            <p:ph type="body" sz="quarter" idx="1"/>
          </p:nvPr>
        </p:nvSpPr>
        <p:spPr>
          <a:xfrm>
            <a:off x="864286" y="1480726"/>
            <a:ext cx="3568354" cy="2660318"/>
          </a:xfrm>
        </p:spPr>
        <p:txBody>
          <a:bodyPr anchor="ctr">
            <a:noAutofit/>
          </a:bodyPr>
          <a:lstStyle/>
          <a:p>
            <a:pPr marL="285750" lvl="1" indent="-285750">
              <a:lnSpc>
                <a:spcPct val="110000"/>
              </a:lnSpc>
              <a:spcBef>
                <a:spcPts val="1483"/>
              </a:spcBef>
              <a:buFont typeface="Arial" charset="0"/>
              <a:buChar char="•"/>
            </a:pPr>
            <a:r>
              <a:rPr lang="en-US" sz="2200" dirty="0">
                <a:latin typeface="Calibri" panose="020F0502020204030204" pitchFamily="34" charset="0"/>
                <a:cs typeface="Calibri" panose="020F0502020204030204" pitchFamily="34" charset="0"/>
              </a:rPr>
              <a:t>Opportunities for skills</a:t>
            </a:r>
          </a:p>
          <a:p>
            <a:pPr marL="285750" lvl="1" indent="-285750">
              <a:lnSpc>
                <a:spcPct val="110000"/>
              </a:lnSpc>
              <a:spcBef>
                <a:spcPts val="1483"/>
              </a:spcBef>
              <a:buFont typeface="Arial" charset="0"/>
              <a:buChar char="•"/>
            </a:pPr>
            <a:r>
              <a:rPr lang="en-US" sz="2200" dirty="0">
                <a:latin typeface="Calibri" panose="020F0502020204030204" pitchFamily="34" charset="0"/>
                <a:cs typeface="Calibri" panose="020F0502020204030204" pitchFamily="34" charset="0"/>
              </a:rPr>
              <a:t>Data access </a:t>
            </a:r>
          </a:p>
          <a:p>
            <a:pPr marL="285750" lvl="1" indent="-285750">
              <a:lnSpc>
                <a:spcPct val="110000"/>
              </a:lnSpc>
              <a:spcBef>
                <a:spcPts val="1483"/>
              </a:spcBef>
              <a:buFont typeface="Arial" charset="0"/>
              <a:buChar char="•"/>
            </a:pPr>
            <a:r>
              <a:rPr lang="en-US" sz="2200" dirty="0">
                <a:latin typeface="Calibri" panose="020F0502020204030204" pitchFamily="34" charset="0"/>
                <a:cs typeface="Calibri" panose="020F0502020204030204" pitchFamily="34" charset="0"/>
              </a:rPr>
              <a:t>Working relationships</a:t>
            </a:r>
          </a:p>
          <a:p>
            <a:pPr marL="285750" lvl="1" indent="-285750">
              <a:lnSpc>
                <a:spcPct val="110000"/>
              </a:lnSpc>
              <a:spcBef>
                <a:spcPts val="1483"/>
              </a:spcBef>
              <a:buFont typeface="Arial" charset="0"/>
              <a:buChar char="•"/>
            </a:pPr>
            <a:r>
              <a:rPr lang="en-US" sz="2200" dirty="0">
                <a:latin typeface="Calibri" panose="020F0502020204030204" pitchFamily="34" charset="0"/>
                <a:cs typeface="Calibri" panose="020F0502020204030204" pitchFamily="34" charset="0"/>
              </a:rPr>
              <a:t>Answerable questions</a:t>
            </a:r>
          </a:p>
        </p:txBody>
      </p:sp>
      <p:pic>
        <p:nvPicPr>
          <p:cNvPr id="9" name="Picture 8">
            <a:extLst>
              <a:ext uri="{FF2B5EF4-FFF2-40B4-BE49-F238E27FC236}">
                <a16:creationId xmlns:a16="http://schemas.microsoft.com/office/drawing/2014/main" id="{A9184A1C-FF74-4EF5-B96B-96F118B830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1221987"/>
            <a:ext cx="4246037" cy="2972226"/>
          </a:xfrm>
          <a:prstGeom prst="rect">
            <a:avLst/>
          </a:prstGeom>
        </p:spPr>
      </p:pic>
    </p:spTree>
    <p:extLst>
      <p:ext uri="{BB962C8B-B14F-4D97-AF65-F5344CB8AC3E}">
        <p14:creationId xmlns:p14="http://schemas.microsoft.com/office/powerpoint/2010/main" val="3869271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6D7B8-14AB-2A65-5066-0A42C51920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4C65BD-D7CC-3161-2D5C-FF298C91670E}"/>
              </a:ext>
            </a:extLst>
          </p:cNvPr>
          <p:cNvPicPr>
            <a:picLocks noChangeAspect="1"/>
          </p:cNvPicPr>
          <p:nvPr/>
        </p:nvPicPr>
        <p:blipFill>
          <a:blip r:embed="rId2"/>
          <a:srcRect b="4629"/>
          <a:stretch/>
        </p:blipFill>
        <p:spPr>
          <a:xfrm>
            <a:off x="301401" y="224004"/>
            <a:ext cx="8337665" cy="4472811"/>
          </a:xfrm>
          <a:prstGeom prst="rect">
            <a:avLst/>
          </a:prstGeom>
        </p:spPr>
      </p:pic>
      <p:sp>
        <p:nvSpPr>
          <p:cNvPr id="6" name="TextBox 5">
            <a:extLst>
              <a:ext uri="{FF2B5EF4-FFF2-40B4-BE49-F238E27FC236}">
                <a16:creationId xmlns:a16="http://schemas.microsoft.com/office/drawing/2014/main" id="{0B34D02E-EAA5-8A3B-4D23-165E5F2CE95D}"/>
              </a:ext>
            </a:extLst>
          </p:cNvPr>
          <p:cNvSpPr txBox="1"/>
          <p:nvPr/>
        </p:nvSpPr>
        <p:spPr>
          <a:xfrm>
            <a:off x="1792321" y="69667"/>
            <a:ext cx="4771418" cy="338554"/>
          </a:xfrm>
          <a:prstGeom prst="rect">
            <a:avLst/>
          </a:prstGeom>
          <a:noFill/>
        </p:spPr>
        <p:txBody>
          <a:bodyPr wrap="square" rtlCol="0">
            <a:spAutoFit/>
          </a:bodyPr>
          <a:lstStyle/>
          <a:p>
            <a:r>
              <a:rPr lang="en-US" sz="1600" b="1" dirty="0">
                <a:solidFill>
                  <a:srgbClr val="0077B6"/>
                </a:solidFill>
                <a:latin typeface="Calibri" panose="020F0502020204030204" pitchFamily="34" charset="0"/>
                <a:cs typeface="Calibri" panose="020F0502020204030204" pitchFamily="34" charset="0"/>
              </a:rPr>
              <a:t>                                             SETUP</a:t>
            </a:r>
          </a:p>
        </p:txBody>
      </p:sp>
      <p:sp>
        <p:nvSpPr>
          <p:cNvPr id="10" name="Rectangle 9">
            <a:extLst>
              <a:ext uri="{FF2B5EF4-FFF2-40B4-BE49-F238E27FC236}">
                <a16:creationId xmlns:a16="http://schemas.microsoft.com/office/drawing/2014/main" id="{39AA3057-2E5F-706F-CAF2-B7798446ADC7}"/>
              </a:ext>
            </a:extLst>
          </p:cNvPr>
          <p:cNvSpPr/>
          <p:nvPr/>
        </p:nvSpPr>
        <p:spPr>
          <a:xfrm>
            <a:off x="0" y="517999"/>
            <a:ext cx="1181911" cy="18968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cxnSp>
        <p:nvCxnSpPr>
          <p:cNvPr id="13" name="Straight Arrow Connector 12">
            <a:extLst>
              <a:ext uri="{FF2B5EF4-FFF2-40B4-BE49-F238E27FC236}">
                <a16:creationId xmlns:a16="http://schemas.microsoft.com/office/drawing/2014/main" id="{CA634C4B-F9C6-F15B-B014-BD49933E2D88}"/>
              </a:ext>
            </a:extLst>
          </p:cNvPr>
          <p:cNvCxnSpPr>
            <a:cxnSpLocks/>
          </p:cNvCxnSpPr>
          <p:nvPr/>
        </p:nvCxnSpPr>
        <p:spPr>
          <a:xfrm flipH="1">
            <a:off x="1007610" y="421657"/>
            <a:ext cx="4047433" cy="891754"/>
          </a:xfrm>
          <a:prstGeom prst="straightConnector1">
            <a:avLst/>
          </a:prstGeom>
          <a:ln>
            <a:solidFill>
              <a:srgbClr val="0077B6"/>
            </a:solidFill>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6D9F2144-1964-2749-5C1B-7009C26B9E60}"/>
              </a:ext>
            </a:extLst>
          </p:cNvPr>
          <p:cNvCxnSpPr>
            <a:cxnSpLocks/>
          </p:cNvCxnSpPr>
          <p:nvPr/>
        </p:nvCxnSpPr>
        <p:spPr>
          <a:xfrm>
            <a:off x="5047635" y="429335"/>
            <a:ext cx="7408" cy="884076"/>
          </a:xfrm>
          <a:prstGeom prst="straightConnector1">
            <a:avLst/>
          </a:prstGeom>
          <a:ln>
            <a:solidFill>
              <a:srgbClr val="0077B6"/>
            </a:solidFill>
            <a:tailEnd type="triangle"/>
          </a:ln>
        </p:spPr>
        <p:style>
          <a:lnRef idx="1">
            <a:schemeClr val="accent6"/>
          </a:lnRef>
          <a:fillRef idx="0">
            <a:schemeClr val="accent6"/>
          </a:fillRef>
          <a:effectRef idx="0">
            <a:schemeClr val="accent6"/>
          </a:effectRef>
          <a:fontRef idx="minor">
            <a:schemeClr val="tx1"/>
          </a:fontRef>
        </p:style>
      </p:cxnSp>
      <p:sp>
        <p:nvSpPr>
          <p:cNvPr id="2" name="Explosion: 8 Points 1">
            <a:extLst>
              <a:ext uri="{FF2B5EF4-FFF2-40B4-BE49-F238E27FC236}">
                <a16:creationId xmlns:a16="http://schemas.microsoft.com/office/drawing/2014/main" id="{5978FF44-C11E-7448-30F0-D6C1AADF0170}"/>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cxnSp>
        <p:nvCxnSpPr>
          <p:cNvPr id="8" name="Straight Arrow Connector 7">
            <a:extLst>
              <a:ext uri="{FF2B5EF4-FFF2-40B4-BE49-F238E27FC236}">
                <a16:creationId xmlns:a16="http://schemas.microsoft.com/office/drawing/2014/main" id="{BABBDB2B-8BBF-DA70-47F0-C1C6423EA5F1}"/>
              </a:ext>
            </a:extLst>
          </p:cNvPr>
          <p:cNvCxnSpPr>
            <a:cxnSpLocks/>
          </p:cNvCxnSpPr>
          <p:nvPr/>
        </p:nvCxnSpPr>
        <p:spPr>
          <a:xfrm flipH="1">
            <a:off x="1647201" y="421657"/>
            <a:ext cx="3407842" cy="1483712"/>
          </a:xfrm>
          <a:prstGeom prst="straightConnector1">
            <a:avLst/>
          </a:prstGeom>
          <a:ln>
            <a:solidFill>
              <a:srgbClr val="0077B6"/>
            </a:solidFill>
            <a:tailEnd type="triangle"/>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83629182-79E2-B74E-4E93-A56A843722AB}"/>
              </a:ext>
            </a:extLst>
          </p:cNvPr>
          <p:cNvSpPr txBox="1"/>
          <p:nvPr/>
        </p:nvSpPr>
        <p:spPr>
          <a:xfrm>
            <a:off x="1287388" y="83111"/>
            <a:ext cx="3683912" cy="523220"/>
          </a:xfrm>
          <a:prstGeom prst="rect">
            <a:avLst/>
          </a:prstGeom>
          <a:solidFill>
            <a:srgbClr val="FFFFFF">
              <a:alpha val="30196"/>
            </a:srgb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i="1" dirty="0">
                <a:latin typeface="Calibri" panose="020F0502020204030204" pitchFamily="34" charset="0"/>
                <a:cs typeface="Calibri" panose="020F0502020204030204" pitchFamily="34" charset="0"/>
                <a:hlinkClick r:id="rId3"/>
              </a:rPr>
              <a:t>https://sbthesis.com/shiny_IBF/</a:t>
            </a:r>
            <a:endParaRPr lang="en-US" sz="1400" i="1" dirty="0">
              <a:latin typeface="Calibri" panose="020F0502020204030204" pitchFamily="34" charset="0"/>
              <a:cs typeface="Calibri" panose="020F0502020204030204" pitchFamily="34" charset="0"/>
            </a:endParaRPr>
          </a:p>
          <a:p>
            <a:r>
              <a:rPr lang="en-US" sz="1400" i="1" dirty="0">
                <a:latin typeface="Calibri" panose="020F0502020204030204" pitchFamily="34" charset="0"/>
                <a:cs typeface="Calibri" panose="020F0502020204030204" pitchFamily="34" charset="0"/>
              </a:rPr>
              <a:t>(no username or password)</a:t>
            </a:r>
          </a:p>
        </p:txBody>
      </p:sp>
    </p:spTree>
    <p:extLst>
      <p:ext uri="{BB962C8B-B14F-4D97-AF65-F5344CB8AC3E}">
        <p14:creationId xmlns:p14="http://schemas.microsoft.com/office/powerpoint/2010/main" val="103579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6D5C75-8321-22D3-081C-92BE6703658C}"/>
              </a:ext>
            </a:extLst>
          </p:cNvPr>
          <p:cNvPicPr>
            <a:picLocks noChangeAspect="1"/>
          </p:cNvPicPr>
          <p:nvPr/>
        </p:nvPicPr>
        <p:blipFill>
          <a:blip r:embed="rId3"/>
          <a:srcRect l="-1" t="10280" r="-81" b="5471"/>
          <a:stretch/>
        </p:blipFill>
        <p:spPr>
          <a:xfrm>
            <a:off x="0" y="525293"/>
            <a:ext cx="9090498" cy="4304491"/>
          </a:xfrm>
          <a:prstGeom prst="rect">
            <a:avLst/>
          </a:prstGeom>
        </p:spPr>
      </p:pic>
      <p:sp>
        <p:nvSpPr>
          <p:cNvPr id="6" name="TextBox 5">
            <a:extLst>
              <a:ext uri="{FF2B5EF4-FFF2-40B4-BE49-F238E27FC236}">
                <a16:creationId xmlns:a16="http://schemas.microsoft.com/office/drawing/2014/main" id="{FB7C19C1-782C-3A95-DE79-5E1279DB441F}"/>
              </a:ext>
            </a:extLst>
          </p:cNvPr>
          <p:cNvSpPr txBox="1"/>
          <p:nvPr/>
        </p:nvSpPr>
        <p:spPr>
          <a:xfrm>
            <a:off x="1792321" y="69667"/>
            <a:ext cx="4771418" cy="338554"/>
          </a:xfrm>
          <a:prstGeom prst="rect">
            <a:avLst/>
          </a:prstGeom>
          <a:noFill/>
        </p:spPr>
        <p:txBody>
          <a:bodyPr wrap="square" rtlCol="0">
            <a:spAutoFit/>
          </a:bodyPr>
          <a:lstStyle/>
          <a:p>
            <a:r>
              <a:rPr lang="en-US" sz="1600" b="1" dirty="0">
                <a:solidFill>
                  <a:srgbClr val="0077B6"/>
                </a:solidFill>
                <a:latin typeface="Calibri" panose="020F0502020204030204" pitchFamily="34" charset="0"/>
                <a:cs typeface="Calibri" panose="020F0502020204030204" pitchFamily="34" charset="0"/>
              </a:rPr>
              <a:t>              SETUP                                 RESULTS</a:t>
            </a:r>
          </a:p>
        </p:txBody>
      </p:sp>
      <p:sp>
        <p:nvSpPr>
          <p:cNvPr id="10" name="Rectangle 9">
            <a:extLst>
              <a:ext uri="{FF2B5EF4-FFF2-40B4-BE49-F238E27FC236}">
                <a16:creationId xmlns:a16="http://schemas.microsoft.com/office/drawing/2014/main" id="{321E2B1E-A659-87CA-EE2D-FFDD5B090499}"/>
              </a:ext>
            </a:extLst>
          </p:cNvPr>
          <p:cNvSpPr/>
          <p:nvPr/>
        </p:nvSpPr>
        <p:spPr>
          <a:xfrm>
            <a:off x="0" y="517999"/>
            <a:ext cx="1181911" cy="18968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cxnSp>
        <p:nvCxnSpPr>
          <p:cNvPr id="13" name="Straight Arrow Connector 12">
            <a:extLst>
              <a:ext uri="{FF2B5EF4-FFF2-40B4-BE49-F238E27FC236}">
                <a16:creationId xmlns:a16="http://schemas.microsoft.com/office/drawing/2014/main" id="{58C5DEAA-E4F8-3050-A4C6-014B0A0ED089}"/>
              </a:ext>
            </a:extLst>
          </p:cNvPr>
          <p:cNvCxnSpPr>
            <a:cxnSpLocks/>
          </p:cNvCxnSpPr>
          <p:nvPr/>
        </p:nvCxnSpPr>
        <p:spPr>
          <a:xfrm flipH="1">
            <a:off x="2283568" y="313717"/>
            <a:ext cx="299126" cy="204281"/>
          </a:xfrm>
          <a:prstGeom prst="straightConnector1">
            <a:avLst/>
          </a:prstGeom>
          <a:ln>
            <a:solidFill>
              <a:srgbClr val="0077B6"/>
            </a:solidFill>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1E3E38D6-BB52-7A52-E2FB-3E06AA9E6F84}"/>
              </a:ext>
            </a:extLst>
          </p:cNvPr>
          <p:cNvCxnSpPr>
            <a:cxnSpLocks/>
          </p:cNvCxnSpPr>
          <p:nvPr/>
        </p:nvCxnSpPr>
        <p:spPr>
          <a:xfrm>
            <a:off x="4310568" y="313955"/>
            <a:ext cx="374515" cy="276999"/>
          </a:xfrm>
          <a:prstGeom prst="straightConnector1">
            <a:avLst/>
          </a:prstGeom>
          <a:ln>
            <a:solidFill>
              <a:srgbClr val="0077B6"/>
            </a:solidFill>
            <a:tailEnd type="triangle"/>
          </a:ln>
        </p:spPr>
        <p:style>
          <a:lnRef idx="1">
            <a:schemeClr val="accent6"/>
          </a:lnRef>
          <a:fillRef idx="0">
            <a:schemeClr val="accent6"/>
          </a:fillRef>
          <a:effectRef idx="0">
            <a:schemeClr val="accent6"/>
          </a:effectRef>
          <a:fontRef idx="minor">
            <a:schemeClr val="tx1"/>
          </a:fontRef>
        </p:style>
      </p:cxnSp>
      <p:sp>
        <p:nvSpPr>
          <p:cNvPr id="2" name="Explosion: 8 Points 1">
            <a:extLst>
              <a:ext uri="{FF2B5EF4-FFF2-40B4-BE49-F238E27FC236}">
                <a16:creationId xmlns:a16="http://schemas.microsoft.com/office/drawing/2014/main" id="{FFCCE954-192F-0DEA-9635-6D8D9FF5DDF4}"/>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235173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44798E-E87A-5DF7-8E5D-A9B6DE36E9A8}"/>
              </a:ext>
            </a:extLst>
          </p:cNvPr>
          <p:cNvPicPr>
            <a:picLocks noChangeAspect="1"/>
          </p:cNvPicPr>
          <p:nvPr/>
        </p:nvPicPr>
        <p:blipFill>
          <a:blip r:embed="rId2"/>
          <a:srcRect l="-1" t="4397" r="1384" b="5106"/>
          <a:stretch/>
        </p:blipFill>
        <p:spPr>
          <a:xfrm>
            <a:off x="1" y="226168"/>
            <a:ext cx="9017540" cy="4654686"/>
          </a:xfrm>
          <a:prstGeom prst="rect">
            <a:avLst/>
          </a:prstGeom>
        </p:spPr>
      </p:pic>
      <p:sp>
        <p:nvSpPr>
          <p:cNvPr id="8" name="TextBox 7">
            <a:extLst>
              <a:ext uri="{FF2B5EF4-FFF2-40B4-BE49-F238E27FC236}">
                <a16:creationId xmlns:a16="http://schemas.microsoft.com/office/drawing/2014/main" id="{3478EBD7-855A-B136-9421-454C416EEF59}"/>
              </a:ext>
            </a:extLst>
          </p:cNvPr>
          <p:cNvSpPr txBox="1"/>
          <p:nvPr/>
        </p:nvSpPr>
        <p:spPr>
          <a:xfrm>
            <a:off x="1792321" y="69667"/>
            <a:ext cx="4771418" cy="338554"/>
          </a:xfrm>
          <a:prstGeom prst="rect">
            <a:avLst/>
          </a:prstGeom>
          <a:noFill/>
        </p:spPr>
        <p:txBody>
          <a:bodyPr wrap="square" rtlCol="0">
            <a:spAutoFit/>
          </a:bodyPr>
          <a:lstStyle/>
          <a:p>
            <a:r>
              <a:rPr lang="en-US" sz="1600" dirty="0">
                <a:solidFill>
                  <a:srgbClr val="0077B6"/>
                </a:solidFill>
                <a:latin typeface="Calibri" panose="020F0502020204030204" pitchFamily="34" charset="0"/>
                <a:cs typeface="Calibri" panose="020F0502020204030204" pitchFamily="34" charset="0"/>
              </a:rPr>
              <a:t>                                                             RESULTS, continued</a:t>
            </a:r>
          </a:p>
        </p:txBody>
      </p:sp>
      <p:sp>
        <p:nvSpPr>
          <p:cNvPr id="2" name="Rectangle 1">
            <a:extLst>
              <a:ext uri="{FF2B5EF4-FFF2-40B4-BE49-F238E27FC236}">
                <a16:creationId xmlns:a16="http://schemas.microsoft.com/office/drawing/2014/main" id="{324F4942-4C63-B477-FA8B-2761A4BCC29B}"/>
              </a:ext>
            </a:extLst>
          </p:cNvPr>
          <p:cNvSpPr/>
          <p:nvPr/>
        </p:nvSpPr>
        <p:spPr>
          <a:xfrm>
            <a:off x="744166" y="277238"/>
            <a:ext cx="1181911" cy="18968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6"/>
          </a:p>
        </p:txBody>
      </p:sp>
      <p:sp>
        <p:nvSpPr>
          <p:cNvPr id="3" name="Explosion: 8 Points 2">
            <a:extLst>
              <a:ext uri="{FF2B5EF4-FFF2-40B4-BE49-F238E27FC236}">
                <a16:creationId xmlns:a16="http://schemas.microsoft.com/office/drawing/2014/main" id="{09A6DD7A-1145-B8F4-C857-460A08096F34}"/>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393272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768D-1AE0-718F-3CDE-03E86DFB0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8A052-AE53-6AF8-4FE9-233AFCB6E931}"/>
              </a:ext>
            </a:extLst>
          </p:cNvPr>
          <p:cNvSpPr>
            <a:spLocks noGrp="1"/>
          </p:cNvSpPr>
          <p:nvPr>
            <p:ph type="title"/>
          </p:nvPr>
        </p:nvSpPr>
        <p:spPr/>
        <p:txBody>
          <a:bodyPr/>
          <a:lstStyle/>
          <a:p>
            <a:r>
              <a:rPr lang="en-US" dirty="0">
                <a:solidFill>
                  <a:schemeClr val="accent3"/>
                </a:solidFill>
              </a:rPr>
              <a:t>Product Segmentation:</a:t>
            </a:r>
            <a:br>
              <a:rPr lang="en-US" dirty="0">
                <a:solidFill>
                  <a:schemeClr val="accent3"/>
                </a:solidFill>
              </a:rPr>
            </a:br>
            <a:r>
              <a:rPr lang="en-US" dirty="0">
                <a:solidFill>
                  <a:schemeClr val="accent3"/>
                </a:solidFill>
              </a:rPr>
              <a:t>Alternative</a:t>
            </a:r>
          </a:p>
        </p:txBody>
      </p:sp>
      <p:grpSp>
        <p:nvGrpSpPr>
          <p:cNvPr id="18" name="Group 1203">
            <a:extLst>
              <a:ext uri="{FF2B5EF4-FFF2-40B4-BE49-F238E27FC236}">
                <a16:creationId xmlns:a16="http://schemas.microsoft.com/office/drawing/2014/main" id="{3C1FFF95-E51E-0449-7A32-D0318204BF6C}"/>
              </a:ext>
            </a:extLst>
          </p:cNvPr>
          <p:cNvGrpSpPr/>
          <p:nvPr/>
        </p:nvGrpSpPr>
        <p:grpSpPr>
          <a:xfrm>
            <a:off x="3322266" y="4110728"/>
            <a:ext cx="2457181" cy="595746"/>
            <a:chOff x="0" y="0"/>
            <a:chExt cx="8736641" cy="2118206"/>
          </a:xfrm>
        </p:grpSpPr>
        <p:sp>
          <p:nvSpPr>
            <p:cNvPr id="19" name="Shape 1193">
              <a:extLst>
                <a:ext uri="{FF2B5EF4-FFF2-40B4-BE49-F238E27FC236}">
                  <a16:creationId xmlns:a16="http://schemas.microsoft.com/office/drawing/2014/main" id="{714105B4-045A-0B4B-3DA6-094985A7C88F}"/>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F0BA29A4-8DD7-96D2-04E8-B40EEE497BBC}"/>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58AB6B2-E136-28EA-5D80-269C51D3AF56}"/>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4D2DBD2E-8C77-910B-CBA8-0E558710FEBA}"/>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E8CF34-5011-5C9E-9B3A-712A2F18E715}"/>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DBB0538C-5D53-ED27-B2A6-79327CC05A59}"/>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DA4E3584-D426-AA48-6670-971DAE9C7D4D}"/>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5DE73BF5-D55F-C8BB-8B4C-711E0851F186}"/>
                </a:ext>
              </a:extLst>
            </p:cNvPr>
            <p:cNvSpPr/>
            <p:nvPr/>
          </p:nvSpPr>
          <p:spPr>
            <a:xfrm>
              <a:off x="5177840" y="249582"/>
              <a:ext cx="1619036" cy="1619038"/>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E16E683A-806D-C122-4B62-D1642B44C1D4}"/>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C76B0225-8F61-4AAB-6FF8-3BF504A04EEF}"/>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668583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A2260-B099-AC19-E44F-8583836262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6B55B1-0559-97C3-EAD1-918E241354DF}"/>
              </a:ext>
            </a:extLst>
          </p:cNvPr>
          <p:cNvSpPr>
            <a:spLocks noGrp="1"/>
          </p:cNvSpPr>
          <p:nvPr>
            <p:ph type="title"/>
          </p:nvPr>
        </p:nvSpPr>
        <p:spPr>
          <a:xfrm>
            <a:off x="480947" y="139155"/>
            <a:ext cx="7810500" cy="680620"/>
          </a:xfrm>
        </p:spPr>
        <p:txBody>
          <a:bodyPr>
            <a:normAutofit fontScale="90000"/>
          </a:bodyPr>
          <a:lstStyle/>
          <a:p>
            <a:r>
              <a:rPr lang="en-US" sz="3600" dirty="0">
                <a:latin typeface="Calibri" panose="020F0502020204030204" pitchFamily="34" charset="0"/>
                <a:cs typeface="Calibri" panose="020F0502020204030204" pitchFamily="34" charset="0"/>
              </a:rPr>
              <a:t>Why would I construct product segments?</a:t>
            </a:r>
            <a:br>
              <a:rPr lang="en-US" sz="3600"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hlinkClick r:id="rId2"/>
              </a:rPr>
              <a:t>https://www.linkedin.com/pulse/forecasting-trap-why-segmentation-your-way-out-charles-chase-71vde/</a:t>
            </a:r>
            <a:r>
              <a:rPr lang="en-US" sz="2000" i="1" dirty="0">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3C703A6B-5B6A-2A04-8A4E-511DE648186D}"/>
              </a:ext>
            </a:extLst>
          </p:cNvPr>
          <p:cNvPicPr>
            <a:picLocks noChangeAspect="1"/>
          </p:cNvPicPr>
          <p:nvPr/>
        </p:nvPicPr>
        <p:blipFill>
          <a:blip r:embed="rId3"/>
          <a:srcRect l="38674" t="70629" r="37006" b="10428"/>
          <a:stretch>
            <a:fillRect/>
          </a:stretch>
        </p:blipFill>
        <p:spPr>
          <a:xfrm>
            <a:off x="3982941" y="967753"/>
            <a:ext cx="4790669" cy="2099004"/>
          </a:xfrm>
          <a:prstGeom prst="rect">
            <a:avLst/>
          </a:prstGeom>
        </p:spPr>
      </p:pic>
      <p:pic>
        <p:nvPicPr>
          <p:cNvPr id="9" name="Picture 8">
            <a:extLst>
              <a:ext uri="{FF2B5EF4-FFF2-40B4-BE49-F238E27FC236}">
                <a16:creationId xmlns:a16="http://schemas.microsoft.com/office/drawing/2014/main" id="{FC3DB5CA-F908-D369-A2BD-F7189CC5B001}"/>
              </a:ext>
            </a:extLst>
          </p:cNvPr>
          <p:cNvPicPr>
            <a:picLocks noChangeAspect="1"/>
          </p:cNvPicPr>
          <p:nvPr/>
        </p:nvPicPr>
        <p:blipFill>
          <a:blip r:embed="rId3"/>
          <a:srcRect l="37332" t="23795" r="34944" b="30833"/>
          <a:stretch>
            <a:fillRect/>
          </a:stretch>
        </p:blipFill>
        <p:spPr>
          <a:xfrm>
            <a:off x="304559" y="967753"/>
            <a:ext cx="3678383" cy="3386198"/>
          </a:xfrm>
          <a:prstGeom prst="rect">
            <a:avLst/>
          </a:prstGeom>
        </p:spPr>
      </p:pic>
      <p:cxnSp>
        <p:nvCxnSpPr>
          <p:cNvPr id="12" name="Straight Connector 11">
            <a:extLst>
              <a:ext uri="{FF2B5EF4-FFF2-40B4-BE49-F238E27FC236}">
                <a16:creationId xmlns:a16="http://schemas.microsoft.com/office/drawing/2014/main" id="{7CA04B1F-A5D9-FCE7-A343-74182778264C}"/>
              </a:ext>
            </a:extLst>
          </p:cNvPr>
          <p:cNvCxnSpPr>
            <a:cxnSpLocks/>
          </p:cNvCxnSpPr>
          <p:nvPr/>
        </p:nvCxnSpPr>
        <p:spPr>
          <a:xfrm>
            <a:off x="6145078" y="1317357"/>
            <a:ext cx="11546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14B9CC09-D3B9-ADDA-422B-640E55E95BCE}"/>
              </a:ext>
            </a:extLst>
          </p:cNvPr>
          <p:cNvCxnSpPr>
            <a:cxnSpLocks/>
          </p:cNvCxnSpPr>
          <p:nvPr/>
        </p:nvCxnSpPr>
        <p:spPr>
          <a:xfrm>
            <a:off x="8188271" y="1317357"/>
            <a:ext cx="43653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C4856FD-E5BB-2BEF-121D-C8BFE633D7A5}"/>
              </a:ext>
            </a:extLst>
          </p:cNvPr>
          <p:cNvCxnSpPr>
            <a:cxnSpLocks/>
          </p:cNvCxnSpPr>
          <p:nvPr/>
        </p:nvCxnSpPr>
        <p:spPr>
          <a:xfrm>
            <a:off x="4052684" y="1539500"/>
            <a:ext cx="19994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BFED391-CE90-A314-5DCA-18AC563355AD}"/>
              </a:ext>
            </a:extLst>
          </p:cNvPr>
          <p:cNvCxnSpPr>
            <a:cxnSpLocks/>
          </p:cNvCxnSpPr>
          <p:nvPr/>
        </p:nvCxnSpPr>
        <p:spPr>
          <a:xfrm>
            <a:off x="7374487" y="1539500"/>
            <a:ext cx="75437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E2749CF7-9840-54BD-7072-202CB869DF98}"/>
              </a:ext>
            </a:extLst>
          </p:cNvPr>
          <p:cNvCxnSpPr>
            <a:cxnSpLocks/>
          </p:cNvCxnSpPr>
          <p:nvPr/>
        </p:nvCxnSpPr>
        <p:spPr>
          <a:xfrm>
            <a:off x="4052684" y="1761643"/>
            <a:ext cx="332180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15E18EBB-7666-F579-6580-140B01A57127}"/>
              </a:ext>
            </a:extLst>
          </p:cNvPr>
          <p:cNvCxnSpPr>
            <a:cxnSpLocks/>
          </p:cNvCxnSpPr>
          <p:nvPr/>
        </p:nvCxnSpPr>
        <p:spPr>
          <a:xfrm>
            <a:off x="6545328" y="2435819"/>
            <a:ext cx="174611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1" name="Rectangle 30">
            <a:extLst>
              <a:ext uri="{FF2B5EF4-FFF2-40B4-BE49-F238E27FC236}">
                <a16:creationId xmlns:a16="http://schemas.microsoft.com/office/drawing/2014/main" id="{B980339C-8000-78B9-ED6B-99D2A1EF113E}"/>
              </a:ext>
            </a:extLst>
          </p:cNvPr>
          <p:cNvSpPr/>
          <p:nvPr/>
        </p:nvSpPr>
        <p:spPr>
          <a:xfrm>
            <a:off x="4052684" y="2435819"/>
            <a:ext cx="4572123" cy="508091"/>
          </a:xfrm>
          <a:prstGeom prst="rect">
            <a:avLst/>
          </a:prstGeom>
          <a:solidFill>
            <a:srgbClr val="FFFF00">
              <a:alpha val="5098"/>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3031305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D6BC-2761-AC0A-F231-FE93EA99983D}"/>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5CF392D2-72AE-4845-267A-D1539C85FDA3}"/>
              </a:ext>
            </a:extLst>
          </p:cNvPr>
          <p:cNvSpPr txBox="1"/>
          <p:nvPr/>
        </p:nvSpPr>
        <p:spPr>
          <a:xfrm>
            <a:off x="280623" y="1362578"/>
            <a:ext cx="2468880" cy="54864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400" dirty="0">
                <a:solidFill>
                  <a:srgbClr val="FFFFFF"/>
                </a:solidFill>
              </a:rPr>
              <a:t>Differing </a:t>
            </a:r>
            <a:r>
              <a:rPr kumimoji="0" lang="en-US" sz="1400" b="0" i="0" u="none" strike="noStrike" cap="none" spc="0" normalizeH="0" baseline="0" dirty="0">
                <a:ln>
                  <a:noFill/>
                </a:ln>
                <a:solidFill>
                  <a:srgbClr val="FFFFFF"/>
                </a:solidFill>
                <a:effectLst/>
                <a:uFillTx/>
                <a:latin typeface="+mn-lt"/>
                <a:ea typeface="+mn-ea"/>
                <a:cs typeface="+mn-cs"/>
                <a:sym typeface="Helvetica Light"/>
              </a:rPr>
              <a:t>Historical patterns -&gt; Differing Forecast patterns</a:t>
            </a:r>
          </a:p>
        </p:txBody>
      </p:sp>
      <p:grpSp>
        <p:nvGrpSpPr>
          <p:cNvPr id="45" name="Group 44">
            <a:extLst>
              <a:ext uri="{FF2B5EF4-FFF2-40B4-BE49-F238E27FC236}">
                <a16:creationId xmlns:a16="http://schemas.microsoft.com/office/drawing/2014/main" id="{1A55ACF5-7678-EBB7-AA73-82205064D303}"/>
              </a:ext>
            </a:extLst>
          </p:cNvPr>
          <p:cNvGrpSpPr/>
          <p:nvPr/>
        </p:nvGrpSpPr>
        <p:grpSpPr>
          <a:xfrm>
            <a:off x="152219" y="1911218"/>
            <a:ext cx="5116537" cy="2507090"/>
            <a:chOff x="140677" y="1571184"/>
            <a:chExt cx="2440744" cy="1048044"/>
          </a:xfrm>
        </p:grpSpPr>
        <p:pic>
          <p:nvPicPr>
            <p:cNvPr id="4" name="Picture 3">
              <a:extLst>
                <a:ext uri="{FF2B5EF4-FFF2-40B4-BE49-F238E27FC236}">
                  <a16:creationId xmlns:a16="http://schemas.microsoft.com/office/drawing/2014/main" id="{AFDCE090-5DDF-A74B-E4D7-A96B196DD404}"/>
                </a:ext>
              </a:extLst>
            </p:cNvPr>
            <p:cNvPicPr>
              <a:picLocks noChangeAspect="1"/>
            </p:cNvPicPr>
            <p:nvPr/>
          </p:nvPicPr>
          <p:blipFill>
            <a:blip r:embed="rId3"/>
            <a:srcRect l="37077" t="24205" r="36231" b="55419"/>
            <a:stretch>
              <a:fillRect/>
            </a:stretch>
          </p:blipFill>
          <p:spPr>
            <a:xfrm>
              <a:off x="140677" y="1571184"/>
              <a:ext cx="2440744" cy="1048044"/>
            </a:xfrm>
            <a:prstGeom prst="rect">
              <a:avLst/>
            </a:prstGeom>
          </p:spPr>
        </p:pic>
        <p:cxnSp>
          <p:nvCxnSpPr>
            <p:cNvPr id="12" name="Straight Connector 11">
              <a:extLst>
                <a:ext uri="{FF2B5EF4-FFF2-40B4-BE49-F238E27FC236}">
                  <a16:creationId xmlns:a16="http://schemas.microsoft.com/office/drawing/2014/main" id="{7B5D8C2E-4723-D259-A6AD-1C51A63730FF}"/>
                </a:ext>
              </a:extLst>
            </p:cNvPr>
            <p:cNvCxnSpPr/>
            <p:nvPr/>
          </p:nvCxnSpPr>
          <p:spPr>
            <a:xfrm>
              <a:off x="1983545" y="1920240"/>
              <a:ext cx="422030"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8D617F3C-C47D-1237-1ECA-D7392656C01B}"/>
                </a:ext>
              </a:extLst>
            </p:cNvPr>
            <p:cNvCxnSpPr>
              <a:cxnSpLocks/>
            </p:cNvCxnSpPr>
            <p:nvPr/>
          </p:nvCxnSpPr>
          <p:spPr>
            <a:xfrm>
              <a:off x="328247" y="2016369"/>
              <a:ext cx="290731" cy="0"/>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94018245-78E3-800F-8BAC-C1165F6A15DC}"/>
                </a:ext>
              </a:extLst>
            </p:cNvPr>
            <p:cNvCxnSpPr>
              <a:cxnSpLocks/>
            </p:cNvCxnSpPr>
            <p:nvPr/>
          </p:nvCxnSpPr>
          <p:spPr>
            <a:xfrm>
              <a:off x="677595" y="2011680"/>
              <a:ext cx="482990" cy="0"/>
            </a:xfrm>
            <a:prstGeom prst="line">
              <a:avLst/>
            </a:prstGeom>
            <a:noFill/>
            <a:ln w="25400" cap="flat">
              <a:solidFill>
                <a:schemeClr val="accent3"/>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2CC19FAB-297B-B6F4-2E50-EFE29653520D}"/>
                </a:ext>
              </a:extLst>
            </p:cNvPr>
            <p:cNvCxnSpPr>
              <a:cxnSpLocks/>
            </p:cNvCxnSpPr>
            <p:nvPr/>
          </p:nvCxnSpPr>
          <p:spPr>
            <a:xfrm flipV="1">
              <a:off x="1312985" y="2011680"/>
              <a:ext cx="482990" cy="4689"/>
            </a:xfrm>
            <a:prstGeom prst="line">
              <a:avLst/>
            </a:prstGeom>
            <a:noFill/>
            <a:ln w="254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grpSp>
      <p:sp>
        <p:nvSpPr>
          <p:cNvPr id="37" name="TextBox 36">
            <a:extLst>
              <a:ext uri="{FF2B5EF4-FFF2-40B4-BE49-F238E27FC236}">
                <a16:creationId xmlns:a16="http://schemas.microsoft.com/office/drawing/2014/main" id="{F9EBB7D2-6E5B-19D9-4D84-B401A33C304F}"/>
              </a:ext>
            </a:extLst>
          </p:cNvPr>
          <p:cNvSpPr txBox="1"/>
          <p:nvPr/>
        </p:nvSpPr>
        <p:spPr>
          <a:xfrm>
            <a:off x="2387111" y="1740625"/>
            <a:ext cx="2468880" cy="54864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400" dirty="0">
                <a:solidFill>
                  <a:srgbClr val="FFFFFF"/>
                </a:solidFill>
              </a:rPr>
              <a:t>Type of forecast required</a:t>
            </a:r>
            <a:endParaRPr kumimoji="0" lang="en-US" sz="1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52" name="Group 51">
            <a:extLst>
              <a:ext uri="{FF2B5EF4-FFF2-40B4-BE49-F238E27FC236}">
                <a16:creationId xmlns:a16="http://schemas.microsoft.com/office/drawing/2014/main" id="{DBAB2D37-866A-5004-DAC4-68DD687D95CF}"/>
              </a:ext>
            </a:extLst>
          </p:cNvPr>
          <p:cNvGrpSpPr/>
          <p:nvPr/>
        </p:nvGrpSpPr>
        <p:grpSpPr>
          <a:xfrm>
            <a:off x="2270886" y="2059027"/>
            <a:ext cx="5706484" cy="2473893"/>
            <a:chOff x="2968282" y="2523594"/>
            <a:chExt cx="3322615" cy="1085141"/>
          </a:xfrm>
        </p:grpSpPr>
        <p:pic>
          <p:nvPicPr>
            <p:cNvPr id="6" name="Picture 5">
              <a:extLst>
                <a:ext uri="{FF2B5EF4-FFF2-40B4-BE49-F238E27FC236}">
                  <a16:creationId xmlns:a16="http://schemas.microsoft.com/office/drawing/2014/main" id="{E92850D2-CCD2-43F3-2732-0EB15D979DF6}"/>
                </a:ext>
              </a:extLst>
            </p:cNvPr>
            <p:cNvPicPr>
              <a:picLocks noChangeAspect="1"/>
            </p:cNvPicPr>
            <p:nvPr/>
          </p:nvPicPr>
          <p:blipFill>
            <a:blip r:embed="rId3"/>
            <a:srcRect l="38230" t="44581" r="37001" b="37778"/>
            <a:stretch>
              <a:fillRect/>
            </a:stretch>
          </p:blipFill>
          <p:spPr>
            <a:xfrm>
              <a:off x="2968282" y="2583179"/>
              <a:ext cx="2559914" cy="1025556"/>
            </a:xfrm>
            <a:prstGeom prst="rect">
              <a:avLst/>
            </a:prstGeom>
          </p:spPr>
        </p:pic>
        <p:cxnSp>
          <p:nvCxnSpPr>
            <p:cNvPr id="15" name="Straight Connector 14">
              <a:extLst>
                <a:ext uri="{FF2B5EF4-FFF2-40B4-BE49-F238E27FC236}">
                  <a16:creationId xmlns:a16="http://schemas.microsoft.com/office/drawing/2014/main" id="{A1A8CBCD-CE48-4EF0-603F-4BC19FBA9426}"/>
                </a:ext>
              </a:extLst>
            </p:cNvPr>
            <p:cNvCxnSpPr>
              <a:cxnSpLocks/>
            </p:cNvCxnSpPr>
            <p:nvPr/>
          </p:nvCxnSpPr>
          <p:spPr>
            <a:xfrm>
              <a:off x="3303564" y="2839329"/>
              <a:ext cx="403273"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EAC726BA-9337-53A0-2305-B63EB329075B}"/>
                </a:ext>
              </a:extLst>
            </p:cNvPr>
            <p:cNvCxnSpPr>
              <a:cxnSpLocks/>
            </p:cNvCxnSpPr>
            <p:nvPr/>
          </p:nvCxnSpPr>
          <p:spPr>
            <a:xfrm>
              <a:off x="5289452" y="2972812"/>
              <a:ext cx="281939" cy="0"/>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4EE75E6F-8265-A1A6-C036-4DCCBAA9B355}"/>
                </a:ext>
              </a:extLst>
            </p:cNvPr>
            <p:cNvCxnSpPr>
              <a:cxnSpLocks/>
            </p:cNvCxnSpPr>
            <p:nvPr/>
          </p:nvCxnSpPr>
          <p:spPr>
            <a:xfrm>
              <a:off x="4572000" y="2839329"/>
              <a:ext cx="555674"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FA2BD159-CC09-081D-F5A2-334D09F9F1E9}"/>
                </a:ext>
              </a:extLst>
            </p:cNvPr>
            <p:cNvCxnSpPr>
              <a:cxnSpLocks/>
            </p:cNvCxnSpPr>
            <p:nvPr/>
          </p:nvCxnSpPr>
          <p:spPr>
            <a:xfrm>
              <a:off x="3063240" y="2963567"/>
              <a:ext cx="555674"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A47679EE-6EA7-F5D8-07BE-AAAE381C61B5}"/>
                </a:ext>
              </a:extLst>
            </p:cNvPr>
            <p:cNvCxnSpPr>
              <a:cxnSpLocks/>
            </p:cNvCxnSpPr>
            <p:nvPr/>
          </p:nvCxnSpPr>
          <p:spPr>
            <a:xfrm>
              <a:off x="3063240" y="3068201"/>
              <a:ext cx="1574409" cy="0"/>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48" name="Straight Arrow Connector 47">
              <a:extLst>
                <a:ext uri="{FF2B5EF4-FFF2-40B4-BE49-F238E27FC236}">
                  <a16:creationId xmlns:a16="http://schemas.microsoft.com/office/drawing/2014/main" id="{073E1F8E-FB3D-EEEA-6AF8-5C4FFBBEEF67}"/>
                </a:ext>
              </a:extLst>
            </p:cNvPr>
            <p:cNvCxnSpPr>
              <a:cxnSpLocks/>
            </p:cNvCxnSpPr>
            <p:nvPr/>
          </p:nvCxnSpPr>
          <p:spPr>
            <a:xfrm flipH="1">
              <a:off x="3930704" y="2619228"/>
              <a:ext cx="1358748" cy="253174"/>
            </a:xfrm>
            <a:prstGeom prst="straightConnector1">
              <a:avLst/>
            </a:prstGeom>
            <a:noFill/>
            <a:ln w="12700" cap="flat">
              <a:solidFill>
                <a:schemeClr val="accent2"/>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49" name="TextBox 48">
              <a:extLst>
                <a:ext uri="{FF2B5EF4-FFF2-40B4-BE49-F238E27FC236}">
                  <a16:creationId xmlns:a16="http://schemas.microsoft.com/office/drawing/2014/main" id="{B18EE148-52D5-BE2A-B6CA-B9DD865C99C8}"/>
                </a:ext>
              </a:extLst>
            </p:cNvPr>
            <p:cNvSpPr txBox="1"/>
            <p:nvPr/>
          </p:nvSpPr>
          <p:spPr>
            <a:xfrm>
              <a:off x="5092211" y="2523594"/>
              <a:ext cx="1198686" cy="112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000" b="1" i="1" dirty="0">
                  <a:solidFill>
                    <a:schemeClr val="accent2"/>
                  </a:solidFill>
                </a:rPr>
                <a:t>(s</a:t>
              </a:r>
              <a:r>
                <a:rPr kumimoji="0" lang="en-US" sz="1000" b="1" i="1" u="none" strike="noStrike" cap="none" spc="0" normalizeH="0" baseline="0" dirty="0">
                  <a:ln>
                    <a:noFill/>
                  </a:ln>
                  <a:solidFill>
                    <a:schemeClr val="accent2"/>
                  </a:solidFill>
                  <a:effectLst/>
                  <a:uFillTx/>
                  <a:latin typeface="+mn-lt"/>
                  <a:ea typeface="+mn-ea"/>
                  <a:cs typeface="+mn-cs"/>
                  <a:sym typeface="Helvetica Light"/>
                </a:rPr>
                <a:t>low-moving, durable)</a:t>
              </a:r>
            </a:p>
          </p:txBody>
        </p:sp>
      </p:grpSp>
      <p:sp>
        <p:nvSpPr>
          <p:cNvPr id="39" name="TextBox 38">
            <a:extLst>
              <a:ext uri="{FF2B5EF4-FFF2-40B4-BE49-F238E27FC236}">
                <a16:creationId xmlns:a16="http://schemas.microsoft.com/office/drawing/2014/main" id="{45A8CD7C-7961-262C-01DD-4BCDF7381F0B}"/>
              </a:ext>
            </a:extLst>
          </p:cNvPr>
          <p:cNvSpPr txBox="1"/>
          <p:nvPr/>
        </p:nvSpPr>
        <p:spPr>
          <a:xfrm>
            <a:off x="4543927" y="2059778"/>
            <a:ext cx="2468880" cy="548640"/>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400" dirty="0">
                <a:solidFill>
                  <a:srgbClr val="FFFFFF"/>
                </a:solidFill>
              </a:rPr>
              <a:t>Strategic Importance</a:t>
            </a:r>
            <a:endParaRPr kumimoji="0" lang="en-US" sz="1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55" name="Group 54">
            <a:extLst>
              <a:ext uri="{FF2B5EF4-FFF2-40B4-BE49-F238E27FC236}">
                <a16:creationId xmlns:a16="http://schemas.microsoft.com/office/drawing/2014/main" id="{5809C952-58CC-F565-FA3A-554A4AD7D925}"/>
              </a:ext>
            </a:extLst>
          </p:cNvPr>
          <p:cNvGrpSpPr/>
          <p:nvPr/>
        </p:nvGrpSpPr>
        <p:grpSpPr>
          <a:xfrm>
            <a:off x="4558979" y="2592580"/>
            <a:ext cx="4384221" cy="1506574"/>
            <a:chOff x="5979024" y="3718746"/>
            <a:chExt cx="2385148" cy="649552"/>
          </a:xfrm>
        </p:grpSpPr>
        <p:pic>
          <p:nvPicPr>
            <p:cNvPr id="10" name="Picture 9">
              <a:extLst>
                <a:ext uri="{FF2B5EF4-FFF2-40B4-BE49-F238E27FC236}">
                  <a16:creationId xmlns:a16="http://schemas.microsoft.com/office/drawing/2014/main" id="{4D35BFA9-7D9D-3F52-ADF1-35536B125686}"/>
                </a:ext>
              </a:extLst>
            </p:cNvPr>
            <p:cNvPicPr>
              <a:picLocks noChangeAspect="1"/>
            </p:cNvPicPr>
            <p:nvPr/>
          </p:nvPicPr>
          <p:blipFill>
            <a:blip r:embed="rId3"/>
            <a:srcRect l="38617" t="73949" r="36675" b="14088"/>
            <a:stretch>
              <a:fillRect/>
            </a:stretch>
          </p:blipFill>
          <p:spPr>
            <a:xfrm>
              <a:off x="5979024" y="3718746"/>
              <a:ext cx="2385148" cy="649552"/>
            </a:xfrm>
            <a:prstGeom prst="rect">
              <a:avLst/>
            </a:prstGeom>
          </p:spPr>
        </p:pic>
        <p:cxnSp>
          <p:nvCxnSpPr>
            <p:cNvPr id="26" name="Straight Connector 25">
              <a:extLst>
                <a:ext uri="{FF2B5EF4-FFF2-40B4-BE49-F238E27FC236}">
                  <a16:creationId xmlns:a16="http://schemas.microsoft.com/office/drawing/2014/main" id="{576E2E79-AC7B-3E3C-9618-BCAD2BD9C8EF}"/>
                </a:ext>
              </a:extLst>
            </p:cNvPr>
            <p:cNvCxnSpPr>
              <a:cxnSpLocks/>
            </p:cNvCxnSpPr>
            <p:nvPr/>
          </p:nvCxnSpPr>
          <p:spPr>
            <a:xfrm>
              <a:off x="6848915" y="3822309"/>
              <a:ext cx="1019615" cy="0"/>
            </a:xfrm>
            <a:prstGeom prst="line">
              <a:avLst/>
            </a:prstGeom>
            <a:noFill/>
            <a:ln w="25400" cap="flat">
              <a:solidFill>
                <a:schemeClr val="bg1">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4743D3C-B867-1EAE-1395-BEB7F4A383B6}"/>
                </a:ext>
              </a:extLst>
            </p:cNvPr>
            <p:cNvCxnSpPr>
              <a:cxnSpLocks/>
            </p:cNvCxnSpPr>
            <p:nvPr/>
          </p:nvCxnSpPr>
          <p:spPr>
            <a:xfrm>
              <a:off x="6991643" y="3920783"/>
              <a:ext cx="448408" cy="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AD0B3748-74AA-FAA0-EF15-10B99A6765FF}"/>
                </a:ext>
              </a:extLst>
            </p:cNvPr>
            <p:cNvCxnSpPr>
              <a:cxnSpLocks/>
            </p:cNvCxnSpPr>
            <p:nvPr/>
          </p:nvCxnSpPr>
          <p:spPr>
            <a:xfrm>
              <a:off x="7820466" y="3920783"/>
              <a:ext cx="282525" cy="0"/>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21DE0ADF-1888-FD03-28A4-4831FE5E8EBB}"/>
                </a:ext>
              </a:extLst>
            </p:cNvPr>
            <p:cNvCxnSpPr>
              <a:cxnSpLocks/>
            </p:cNvCxnSpPr>
            <p:nvPr/>
          </p:nvCxnSpPr>
          <p:spPr>
            <a:xfrm>
              <a:off x="6431867" y="4016033"/>
              <a:ext cx="834096" cy="0"/>
            </a:xfrm>
            <a:prstGeom prst="line">
              <a:avLst/>
            </a:prstGeom>
            <a:noFill/>
            <a:ln w="25400" cap="flat">
              <a:solidFill>
                <a:schemeClr val="accent3"/>
              </a:solidFill>
              <a:prstDash val="solid"/>
              <a:miter lim="4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A4890DA4-48CF-58B1-E3B4-DE2DF7EB67D0}"/>
                </a:ext>
              </a:extLst>
            </p:cNvPr>
            <p:cNvCxnSpPr>
              <a:cxnSpLocks/>
            </p:cNvCxnSpPr>
            <p:nvPr/>
          </p:nvCxnSpPr>
          <p:spPr>
            <a:xfrm>
              <a:off x="6337495" y="3920783"/>
              <a:ext cx="576483" cy="0"/>
            </a:xfrm>
            <a:prstGeom prst="line">
              <a:avLst/>
            </a:prstGeom>
            <a:noFill/>
            <a:ln w="25400" cap="flat">
              <a:solidFill>
                <a:schemeClr val="bg1">
                  <a:lumMod val="40000"/>
                  <a:lumOff val="60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3" name="Title 2">
            <a:extLst>
              <a:ext uri="{FF2B5EF4-FFF2-40B4-BE49-F238E27FC236}">
                <a16:creationId xmlns:a16="http://schemas.microsoft.com/office/drawing/2014/main" id="{7D945DEC-ACF6-7A4C-2763-FAF4D56F0B5B}"/>
              </a:ext>
            </a:extLst>
          </p:cNvPr>
          <p:cNvSpPr>
            <a:spLocks noGrp="1"/>
          </p:cNvSpPr>
          <p:nvPr>
            <p:ph type="title"/>
          </p:nvPr>
        </p:nvSpPr>
        <p:spPr>
          <a:xfrm>
            <a:off x="480947" y="139155"/>
            <a:ext cx="7810500" cy="680620"/>
          </a:xfrm>
        </p:spPr>
        <p:txBody>
          <a:bodyPr>
            <a:normAutofit fontScale="90000"/>
          </a:bodyPr>
          <a:lstStyle/>
          <a:p>
            <a:r>
              <a:rPr lang="en-US" sz="3600" dirty="0">
                <a:latin typeface="Calibri" panose="020F0502020204030204" pitchFamily="34" charset="0"/>
                <a:cs typeface="Calibri" panose="020F0502020204030204" pitchFamily="34" charset="0"/>
              </a:rPr>
              <a:t>Why would I construct product segments?</a:t>
            </a:r>
            <a:br>
              <a:rPr lang="en-US" sz="3600"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hlinkClick r:id="rId4"/>
              </a:rPr>
              <a:t>https://www.linkedin.com/pulse/forecasting-trap-why-segmentation-your-way-out-charles-chase-71vde/</a:t>
            </a:r>
            <a:r>
              <a:rPr lang="en-US" sz="2000" i="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1F8CBA3A-82E1-0312-99D1-8F82E0164176}"/>
              </a:ext>
            </a:extLst>
          </p:cNvPr>
          <p:cNvSpPr txBox="1"/>
          <p:nvPr/>
        </p:nvSpPr>
        <p:spPr>
          <a:xfrm>
            <a:off x="2286000" y="2381778"/>
            <a:ext cx="4572000" cy="380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EF7ADCC6-75D3-6E09-22BD-DB15B87AA397}"/>
              </a:ext>
            </a:extLst>
          </p:cNvPr>
          <p:cNvSpPr txBox="1"/>
          <p:nvPr/>
        </p:nvSpPr>
        <p:spPr>
          <a:xfrm>
            <a:off x="2286000" y="2381778"/>
            <a:ext cx="4572000" cy="380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884026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62552-3F2D-1657-F56A-C0041AF9E0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6C34BF-E5F1-7CAB-0599-A119D6182DA6}"/>
              </a:ext>
            </a:extLst>
          </p:cNvPr>
          <p:cNvSpPr>
            <a:spLocks noGrp="1"/>
          </p:cNvSpPr>
          <p:nvPr>
            <p:ph type="title"/>
          </p:nvPr>
        </p:nvSpPr>
        <p:spPr>
          <a:xfrm>
            <a:off x="480947" y="251449"/>
            <a:ext cx="7810500" cy="791287"/>
          </a:xfrm>
        </p:spPr>
        <p:txBody>
          <a:bodyPr>
            <a:normAutofit fontScale="90000"/>
          </a:bodyPr>
          <a:lstStyle/>
          <a:p>
            <a:r>
              <a:rPr lang="en-US" sz="2700" dirty="0">
                <a:latin typeface="Calibri" panose="020F0502020204030204" pitchFamily="34" charset="0"/>
                <a:cs typeface="Calibri" panose="020F0502020204030204" pitchFamily="34" charset="0"/>
              </a:rPr>
              <a:t>Do I need cluster analysis to identify product segments?</a:t>
            </a:r>
            <a:br>
              <a:rPr lang="en-US" sz="3600"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Alternative: Demand Pattern Classification Framework based on ADI and CV²</a:t>
            </a:r>
            <a:br>
              <a:rPr lang="en-US" sz="3600" dirty="0">
                <a:latin typeface="Calibri" panose="020F0502020204030204" pitchFamily="34" charset="0"/>
                <a:cs typeface="Calibri" panose="020F0502020204030204" pitchFamily="34" charset="0"/>
              </a:rPr>
            </a:br>
            <a:endParaRPr lang="en-US" sz="2000"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7084512-FC27-4A1F-4C5D-4957DAC95E9B}"/>
                  </a:ext>
                </a:extLst>
              </p:cNvPr>
              <p:cNvGraphicFramePr>
                <a:graphicFrameLocks noGrp="1"/>
              </p:cNvGraphicFramePr>
              <p:nvPr>
                <p:extLst>
                  <p:ext uri="{D42A27DB-BD31-4B8C-83A1-F6EECF244321}">
                    <p14:modId xmlns:p14="http://schemas.microsoft.com/office/powerpoint/2010/main" val="4283863858"/>
                  </p:ext>
                </p:extLst>
              </p:nvPr>
            </p:nvGraphicFramePr>
            <p:xfrm>
              <a:off x="262056" y="1372747"/>
              <a:ext cx="8029391" cy="1655988"/>
            </p:xfrm>
            <a:graphic>
              <a:graphicData uri="http://schemas.openxmlformats.org/drawingml/2006/table">
                <a:tbl>
                  <a:tblPr firstRow="1" bandRow="1">
                    <a:tableStyleId>{5940675A-B579-460E-94D1-54222C63F5DA}</a:tableStyleId>
                  </a:tblPr>
                  <a:tblGrid>
                    <a:gridCol w="2684519">
                      <a:extLst>
                        <a:ext uri="{9D8B030D-6E8A-4147-A177-3AD203B41FA5}">
                          <a16:colId xmlns:a16="http://schemas.microsoft.com/office/drawing/2014/main" val="1633893481"/>
                        </a:ext>
                      </a:extLst>
                    </a:gridCol>
                    <a:gridCol w="1780674">
                      <a:extLst>
                        <a:ext uri="{9D8B030D-6E8A-4147-A177-3AD203B41FA5}">
                          <a16:colId xmlns:a16="http://schemas.microsoft.com/office/drawing/2014/main" val="821649622"/>
                        </a:ext>
                      </a:extLst>
                    </a:gridCol>
                    <a:gridCol w="3564198">
                      <a:extLst>
                        <a:ext uri="{9D8B030D-6E8A-4147-A177-3AD203B41FA5}">
                          <a16:colId xmlns:a16="http://schemas.microsoft.com/office/drawing/2014/main" val="3546524788"/>
                        </a:ext>
                      </a:extLst>
                    </a:gridCol>
                  </a:tblGrid>
                  <a:tr h="0">
                    <a:tc>
                      <a:txBody>
                        <a:bodyPr/>
                        <a:lstStyle/>
                        <a:p>
                          <a:pPr algn="l"/>
                          <a:r>
                            <a:rPr lang="en-US" sz="1200" b="1" dirty="0">
                              <a:solidFill>
                                <a:srgbClr val="FFFFFF"/>
                              </a:solidFill>
                            </a:rPr>
                            <a:t>Metric</a:t>
                          </a:r>
                        </a:p>
                      </a:txBody>
                      <a:tcPr marT="9144" marB="9144">
                        <a:solidFill>
                          <a:schemeClr val="bg1"/>
                        </a:solidFill>
                      </a:tcPr>
                    </a:tc>
                    <a:tc>
                      <a:txBody>
                        <a:bodyPr/>
                        <a:lstStyle/>
                        <a:p>
                          <a:pPr algn="l"/>
                          <a:r>
                            <a:rPr lang="en-US" sz="1200" b="1" dirty="0">
                              <a:solidFill>
                                <a:srgbClr val="FFFFFF"/>
                              </a:solidFill>
                            </a:rPr>
                            <a:t>Measures</a:t>
                          </a:r>
                        </a:p>
                      </a:txBody>
                      <a:tcPr marT="9144" marB="9144">
                        <a:solidFill>
                          <a:schemeClr val="bg1"/>
                        </a:solidFill>
                      </a:tcPr>
                    </a:tc>
                    <a:tc>
                      <a:txBody>
                        <a:bodyPr/>
                        <a:lstStyle/>
                        <a:p>
                          <a:pPr algn="l"/>
                          <a:r>
                            <a:rPr lang="en-US" sz="1200" b="1" dirty="0">
                              <a:solidFill>
                                <a:srgbClr val="FFFFFF"/>
                              </a:solidFill>
                            </a:rPr>
                            <a:t>Computed as</a:t>
                          </a:r>
                        </a:p>
                      </a:txBody>
                      <a:tcPr marT="9144" marB="9144">
                        <a:solidFill>
                          <a:schemeClr val="bg1"/>
                        </a:solidFill>
                      </a:tcPr>
                    </a:tc>
                    <a:extLst>
                      <a:ext uri="{0D108BD9-81ED-4DB2-BD59-A6C34878D82A}">
                        <a16:rowId xmlns:a16="http://schemas.microsoft.com/office/drawing/2014/main" val="3761967802"/>
                      </a:ext>
                    </a:extLst>
                  </a:tr>
                  <a:tr h="623668">
                    <a:tc>
                      <a:txBody>
                        <a:bodyPr/>
                        <a:lstStyle/>
                        <a:p>
                          <a:pPr algn="l"/>
                          <a:r>
                            <a:rPr lang="en-US" sz="1200" b="1" dirty="0"/>
                            <a:t>Average Demand Interval (ADI)</a:t>
                          </a:r>
                        </a:p>
                      </a:txBody>
                      <a:tcPr marT="9144" marB="9144">
                        <a:solidFill>
                          <a:schemeClr val="accent1">
                            <a:lumMod val="20000"/>
                            <a:lumOff val="80000"/>
                          </a:schemeClr>
                        </a:solidFill>
                      </a:tcPr>
                    </a:tc>
                    <a:tc>
                      <a:txBody>
                        <a:bodyPr/>
                        <a:lstStyle/>
                        <a:p>
                          <a:pPr algn="l"/>
                          <a:r>
                            <a:rPr lang="en-US" sz="1200" dirty="0"/>
                            <a:t>How frequently demand occurs</a:t>
                          </a:r>
                        </a:p>
                      </a:txBody>
                      <a:tcPr marT="9144" marB="9144">
                        <a:solidFill>
                          <a:schemeClr val="accent1">
                            <a:lumMod val="20000"/>
                            <a:lumOff val="80000"/>
                          </a:schemeClr>
                        </a:solidFill>
                      </a:tcPr>
                    </a:tc>
                    <a:tc>
                      <a:txBody>
                        <a:bodyPr/>
                        <a:lstStyle/>
                        <a:p>
                          <a:pPr algn="l"/>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𝑁𝑢𝑚𝑏𝑒𝑟</m:t>
                                    </m:r>
                                    <m:r>
                                      <a:rPr lang="en-US" sz="1200" b="0" i="1" smtClean="0">
                                        <a:latin typeface="Cambria Math" panose="02040503050406030204" pitchFamily="18" charset="0"/>
                                      </a:rPr>
                                      <m:t> </m:t>
                                    </m:r>
                                    <m:r>
                                      <a:rPr lang="en-US" sz="1200" b="0" i="1" smtClean="0">
                                        <a:latin typeface="Cambria Math" panose="02040503050406030204" pitchFamily="18" charset="0"/>
                                      </a:rPr>
                                      <m:t>𝑜𝑓</m:t>
                                    </m:r>
                                    <m:r>
                                      <a:rPr lang="en-US" sz="1200" b="0" i="1" smtClean="0">
                                        <a:latin typeface="Cambria Math" panose="02040503050406030204" pitchFamily="18" charset="0"/>
                                      </a:rPr>
                                      <m:t> </m:t>
                                    </m:r>
                                    <m:r>
                                      <a:rPr lang="en-US" sz="1200" b="0" i="1" smtClean="0">
                                        <a:latin typeface="Cambria Math" panose="02040503050406030204" pitchFamily="18" charset="0"/>
                                      </a:rPr>
                                      <m:t>𝑡𝑖𝑚𝑒</m:t>
                                    </m:r>
                                    <m:r>
                                      <a:rPr lang="en-US" sz="1200" b="0" i="1" smtClean="0">
                                        <a:latin typeface="Cambria Math" panose="02040503050406030204" pitchFamily="18" charset="0"/>
                                      </a:rPr>
                                      <m:t> </m:t>
                                    </m:r>
                                    <m:r>
                                      <a:rPr lang="en-US" sz="1200" b="0" i="1" smtClean="0">
                                        <a:latin typeface="Cambria Math" panose="02040503050406030204" pitchFamily="18" charset="0"/>
                                      </a:rPr>
                                      <m:t>𝑝𝑒𝑟𝑖𝑜𝑑𝑠</m:t>
                                    </m:r>
                                  </m:num>
                                  <m:den>
                                    <m:r>
                                      <a:rPr lang="en-US" sz="1200" b="0" i="1" smtClean="0">
                                        <a:latin typeface="Cambria Math" panose="02040503050406030204" pitchFamily="18" charset="0"/>
                                      </a:rPr>
                                      <m:t>𝑁𝑢𝑚𝑏𝑒𝑟</m:t>
                                    </m:r>
                                    <m:r>
                                      <a:rPr lang="en-US" sz="1200" b="0" i="1" smtClean="0">
                                        <a:latin typeface="Cambria Math" panose="02040503050406030204" pitchFamily="18" charset="0"/>
                                      </a:rPr>
                                      <m:t> </m:t>
                                    </m:r>
                                    <m:r>
                                      <a:rPr lang="en-US" sz="1200" b="0" i="1" smtClean="0">
                                        <a:latin typeface="Cambria Math" panose="02040503050406030204" pitchFamily="18" charset="0"/>
                                      </a:rPr>
                                      <m:t>𝑜𝑓</m:t>
                                    </m:r>
                                    <m:r>
                                      <a:rPr lang="en-US" sz="1200" b="0" i="1" smtClean="0">
                                        <a:latin typeface="Cambria Math" panose="02040503050406030204" pitchFamily="18" charset="0"/>
                                      </a:rPr>
                                      <m:t> </m:t>
                                    </m:r>
                                    <m:r>
                                      <a:rPr lang="en-US" sz="1200" b="0" i="1" smtClean="0">
                                        <a:latin typeface="Cambria Math" panose="02040503050406030204" pitchFamily="18" charset="0"/>
                                      </a:rPr>
                                      <m:t>𝑝𝑒𝑟𝑖𝑜𝑑𝑠</m:t>
                                    </m:r>
                                    <m:r>
                                      <a:rPr lang="en-US" sz="1200" b="0" i="1" smtClean="0">
                                        <a:latin typeface="Cambria Math" panose="02040503050406030204" pitchFamily="18" charset="0"/>
                                      </a:rPr>
                                      <m:t> </m:t>
                                    </m:r>
                                    <m:r>
                                      <a:rPr lang="en-US" sz="1200" b="0" i="1" smtClean="0">
                                        <a:latin typeface="Cambria Math" panose="02040503050406030204" pitchFamily="18" charset="0"/>
                                      </a:rPr>
                                      <m:t>𝑤𝑖𝑡h</m:t>
                                    </m:r>
                                    <m:r>
                                      <a:rPr lang="en-US" sz="1200" b="0" i="1" smtClean="0">
                                        <a:latin typeface="Cambria Math" panose="02040503050406030204" pitchFamily="18" charset="0"/>
                                      </a:rPr>
                                      <m:t> </m:t>
                                    </m:r>
                                    <m:r>
                                      <a:rPr lang="en-US" sz="1200" b="0" i="1" smtClean="0">
                                        <a:latin typeface="Cambria Math" panose="02040503050406030204" pitchFamily="18" charset="0"/>
                                      </a:rPr>
                                      <m:t>𝑑𝑒𝑚𝑎𝑛𝑑</m:t>
                                    </m:r>
                                  </m:den>
                                </m:f>
                              </m:oMath>
                            </m:oMathPara>
                          </a14:m>
                          <a:endParaRPr lang="en-US" sz="1200" dirty="0"/>
                        </a:p>
                      </a:txBody>
                      <a:tcPr marT="9144" marB="9144">
                        <a:solidFill>
                          <a:schemeClr val="accent1">
                            <a:lumMod val="20000"/>
                            <a:lumOff val="80000"/>
                          </a:schemeClr>
                        </a:solidFill>
                      </a:tcPr>
                    </a:tc>
                    <a:extLst>
                      <a:ext uri="{0D108BD9-81ED-4DB2-BD59-A6C34878D82A}">
                        <a16:rowId xmlns:a16="http://schemas.microsoft.com/office/drawing/2014/main" val="1076385492"/>
                      </a:ext>
                    </a:extLst>
                  </a:tr>
                  <a:tr h="623668">
                    <a:tc>
                      <a:txBody>
                        <a:bodyPr/>
                        <a:lstStyle/>
                        <a:p>
                          <a:pPr algn="l"/>
                          <a:r>
                            <a:rPr lang="en-US" sz="1200" b="1" dirty="0"/>
                            <a:t>Squared Coefficient of Variation (CV²)</a:t>
                          </a:r>
                        </a:p>
                      </a:txBody>
                      <a:tcPr marT="9144" marB="9144">
                        <a:solidFill>
                          <a:schemeClr val="accent2">
                            <a:lumMod val="20000"/>
                            <a:lumOff val="80000"/>
                          </a:schemeClr>
                        </a:solidFill>
                      </a:tcPr>
                    </a:tc>
                    <a:tc>
                      <a:txBody>
                        <a:bodyPr/>
                        <a:lstStyle/>
                        <a:p>
                          <a:pPr algn="l"/>
                          <a:r>
                            <a:rPr lang="en-US" sz="1200" dirty="0"/>
                            <a:t>Demand variability</a:t>
                          </a:r>
                        </a:p>
                      </a:txBody>
                      <a:tcPr marT="9144" marB="9144">
                        <a:solidFill>
                          <a:schemeClr val="accent2">
                            <a:lumMod val="20000"/>
                            <a:lumOff val="80000"/>
                          </a:schemeClr>
                        </a:solidFill>
                      </a:tcPr>
                    </a:tc>
                    <a:tc>
                      <a:txBody>
                        <a:bodyPr/>
                        <a:lstStyle/>
                        <a:p>
                          <a:pPr algn="l"/>
                          <a14:m>
                            <m:oMathPara xmlns:m="http://schemas.openxmlformats.org/officeDocument/2006/math">
                              <m:oMathParaPr>
                                <m:jc m:val="centerGroup"/>
                              </m:oMathParaPr>
                              <m:oMath xmlns:m="http://schemas.openxmlformats.org/officeDocument/2006/math">
                                <m:sSup>
                                  <m:sSupPr>
                                    <m:ctrlPr>
                                      <a:rPr lang="en-US" sz="1200" i="1" smtClean="0">
                                        <a:latin typeface="Cambria Math" panose="02040503050406030204" pitchFamily="18" charset="0"/>
                                      </a:rPr>
                                    </m:ctrlPr>
                                  </m:sSupPr>
                                  <m:e>
                                    <m:d>
                                      <m:dPr>
                                        <m:ctrlPr>
                                          <a:rPr lang="en-US" sz="1200" i="1" smtClean="0">
                                            <a:latin typeface="Cambria Math" panose="02040503050406030204" pitchFamily="18" charset="0"/>
                                          </a:rPr>
                                        </m:ctrlPr>
                                      </m:dPr>
                                      <m:e>
                                        <m:f>
                                          <m:fPr>
                                            <m:ctrlPr>
                                              <a:rPr lang="en-US" sz="1200" i="1" smtClean="0">
                                                <a:latin typeface="Cambria Math" panose="02040503050406030204" pitchFamily="18" charset="0"/>
                                              </a:rPr>
                                            </m:ctrlPr>
                                          </m:fPr>
                                          <m:num>
                                            <m:r>
                                              <a:rPr lang="en-US" sz="1200" i="1" smtClean="0">
                                                <a:latin typeface="Cambria Math" panose="02040503050406030204" pitchFamily="18" charset="0"/>
                                                <a:ea typeface="Cambria Math" panose="02040503050406030204" pitchFamily="18" charset="0"/>
                                              </a:rPr>
                                              <m:t>𝜎</m:t>
                                            </m:r>
                                          </m:num>
                                          <m:den>
                                            <m:r>
                                              <a:rPr lang="en-US" sz="1200" i="1" smtClean="0">
                                                <a:latin typeface="Cambria Math" panose="02040503050406030204" pitchFamily="18" charset="0"/>
                                                <a:ea typeface="Cambria Math" panose="02040503050406030204" pitchFamily="18" charset="0"/>
                                              </a:rPr>
                                              <m:t>𝜇</m:t>
                                            </m:r>
                                          </m:den>
                                        </m:f>
                                      </m:e>
                                    </m:d>
                                  </m:e>
                                  <m:sup>
                                    <m:r>
                                      <a:rPr lang="en-US" sz="1200" b="0" i="1" smtClean="0">
                                        <a:latin typeface="Cambria Math" panose="02040503050406030204" pitchFamily="18" charset="0"/>
                                      </a:rPr>
                                      <m:t>2</m:t>
                                    </m:r>
                                  </m:sup>
                                </m:sSup>
                              </m:oMath>
                            </m:oMathPara>
                          </a14:m>
                          <a:endParaRPr lang="en-US" sz="1200" dirty="0"/>
                        </a:p>
                        <a:p>
                          <a:pPr algn="l"/>
                          <a:endParaRPr lang="en-US" sz="1200" dirty="0"/>
                        </a:p>
                        <a:p>
                          <a:pPr algn="l"/>
                          <a:r>
                            <a:rPr lang="en-US" sz="1200" i="1" dirty="0">
                              <a:solidFill>
                                <a:schemeClr val="tx2">
                                  <a:lumMod val="75000"/>
                                </a:schemeClr>
                              </a:solidFill>
                            </a:rPr>
                            <a:t>NOTE:  </a:t>
                          </a:r>
                          <a:r>
                            <a:rPr lang="en-US" sz="1200" i="1" dirty="0">
                              <a:solidFill>
                                <a:schemeClr val="tx2">
                                  <a:lumMod val="75000"/>
                                </a:schemeClr>
                              </a:solidFill>
                              <a:latin typeface="Symbol" panose="05050102010706020507" pitchFamily="18" charset="2"/>
                            </a:rPr>
                            <a:t>s</a:t>
                          </a:r>
                          <a:r>
                            <a:rPr lang="en-US" sz="1200" i="1" baseline="0" dirty="0">
                              <a:solidFill>
                                <a:schemeClr val="tx2">
                                  <a:lumMod val="75000"/>
                                </a:schemeClr>
                              </a:solidFill>
                            </a:rPr>
                            <a:t> = standard deviation; </a:t>
                          </a:r>
                          <a:r>
                            <a:rPr lang="en-US" sz="1200" i="1" baseline="0" dirty="0">
                              <a:solidFill>
                                <a:schemeClr val="tx2">
                                  <a:lumMod val="75000"/>
                                </a:schemeClr>
                              </a:solidFill>
                              <a:latin typeface="Symbol" panose="05050102010706020507" pitchFamily="18" charset="2"/>
                            </a:rPr>
                            <a:t>m</a:t>
                          </a:r>
                          <a:r>
                            <a:rPr lang="en-US" sz="1200" i="1" baseline="0" dirty="0">
                              <a:solidFill>
                                <a:schemeClr val="tx2">
                                  <a:lumMod val="75000"/>
                                </a:schemeClr>
                              </a:solidFill>
                            </a:rPr>
                            <a:t> = average</a:t>
                          </a:r>
                          <a:endParaRPr lang="en-US" sz="1200" i="1" dirty="0">
                            <a:solidFill>
                              <a:schemeClr val="tx2">
                                <a:lumMod val="75000"/>
                              </a:schemeClr>
                            </a:solidFill>
                          </a:endParaRPr>
                        </a:p>
                      </a:txBody>
                      <a:tcPr marT="9144" marB="9144">
                        <a:solidFill>
                          <a:schemeClr val="accent2">
                            <a:lumMod val="20000"/>
                            <a:lumOff val="80000"/>
                          </a:schemeClr>
                        </a:solidFill>
                      </a:tcPr>
                    </a:tc>
                    <a:extLst>
                      <a:ext uri="{0D108BD9-81ED-4DB2-BD59-A6C34878D82A}">
                        <a16:rowId xmlns:a16="http://schemas.microsoft.com/office/drawing/2014/main" val="136672142"/>
                      </a:ext>
                    </a:extLst>
                  </a:tr>
                </a:tbl>
              </a:graphicData>
            </a:graphic>
          </p:graphicFrame>
        </mc:Choice>
        <mc:Fallback xmlns="">
          <p:graphicFrame>
            <p:nvGraphicFramePr>
              <p:cNvPr id="6" name="Table 5">
                <a:extLst>
                  <a:ext uri="{FF2B5EF4-FFF2-40B4-BE49-F238E27FC236}">
                    <a16:creationId xmlns:a16="http://schemas.microsoft.com/office/drawing/2014/main" id="{C7084512-FC27-4A1F-4C5D-4957DAC95E9B}"/>
                  </a:ext>
                </a:extLst>
              </p:cNvPr>
              <p:cNvGraphicFramePr>
                <a:graphicFrameLocks noGrp="1"/>
              </p:cNvGraphicFramePr>
              <p:nvPr>
                <p:extLst>
                  <p:ext uri="{D42A27DB-BD31-4B8C-83A1-F6EECF244321}">
                    <p14:modId xmlns:p14="http://schemas.microsoft.com/office/powerpoint/2010/main" val="4283863858"/>
                  </p:ext>
                </p:extLst>
              </p:nvPr>
            </p:nvGraphicFramePr>
            <p:xfrm>
              <a:off x="262056" y="1372747"/>
              <a:ext cx="8029391" cy="1655988"/>
            </p:xfrm>
            <a:graphic>
              <a:graphicData uri="http://schemas.openxmlformats.org/drawingml/2006/table">
                <a:tbl>
                  <a:tblPr firstRow="1" bandRow="1">
                    <a:tableStyleId>{5940675A-B579-460E-94D1-54222C63F5DA}</a:tableStyleId>
                  </a:tblPr>
                  <a:tblGrid>
                    <a:gridCol w="2684519">
                      <a:extLst>
                        <a:ext uri="{9D8B030D-6E8A-4147-A177-3AD203B41FA5}">
                          <a16:colId xmlns:a16="http://schemas.microsoft.com/office/drawing/2014/main" val="1633893481"/>
                        </a:ext>
                      </a:extLst>
                    </a:gridCol>
                    <a:gridCol w="1780674">
                      <a:extLst>
                        <a:ext uri="{9D8B030D-6E8A-4147-A177-3AD203B41FA5}">
                          <a16:colId xmlns:a16="http://schemas.microsoft.com/office/drawing/2014/main" val="821649622"/>
                        </a:ext>
                      </a:extLst>
                    </a:gridCol>
                    <a:gridCol w="3564198">
                      <a:extLst>
                        <a:ext uri="{9D8B030D-6E8A-4147-A177-3AD203B41FA5}">
                          <a16:colId xmlns:a16="http://schemas.microsoft.com/office/drawing/2014/main" val="3546524788"/>
                        </a:ext>
                      </a:extLst>
                    </a:gridCol>
                  </a:tblGrid>
                  <a:tr h="201168">
                    <a:tc>
                      <a:txBody>
                        <a:bodyPr/>
                        <a:lstStyle/>
                        <a:p>
                          <a:pPr algn="l"/>
                          <a:r>
                            <a:rPr lang="en-US" sz="1200" b="1" dirty="0">
                              <a:solidFill>
                                <a:srgbClr val="FFFFFF"/>
                              </a:solidFill>
                            </a:rPr>
                            <a:t>Metric</a:t>
                          </a:r>
                        </a:p>
                      </a:txBody>
                      <a:tcPr marT="9144" marB="9144">
                        <a:solidFill>
                          <a:schemeClr val="bg1"/>
                        </a:solidFill>
                      </a:tcPr>
                    </a:tc>
                    <a:tc>
                      <a:txBody>
                        <a:bodyPr/>
                        <a:lstStyle/>
                        <a:p>
                          <a:pPr algn="l"/>
                          <a:r>
                            <a:rPr lang="en-US" sz="1200" b="1" dirty="0">
                              <a:solidFill>
                                <a:srgbClr val="FFFFFF"/>
                              </a:solidFill>
                            </a:rPr>
                            <a:t>Measures</a:t>
                          </a:r>
                        </a:p>
                      </a:txBody>
                      <a:tcPr marT="9144" marB="9144">
                        <a:solidFill>
                          <a:schemeClr val="bg1"/>
                        </a:solidFill>
                      </a:tcPr>
                    </a:tc>
                    <a:tc>
                      <a:txBody>
                        <a:bodyPr/>
                        <a:lstStyle/>
                        <a:p>
                          <a:pPr algn="l"/>
                          <a:r>
                            <a:rPr lang="en-US" sz="1200" b="1" dirty="0">
                              <a:solidFill>
                                <a:srgbClr val="FFFFFF"/>
                              </a:solidFill>
                            </a:rPr>
                            <a:t>Computed as</a:t>
                          </a:r>
                        </a:p>
                      </a:txBody>
                      <a:tcPr marT="9144" marB="9144">
                        <a:solidFill>
                          <a:schemeClr val="bg1"/>
                        </a:solidFill>
                      </a:tcPr>
                    </a:tc>
                    <a:extLst>
                      <a:ext uri="{0D108BD9-81ED-4DB2-BD59-A6C34878D82A}">
                        <a16:rowId xmlns:a16="http://schemas.microsoft.com/office/drawing/2014/main" val="3761967802"/>
                      </a:ext>
                    </a:extLst>
                  </a:tr>
                  <a:tr h="623668">
                    <a:tc>
                      <a:txBody>
                        <a:bodyPr/>
                        <a:lstStyle/>
                        <a:p>
                          <a:pPr algn="l"/>
                          <a:r>
                            <a:rPr lang="en-US" sz="1200" b="1" dirty="0"/>
                            <a:t>Average Demand Interval (ADI)</a:t>
                          </a:r>
                        </a:p>
                      </a:txBody>
                      <a:tcPr marT="9144" marB="9144">
                        <a:solidFill>
                          <a:schemeClr val="accent1">
                            <a:lumMod val="20000"/>
                            <a:lumOff val="80000"/>
                          </a:schemeClr>
                        </a:solidFill>
                      </a:tcPr>
                    </a:tc>
                    <a:tc>
                      <a:txBody>
                        <a:bodyPr/>
                        <a:lstStyle/>
                        <a:p>
                          <a:pPr algn="l"/>
                          <a:r>
                            <a:rPr lang="en-US" sz="1200" dirty="0"/>
                            <a:t>How frequently demand occurs</a:t>
                          </a:r>
                        </a:p>
                      </a:txBody>
                      <a:tcPr marT="9144" marB="9144">
                        <a:solidFill>
                          <a:schemeClr val="accent1">
                            <a:lumMod val="20000"/>
                            <a:lumOff val="80000"/>
                          </a:schemeClr>
                        </a:solidFill>
                      </a:tcPr>
                    </a:tc>
                    <a:tc>
                      <a:txBody>
                        <a:bodyPr/>
                        <a:lstStyle/>
                        <a:p>
                          <a:endParaRPr lang="en-US"/>
                        </a:p>
                      </a:txBody>
                      <a:tcPr marT="9144" marB="9144">
                        <a:blipFill>
                          <a:blip r:embed="rId2"/>
                          <a:stretch>
                            <a:fillRect l="-125641" t="-38235" r="-342" b="-148039"/>
                          </a:stretch>
                        </a:blipFill>
                      </a:tcPr>
                    </a:tc>
                    <a:extLst>
                      <a:ext uri="{0D108BD9-81ED-4DB2-BD59-A6C34878D82A}">
                        <a16:rowId xmlns:a16="http://schemas.microsoft.com/office/drawing/2014/main" val="1076385492"/>
                      </a:ext>
                    </a:extLst>
                  </a:tr>
                  <a:tr h="831152">
                    <a:tc>
                      <a:txBody>
                        <a:bodyPr/>
                        <a:lstStyle/>
                        <a:p>
                          <a:pPr algn="l"/>
                          <a:r>
                            <a:rPr lang="en-US" sz="1200" b="1" dirty="0"/>
                            <a:t>Squared Coefficient of Variation (CV²)</a:t>
                          </a:r>
                        </a:p>
                      </a:txBody>
                      <a:tcPr marT="9144" marB="9144">
                        <a:solidFill>
                          <a:schemeClr val="accent2">
                            <a:lumMod val="20000"/>
                            <a:lumOff val="80000"/>
                          </a:schemeClr>
                        </a:solidFill>
                      </a:tcPr>
                    </a:tc>
                    <a:tc>
                      <a:txBody>
                        <a:bodyPr/>
                        <a:lstStyle/>
                        <a:p>
                          <a:pPr algn="l"/>
                          <a:r>
                            <a:rPr lang="en-US" sz="1200" dirty="0"/>
                            <a:t>Demand variability</a:t>
                          </a:r>
                        </a:p>
                      </a:txBody>
                      <a:tcPr marT="9144" marB="9144">
                        <a:solidFill>
                          <a:schemeClr val="accent2">
                            <a:lumMod val="20000"/>
                            <a:lumOff val="80000"/>
                          </a:schemeClr>
                        </a:solidFill>
                      </a:tcPr>
                    </a:tc>
                    <a:tc>
                      <a:txBody>
                        <a:bodyPr/>
                        <a:lstStyle/>
                        <a:p>
                          <a:endParaRPr lang="en-US"/>
                        </a:p>
                      </a:txBody>
                      <a:tcPr marT="9144" marB="9144">
                        <a:blipFill>
                          <a:blip r:embed="rId2"/>
                          <a:stretch>
                            <a:fillRect l="-125641" t="-102920" r="-342" b="-10219"/>
                          </a:stretch>
                        </a:blipFill>
                      </a:tcPr>
                    </a:tc>
                    <a:extLst>
                      <a:ext uri="{0D108BD9-81ED-4DB2-BD59-A6C34878D82A}">
                        <a16:rowId xmlns:a16="http://schemas.microsoft.com/office/drawing/2014/main" val="136672142"/>
                      </a:ext>
                    </a:extLst>
                  </a:tr>
                </a:tbl>
              </a:graphicData>
            </a:graphic>
          </p:graphicFrame>
        </mc:Fallback>
      </mc:AlternateContent>
      <p:sp>
        <p:nvSpPr>
          <p:cNvPr id="8" name="TextBox 7">
            <a:extLst>
              <a:ext uri="{FF2B5EF4-FFF2-40B4-BE49-F238E27FC236}">
                <a16:creationId xmlns:a16="http://schemas.microsoft.com/office/drawing/2014/main" id="{DB72871C-ECFC-90E9-7202-9220D716E839}"/>
              </a:ext>
            </a:extLst>
          </p:cNvPr>
          <p:cNvSpPr txBox="1"/>
          <p:nvPr/>
        </p:nvSpPr>
        <p:spPr>
          <a:xfrm>
            <a:off x="393031" y="3320715"/>
            <a:ext cx="789841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100" b="0" i="0" dirty="0">
                <a:solidFill>
                  <a:srgbClr val="222222"/>
                </a:solidFill>
                <a:effectLst/>
                <a:latin typeface="Arial" panose="020B0604020202020204" pitchFamily="34" charset="0"/>
              </a:rPr>
              <a:t>Source: </a:t>
            </a:r>
            <a:r>
              <a:rPr lang="en-US" sz="1100" b="0" i="0" dirty="0" err="1">
                <a:solidFill>
                  <a:srgbClr val="222222"/>
                </a:solidFill>
                <a:effectLst/>
                <a:latin typeface="Arial" panose="020B0604020202020204" pitchFamily="34" charset="0"/>
              </a:rPr>
              <a:t>Syntetos</a:t>
            </a:r>
            <a:r>
              <a:rPr lang="en-US" sz="1100" b="0" i="0" dirty="0">
                <a:solidFill>
                  <a:srgbClr val="222222"/>
                </a:solidFill>
                <a:effectLst/>
                <a:latin typeface="Arial" panose="020B0604020202020204" pitchFamily="34" charset="0"/>
              </a:rPr>
              <a:t>, A. A., Boylan, J. E., &amp; Croston, J. D. (2005). On the categorization of demand patterns. </a:t>
            </a:r>
            <a:r>
              <a:rPr lang="en-US" sz="1100" b="0" i="1" dirty="0">
                <a:solidFill>
                  <a:srgbClr val="222222"/>
                </a:solidFill>
                <a:effectLst/>
                <a:latin typeface="Arial" panose="020B0604020202020204" pitchFamily="34" charset="0"/>
              </a:rPr>
              <a:t>Journal of the operational research society</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56</a:t>
            </a:r>
            <a:r>
              <a:rPr lang="en-US" sz="1100" b="0" i="0" dirty="0">
                <a:solidFill>
                  <a:srgbClr val="222222"/>
                </a:solidFill>
                <a:effectLst/>
                <a:latin typeface="Arial" panose="020B0604020202020204" pitchFamily="34" charset="0"/>
              </a:rPr>
              <a:t>(5), 495-503. </a:t>
            </a:r>
            <a:endParaRPr lang="en-US" sz="1100" dirty="0"/>
          </a:p>
        </p:txBody>
      </p:sp>
      <p:sp>
        <p:nvSpPr>
          <p:cNvPr id="9" name="TextBox 8">
            <a:extLst>
              <a:ext uri="{FF2B5EF4-FFF2-40B4-BE49-F238E27FC236}">
                <a16:creationId xmlns:a16="http://schemas.microsoft.com/office/drawing/2014/main" id="{454227DA-BF1E-0643-EE78-CFFA26722312}"/>
              </a:ext>
            </a:extLst>
          </p:cNvPr>
          <p:cNvSpPr txBox="1"/>
          <p:nvPr/>
        </p:nvSpPr>
        <p:spPr>
          <a:xfrm>
            <a:off x="7491663" y="19586"/>
            <a:ext cx="1652337" cy="471924"/>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mn-lt"/>
                <a:ea typeface="+mn-ea"/>
                <a:cs typeface="+mn-cs"/>
                <a:sym typeface="Helvetica Light"/>
              </a:rPr>
              <a:t>Segment w/o Clusters</a:t>
            </a:r>
          </a:p>
          <a:p>
            <a:pPr marL="0" marR="0" indent="0" algn="ctr" defTabSz="825500" rtl="0" fontAlgn="auto" latinLnBrk="0" hangingPunct="0">
              <a:lnSpc>
                <a:spcPct val="100000"/>
              </a:lnSpc>
              <a:spcBef>
                <a:spcPts val="0"/>
              </a:spcBef>
              <a:spcAft>
                <a:spcPts val="0"/>
              </a:spcAft>
              <a:buClrTx/>
              <a:buSzTx/>
              <a:buFontTx/>
              <a:buNone/>
              <a:tabLst/>
            </a:pPr>
            <a:r>
              <a:rPr lang="en-US" sz="1200" i="1" dirty="0"/>
              <a:t>1 of 2</a:t>
            </a:r>
            <a:endParaRPr kumimoji="0" lang="en-US" sz="1200" b="0" i="1"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24814986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5EDB-C699-E3BA-8B10-4F09F537CD10}"/>
              </a:ext>
            </a:extLst>
          </p:cNvPr>
          <p:cNvPicPr>
            <a:picLocks noChangeAspect="1"/>
          </p:cNvPicPr>
          <p:nvPr/>
        </p:nvPicPr>
        <p:blipFill>
          <a:blip r:embed="rId2"/>
          <a:srcRect l="28943" t="25294" r="22195" b="17037"/>
          <a:stretch>
            <a:fillRect/>
          </a:stretch>
        </p:blipFill>
        <p:spPr>
          <a:xfrm>
            <a:off x="1509130" y="334535"/>
            <a:ext cx="6382749" cy="4237465"/>
          </a:xfrm>
          <a:prstGeom prst="rect">
            <a:avLst/>
          </a:prstGeom>
        </p:spPr>
      </p:pic>
      <p:pic>
        <p:nvPicPr>
          <p:cNvPr id="1026" name="Picture 2" descr="A person wearing a suit and tie&#10;&#10;Description automatically generated">
            <a:extLst>
              <a:ext uri="{FF2B5EF4-FFF2-40B4-BE49-F238E27FC236}">
                <a16:creationId xmlns:a16="http://schemas.microsoft.com/office/drawing/2014/main" id="{83B64D2B-F24F-00A1-C193-FE804ABDC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3" y="148217"/>
            <a:ext cx="1373458" cy="17168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27B0F64-05A7-CE25-96CD-8286A0D736C1}"/>
              </a:ext>
            </a:extLst>
          </p:cNvPr>
          <p:cNvSpPr/>
          <p:nvPr/>
        </p:nvSpPr>
        <p:spPr>
          <a:xfrm>
            <a:off x="264177" y="325709"/>
            <a:ext cx="8872654" cy="4483256"/>
          </a:xfrm>
          <a:prstGeom prst="rect">
            <a:avLst/>
          </a:prstGeom>
          <a:solidFill>
            <a:srgbClr val="B5BABE">
              <a:alpha val="2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5566719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9473-93BF-9886-2F26-39624333CB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A25B5E-2D87-D076-ADB5-BEA5AC097B62}"/>
              </a:ext>
            </a:extLst>
          </p:cNvPr>
          <p:cNvSpPr>
            <a:spLocks noGrp="1"/>
          </p:cNvSpPr>
          <p:nvPr>
            <p:ph type="title"/>
          </p:nvPr>
        </p:nvSpPr>
        <p:spPr>
          <a:xfrm>
            <a:off x="507331" y="491510"/>
            <a:ext cx="7810500" cy="791287"/>
          </a:xfrm>
        </p:spPr>
        <p:txBody>
          <a:bodyPr>
            <a:normAutofit/>
          </a:bodyPr>
          <a:lstStyle/>
          <a:p>
            <a:r>
              <a:rPr lang="en-US" sz="2000" i="1" dirty="0">
                <a:latin typeface="Calibri" panose="020F0502020204030204" pitchFamily="34" charset="0"/>
                <a:cs typeface="Calibri" panose="020F0502020204030204" pitchFamily="34" charset="0"/>
              </a:rPr>
              <a:t>Consider Demand Pattern Classification Framework based on ADI and CV²</a:t>
            </a:r>
            <a:br>
              <a:rPr lang="en-US" sz="3600" dirty="0">
                <a:latin typeface="Calibri" panose="020F0502020204030204" pitchFamily="34" charset="0"/>
                <a:cs typeface="Calibri" panose="020F0502020204030204" pitchFamily="34" charset="0"/>
              </a:rPr>
            </a:br>
            <a:endParaRPr lang="en-US" sz="2000" i="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9E1272A-D4EF-6130-C026-97C16D9EDFFB}"/>
              </a:ext>
            </a:extLst>
          </p:cNvPr>
          <p:cNvSpPr txBox="1"/>
          <p:nvPr/>
        </p:nvSpPr>
        <p:spPr>
          <a:xfrm>
            <a:off x="545431" y="3899108"/>
            <a:ext cx="789841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100" b="0" i="0" dirty="0">
                <a:solidFill>
                  <a:srgbClr val="222222"/>
                </a:solidFill>
                <a:effectLst/>
                <a:latin typeface="Arial" panose="020B0604020202020204" pitchFamily="34" charset="0"/>
              </a:rPr>
              <a:t>Source: </a:t>
            </a:r>
            <a:r>
              <a:rPr lang="en-US" sz="1100" b="0" i="0" dirty="0" err="1">
                <a:solidFill>
                  <a:srgbClr val="222222"/>
                </a:solidFill>
                <a:effectLst/>
                <a:latin typeface="Arial" panose="020B0604020202020204" pitchFamily="34" charset="0"/>
              </a:rPr>
              <a:t>Syntetos</a:t>
            </a:r>
            <a:r>
              <a:rPr lang="en-US" sz="1100" b="0" i="0" dirty="0">
                <a:solidFill>
                  <a:srgbClr val="222222"/>
                </a:solidFill>
                <a:effectLst/>
                <a:latin typeface="Arial" panose="020B0604020202020204" pitchFamily="34" charset="0"/>
              </a:rPr>
              <a:t>, A. A., Boylan, J. E., &amp; Croston, J. D. (2005). On the categorization of demand patterns. </a:t>
            </a:r>
            <a:r>
              <a:rPr lang="en-US" sz="1100" b="0" i="1" dirty="0">
                <a:solidFill>
                  <a:srgbClr val="222222"/>
                </a:solidFill>
                <a:effectLst/>
                <a:latin typeface="Arial" panose="020B0604020202020204" pitchFamily="34" charset="0"/>
              </a:rPr>
              <a:t>Journal of the operational research society</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56</a:t>
            </a:r>
            <a:r>
              <a:rPr lang="en-US" sz="1100" b="0" i="0" dirty="0">
                <a:solidFill>
                  <a:srgbClr val="222222"/>
                </a:solidFill>
                <a:effectLst/>
                <a:latin typeface="Arial" panose="020B0604020202020204" pitchFamily="34" charset="0"/>
              </a:rPr>
              <a:t>(5), </a:t>
            </a:r>
            <a:r>
              <a:rPr lang="en-US" sz="1100" b="0" i="0">
                <a:solidFill>
                  <a:srgbClr val="222222"/>
                </a:solidFill>
                <a:effectLst/>
                <a:latin typeface="Arial" panose="020B0604020202020204" pitchFamily="34" charset="0"/>
              </a:rPr>
              <a:t>495-503. </a:t>
            </a:r>
            <a:endParaRPr lang="en-US" sz="1100" dirty="0"/>
          </a:p>
        </p:txBody>
      </p:sp>
      <p:graphicFrame>
        <p:nvGraphicFramePr>
          <p:cNvPr id="2" name="Table 1">
            <a:extLst>
              <a:ext uri="{FF2B5EF4-FFF2-40B4-BE49-F238E27FC236}">
                <a16:creationId xmlns:a16="http://schemas.microsoft.com/office/drawing/2014/main" id="{84B99E66-FFEC-8C73-94D6-2A4CD5474127}"/>
              </a:ext>
            </a:extLst>
          </p:cNvPr>
          <p:cNvGraphicFramePr>
            <a:graphicFrameLocks noGrp="1"/>
          </p:cNvGraphicFramePr>
          <p:nvPr>
            <p:extLst>
              <p:ext uri="{D42A27DB-BD31-4B8C-83A1-F6EECF244321}">
                <p14:modId xmlns:p14="http://schemas.microsoft.com/office/powerpoint/2010/main" val="2726329543"/>
              </p:ext>
            </p:extLst>
          </p:nvPr>
        </p:nvGraphicFramePr>
        <p:xfrm>
          <a:off x="1017386" y="1091940"/>
          <a:ext cx="7517013" cy="2834640"/>
        </p:xfrm>
        <a:graphic>
          <a:graphicData uri="http://schemas.openxmlformats.org/drawingml/2006/table">
            <a:tbl>
              <a:tblPr/>
              <a:tblGrid>
                <a:gridCol w="1879253">
                  <a:extLst>
                    <a:ext uri="{9D8B030D-6E8A-4147-A177-3AD203B41FA5}">
                      <a16:colId xmlns:a16="http://schemas.microsoft.com/office/drawing/2014/main" val="3628175861"/>
                    </a:ext>
                  </a:extLst>
                </a:gridCol>
                <a:gridCol w="1277956">
                  <a:extLst>
                    <a:ext uri="{9D8B030D-6E8A-4147-A177-3AD203B41FA5}">
                      <a16:colId xmlns:a16="http://schemas.microsoft.com/office/drawing/2014/main" val="3940991933"/>
                    </a:ext>
                  </a:extLst>
                </a:gridCol>
                <a:gridCol w="2480551">
                  <a:extLst>
                    <a:ext uri="{9D8B030D-6E8A-4147-A177-3AD203B41FA5}">
                      <a16:colId xmlns:a16="http://schemas.microsoft.com/office/drawing/2014/main" val="3118552705"/>
                    </a:ext>
                  </a:extLst>
                </a:gridCol>
                <a:gridCol w="1879253">
                  <a:extLst>
                    <a:ext uri="{9D8B030D-6E8A-4147-A177-3AD203B41FA5}">
                      <a16:colId xmlns:a16="http://schemas.microsoft.com/office/drawing/2014/main" val="3108531090"/>
                    </a:ext>
                  </a:extLst>
                </a:gridCol>
              </a:tblGrid>
              <a:tr h="194310">
                <a:tc>
                  <a:txBody>
                    <a:bodyPr/>
                    <a:lstStyle/>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buNone/>
                      </a:pPr>
                      <a:r>
                        <a:rPr lang="en-US" sz="1400" b="1" dirty="0">
                          <a:solidFill>
                            <a:srgbClr val="FFFFFF"/>
                          </a:solidFill>
                        </a:rPr>
                        <a:t>Demand Variability (CV</a:t>
                      </a:r>
                      <a:r>
                        <a:rPr lang="en-US" sz="1400" b="1" baseline="30000" dirty="0">
                          <a:solidFill>
                            <a:srgbClr val="FFFFFF"/>
                          </a:solidFill>
                        </a:rPr>
                        <a:t>2</a:t>
                      </a:r>
                      <a:r>
                        <a:rPr lang="en-US" sz="1400" b="1" dirty="0">
                          <a:solidFill>
                            <a:srgbClr val="FFFF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6376993"/>
                  </a:ext>
                </a:extLst>
              </a:tr>
              <a:tr h="295175">
                <a:tc>
                  <a:txBody>
                    <a:bodyPr/>
                    <a:lstStyle/>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b="1" dirty="0">
                          <a:solidFill>
                            <a:srgbClr val="FFFFFF"/>
                          </a:solidFill>
                        </a:rPr>
                        <a:t>Low</a:t>
                      </a:r>
                    </a:p>
                    <a:p>
                      <a:pPr>
                        <a:buNone/>
                      </a:pPr>
                      <a:r>
                        <a:rPr lang="en-US" sz="800" dirty="0">
                          <a:solidFill>
                            <a:srgbClr val="FFFFFF"/>
                          </a:solidFill>
                        </a:rPr>
                        <a:t>CV² &lt; 0.49</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buNone/>
                      </a:pPr>
                      <a:r>
                        <a:rPr lang="en-US" sz="1400" b="1" dirty="0">
                          <a:solidFill>
                            <a:srgbClr val="FFFFFF"/>
                          </a:solidFill>
                        </a:rPr>
                        <a:t>High</a:t>
                      </a:r>
                    </a:p>
                    <a:p>
                      <a:pPr>
                        <a:buNone/>
                      </a:pPr>
                      <a:r>
                        <a:rPr lang="en-US" sz="800" dirty="0">
                          <a:solidFill>
                            <a:srgbClr val="FFFFFF"/>
                          </a:solidFill>
                        </a:rPr>
                        <a:t>CV² ≥ 0.49</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749071407"/>
                  </a:ext>
                </a:extLst>
              </a:tr>
              <a:tr h="194310">
                <a:tc rowSpan="2">
                  <a:txBody>
                    <a:bodyPr/>
                    <a:lstStyle/>
                    <a:p>
                      <a:pPr>
                        <a:buNone/>
                      </a:pPr>
                      <a:r>
                        <a:rPr lang="en-US" sz="1400" b="1" dirty="0">
                          <a:solidFill>
                            <a:srgbClr val="FFFFFF"/>
                          </a:solidFill>
                        </a:rPr>
                        <a:t>Demand</a:t>
                      </a:r>
                    </a:p>
                    <a:p>
                      <a:pPr>
                        <a:buNone/>
                      </a:pPr>
                      <a:r>
                        <a:rPr lang="en-US" sz="1400" b="1" dirty="0">
                          <a:solidFill>
                            <a:srgbClr val="FFFFFF"/>
                          </a:solidFill>
                        </a:rPr>
                        <a:t>Frequency</a:t>
                      </a:r>
                    </a:p>
                    <a:p>
                      <a:pPr>
                        <a:buNone/>
                      </a:pPr>
                      <a:r>
                        <a:rPr lang="en-US" sz="1400" b="1" dirty="0">
                          <a:solidFill>
                            <a:srgbClr val="FFFFFF"/>
                          </a:solidFill>
                        </a:rPr>
                        <a:t>(ADI)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400" b="1" dirty="0">
                          <a:solidFill>
                            <a:srgbClr val="FFFFFF"/>
                          </a:solidFill>
                        </a:rPr>
                        <a:t>Frequent</a:t>
                      </a:r>
                    </a:p>
                    <a:p>
                      <a:pPr marL="0" marR="0" lvl="0" indent="0" algn="ctr" defTabSz="232172" rtl="0" eaLnBrk="1" fontAlgn="auto" latinLnBrk="0" hangingPunct="1">
                        <a:lnSpc>
                          <a:spcPct val="100000"/>
                        </a:lnSpc>
                        <a:spcBef>
                          <a:spcPts val="0"/>
                        </a:spcBef>
                        <a:spcAft>
                          <a:spcPts val="0"/>
                        </a:spcAft>
                        <a:buClrTx/>
                        <a:buSzTx/>
                        <a:buFontTx/>
                        <a:buNone/>
                        <a:tabLst/>
                        <a:defRPr/>
                      </a:pPr>
                      <a:r>
                        <a:rPr lang="en-US" sz="800" dirty="0">
                          <a:solidFill>
                            <a:srgbClr val="FFFFFF"/>
                          </a:solidFill>
                        </a:rPr>
                        <a:t>ADI &lt; 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400" b="1" dirty="0"/>
                        <a:t>SMOOTH</a:t>
                      </a:r>
                    </a:p>
                    <a:p>
                      <a:pPr>
                        <a:buNone/>
                      </a:pPr>
                      <a:endParaRPr lang="en-US" sz="1400" dirty="0"/>
                    </a:p>
                    <a:p>
                      <a:pPr>
                        <a:buNone/>
                      </a:pPr>
                      <a:r>
                        <a:rPr lang="en-US" sz="1400" dirty="0"/>
                        <a:t>Stable volume</a:t>
                      </a:r>
                    </a:p>
                    <a:p>
                      <a:pPr>
                        <a:buNone/>
                      </a:pPr>
                      <a:r>
                        <a:rPr lang="en-US" sz="1400" dirty="0"/>
                        <a:t>Frequent demand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b="1" dirty="0"/>
                        <a:t>ERRATIC</a:t>
                      </a:r>
                    </a:p>
                    <a:p>
                      <a:pPr>
                        <a:buNone/>
                      </a:pPr>
                      <a:endParaRPr lang="en-US" sz="1400" dirty="0"/>
                    </a:p>
                    <a:p>
                      <a:pPr>
                        <a:buNone/>
                      </a:pPr>
                      <a:r>
                        <a:rPr lang="en-US" sz="1400" dirty="0"/>
                        <a:t>Variable volume</a:t>
                      </a:r>
                    </a:p>
                    <a:p>
                      <a:pPr>
                        <a:buNone/>
                      </a:pPr>
                      <a:r>
                        <a:rPr lang="en-US" sz="1400" dirty="0"/>
                        <a:t>Frequent demand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1304594"/>
                  </a:ext>
                </a:extLst>
              </a:tr>
              <a:tr h="194310">
                <a:tc vMerge="1">
                  <a:txBody>
                    <a:bodyPr/>
                    <a:lstStyle/>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b="1" dirty="0">
                          <a:solidFill>
                            <a:srgbClr val="FFFFFF"/>
                          </a:solidFill>
                        </a:rPr>
                        <a:t>Infrequent</a:t>
                      </a:r>
                    </a:p>
                    <a:p>
                      <a:pPr>
                        <a:buNone/>
                      </a:pPr>
                      <a:r>
                        <a:rPr lang="en-US" sz="800" dirty="0">
                          <a:solidFill>
                            <a:srgbClr val="FFFFFF"/>
                          </a:solidFill>
                        </a:rPr>
                        <a:t>(ADI ≥ 1.32)</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buNone/>
                      </a:pPr>
                      <a:r>
                        <a:rPr lang="en-US" sz="1400" b="1" dirty="0"/>
                        <a:t>ITTENT</a:t>
                      </a:r>
                    </a:p>
                    <a:p>
                      <a:pPr>
                        <a:buNone/>
                      </a:pPr>
                      <a:endParaRPr lang="en-US" sz="1400" dirty="0"/>
                    </a:p>
                    <a:p>
                      <a:pPr>
                        <a:buNone/>
                      </a:pPr>
                      <a:r>
                        <a:rPr lang="en-US" sz="1400" dirty="0"/>
                        <a:t>Stable volume</a:t>
                      </a:r>
                    </a:p>
                    <a:p>
                      <a:pPr>
                        <a:buNone/>
                      </a:pPr>
                      <a:r>
                        <a:rPr lang="en-US" sz="1400" dirty="0"/>
                        <a:t>Gaps between orders</a:t>
                      </a:r>
                    </a:p>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b="1" dirty="0"/>
                        <a:t>LUMPY</a:t>
                      </a:r>
                    </a:p>
                    <a:p>
                      <a:pPr>
                        <a:buNone/>
                      </a:pPr>
                      <a:endParaRPr lang="en-US" sz="1400" dirty="0"/>
                    </a:p>
                    <a:p>
                      <a:pPr>
                        <a:buNone/>
                      </a:pPr>
                      <a:r>
                        <a:rPr lang="en-US" sz="1400" dirty="0"/>
                        <a:t>Variable volume</a:t>
                      </a:r>
                    </a:p>
                    <a:p>
                      <a:pPr>
                        <a:buNone/>
                      </a:pPr>
                      <a:r>
                        <a:rPr lang="en-US" sz="1400" dirty="0"/>
                        <a:t>Gaps between orders</a:t>
                      </a:r>
                    </a:p>
                    <a:p>
                      <a:pPr>
                        <a:buNone/>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278557"/>
                  </a:ext>
                </a:extLst>
              </a:tr>
            </a:tbl>
          </a:graphicData>
        </a:graphic>
      </p:graphicFrame>
      <p:sp>
        <p:nvSpPr>
          <p:cNvPr id="4" name="TextBox 3">
            <a:extLst>
              <a:ext uri="{FF2B5EF4-FFF2-40B4-BE49-F238E27FC236}">
                <a16:creationId xmlns:a16="http://schemas.microsoft.com/office/drawing/2014/main" id="{94985AEB-3939-666A-4D7E-2A8EB2D5C440}"/>
              </a:ext>
            </a:extLst>
          </p:cNvPr>
          <p:cNvSpPr txBox="1"/>
          <p:nvPr/>
        </p:nvSpPr>
        <p:spPr>
          <a:xfrm>
            <a:off x="7491663" y="19586"/>
            <a:ext cx="1652337" cy="471924"/>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mn-lt"/>
                <a:ea typeface="+mn-ea"/>
                <a:cs typeface="+mn-cs"/>
                <a:sym typeface="Helvetica Light"/>
              </a:rPr>
              <a:t>Segment w/o Clusters</a:t>
            </a:r>
          </a:p>
          <a:p>
            <a:pPr marL="0" marR="0" indent="0" algn="ctr" defTabSz="825500" rtl="0" fontAlgn="auto" latinLnBrk="0" hangingPunct="0">
              <a:lnSpc>
                <a:spcPct val="100000"/>
              </a:lnSpc>
              <a:spcBef>
                <a:spcPts val="0"/>
              </a:spcBef>
              <a:spcAft>
                <a:spcPts val="0"/>
              </a:spcAft>
              <a:buClrTx/>
              <a:buSzTx/>
              <a:buFontTx/>
              <a:buNone/>
              <a:tabLst/>
            </a:pPr>
            <a:r>
              <a:rPr lang="en-US" sz="1200" i="1" dirty="0"/>
              <a:t>2 of 2</a:t>
            </a:r>
            <a:endParaRPr kumimoji="0" lang="en-US" sz="12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7" name="Rectangle 6">
            <a:extLst>
              <a:ext uri="{FF2B5EF4-FFF2-40B4-BE49-F238E27FC236}">
                <a16:creationId xmlns:a16="http://schemas.microsoft.com/office/drawing/2014/main" id="{058BEF08-BA96-239B-F442-721CC15B13FD}"/>
              </a:ext>
            </a:extLst>
          </p:cNvPr>
          <p:cNvSpPr/>
          <p:nvPr/>
        </p:nvSpPr>
        <p:spPr>
          <a:xfrm>
            <a:off x="2907566" y="2746770"/>
            <a:ext cx="1242671" cy="1179810"/>
          </a:xfrm>
          <a:prstGeom prst="rect">
            <a:avLst/>
          </a:prstGeom>
          <a:noFill/>
          <a:ln w="28575" cap="flat">
            <a:solidFill>
              <a:srgbClr val="FFFF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8333E302-012F-7AAB-39B9-0DC6A1AC750A}"/>
              </a:ext>
            </a:extLst>
          </p:cNvPr>
          <p:cNvSpPr txBox="1"/>
          <p:nvPr/>
        </p:nvSpPr>
        <p:spPr>
          <a:xfrm>
            <a:off x="1867598" y="3349643"/>
            <a:ext cx="1242671" cy="1179810"/>
          </a:xfrm>
          <a:prstGeom prst="rect">
            <a:avLst/>
          </a:prstGeom>
          <a:solidFill>
            <a:schemeClr val="accent1"/>
          </a:solidFill>
          <a:ln w="28575"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i.e.,</a:t>
            </a:r>
          </a:p>
          <a:p>
            <a:pPr marL="0" marR="0" indent="0" algn="ctr" defTabSz="825500" rtl="0" fontAlgn="auto" latinLnBrk="0" hangingPunct="0">
              <a:lnSpc>
                <a:spcPct val="100000"/>
              </a:lnSpc>
              <a:spcBef>
                <a:spcPts val="0"/>
              </a:spcBef>
              <a:spcAft>
                <a:spcPts val="0"/>
              </a:spcAft>
              <a:buClrTx/>
              <a:buSzTx/>
              <a:buFontTx/>
              <a:buNone/>
              <a:tabLst/>
            </a:pPr>
            <a:r>
              <a:rPr lang="en-US" sz="1400" i="1" dirty="0">
                <a:solidFill>
                  <a:srgbClr val="FFFFFF"/>
                </a:solidFill>
              </a:rPr>
              <a:t>&gt; ¼ of time periods have non-zero demand</a:t>
            </a:r>
            <a:endParaRPr kumimoji="0" lang="en-US" sz="1400" b="0" i="1"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tangle 10">
            <a:extLst>
              <a:ext uri="{FF2B5EF4-FFF2-40B4-BE49-F238E27FC236}">
                <a16:creationId xmlns:a16="http://schemas.microsoft.com/office/drawing/2014/main" id="{4777C588-96AD-167F-C9B9-11C14E8F5002}"/>
              </a:ext>
            </a:extLst>
          </p:cNvPr>
          <p:cNvSpPr/>
          <p:nvPr/>
        </p:nvSpPr>
        <p:spPr>
          <a:xfrm>
            <a:off x="6638694" y="1388961"/>
            <a:ext cx="1895706" cy="430887"/>
          </a:xfrm>
          <a:prstGeom prst="rect">
            <a:avLst/>
          </a:prstGeom>
          <a:noFill/>
          <a:ln w="28575" cap="flat">
            <a:solidFill>
              <a:srgbClr val="FFFF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D3DEF254-4B8C-0910-2488-5344D9B621E9}"/>
              </a:ext>
            </a:extLst>
          </p:cNvPr>
          <p:cNvSpPr txBox="1"/>
          <p:nvPr/>
        </p:nvSpPr>
        <p:spPr>
          <a:xfrm>
            <a:off x="7475816" y="883731"/>
            <a:ext cx="1445374" cy="533479"/>
          </a:xfrm>
          <a:prstGeom prst="rect">
            <a:avLst/>
          </a:prstGeom>
          <a:solidFill>
            <a:srgbClr val="00B0F0"/>
          </a:solidFill>
          <a:ln w="28575"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i.e.,</a:t>
            </a:r>
          </a:p>
          <a:p>
            <a:pPr marL="285750" marR="0" indent="-285750" algn="ctr" defTabSz="825500" rtl="0" fontAlgn="auto" latinLnBrk="0" hangingPunct="0">
              <a:lnSpc>
                <a:spcPct val="100000"/>
              </a:lnSpc>
              <a:spcBef>
                <a:spcPts val="0"/>
              </a:spcBef>
              <a:spcAft>
                <a:spcPts val="0"/>
              </a:spcAft>
              <a:buClrTx/>
              <a:buSzTx/>
              <a:buFont typeface="Symbol" panose="05050102010706020507" pitchFamily="18" charset="2"/>
              <a:buChar char="s"/>
              <a:tabLst/>
            </a:pPr>
            <a:r>
              <a:rPr kumimoji="0" lang="en-US" sz="1400" b="0" i="1" u="none" strike="noStrike" cap="none" spc="0" normalizeH="0" baseline="0" dirty="0">
                <a:ln>
                  <a:noFill/>
                </a:ln>
                <a:solidFill>
                  <a:srgbClr val="FFFFFF"/>
                </a:solidFill>
                <a:effectLst/>
                <a:uFillTx/>
                <a:latin typeface="+mn-lt"/>
                <a:ea typeface="+mn-ea"/>
                <a:cs typeface="+mn-cs"/>
                <a:sym typeface="Helvetica Light"/>
              </a:rPr>
              <a:t>&gt;= .7 * </a:t>
            </a:r>
            <a:r>
              <a:rPr kumimoji="0" lang="en-US" sz="1400" b="0" i="1" u="none" strike="noStrike" cap="none" spc="0" normalizeH="0" baseline="0" dirty="0">
                <a:ln>
                  <a:noFill/>
                </a:ln>
                <a:solidFill>
                  <a:srgbClr val="FFFFFF"/>
                </a:solidFill>
                <a:effectLst/>
                <a:uFillTx/>
                <a:latin typeface="Symbol" panose="05050102010706020507" pitchFamily="18" charset="2"/>
                <a:sym typeface="Helvetica Light"/>
              </a:rPr>
              <a:t>m</a:t>
            </a:r>
            <a:endParaRPr kumimoji="0" lang="en-US" sz="1400" b="0" i="1" u="none" strike="noStrike" cap="none" spc="0" normalizeH="0" baseline="0" dirty="0">
              <a:ln>
                <a:noFill/>
              </a:ln>
              <a:solidFill>
                <a:srgbClr val="FFFFFF"/>
              </a:solidFill>
              <a:effectLst/>
              <a:uFillTx/>
              <a:latin typeface="+mj-lt"/>
              <a:sym typeface="Helvetica Light"/>
            </a:endParaRPr>
          </a:p>
        </p:txBody>
      </p:sp>
    </p:spTree>
    <p:extLst>
      <p:ext uri="{BB962C8B-B14F-4D97-AF65-F5344CB8AC3E}">
        <p14:creationId xmlns:p14="http://schemas.microsoft.com/office/powerpoint/2010/main" val="2748811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9144-F12B-7D06-6CF5-421DB0BDCDDC}"/>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51C0106-B3CA-D77A-2BE4-6FE6BD39CB5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00B957A-787D-3C28-323E-B07079774C30}"/>
              </a:ext>
            </a:extLst>
          </p:cNvPr>
          <p:cNvSpPr>
            <a:spLocks noGrp="1"/>
          </p:cNvSpPr>
          <p:nvPr>
            <p:ph type="title"/>
          </p:nvPr>
        </p:nvSpPr>
        <p:spPr>
          <a:xfrm>
            <a:off x="480947" y="1364450"/>
            <a:ext cx="8320594" cy="595314"/>
          </a:xfrm>
        </p:spPr>
        <p:txBody>
          <a:bodyPr>
            <a:normAutofit fontScale="90000"/>
          </a:bodyPr>
          <a:lstStyle/>
          <a:p>
            <a:r>
              <a:rPr lang="en-US" dirty="0">
                <a:solidFill>
                  <a:schemeClr val="accent2">
                    <a:lumMod val="60000"/>
                    <a:lumOff val="40000"/>
                  </a:schemeClr>
                </a:solidFill>
                <a:latin typeface="Calibri" panose="020F0502020204030204" pitchFamily="34" charset="0"/>
                <a:cs typeface="Calibri" panose="020F0502020204030204" pitchFamily="34" charset="0"/>
              </a:rPr>
              <a:t>Demo:  Demand Pattern Classification (</a:t>
            </a:r>
            <a:r>
              <a:rPr lang="en-US" dirty="0" err="1">
                <a:solidFill>
                  <a:schemeClr val="accent2">
                    <a:lumMod val="60000"/>
                    <a:lumOff val="40000"/>
                  </a:schemeClr>
                </a:solidFill>
                <a:latin typeface="Calibri" panose="020F0502020204030204" pitchFamily="34" charset="0"/>
                <a:cs typeface="Calibri" panose="020F0502020204030204" pitchFamily="34" charset="0"/>
              </a:rPr>
              <a:t>Syntetos</a:t>
            </a:r>
            <a:r>
              <a:rPr lang="en-US" dirty="0">
                <a:solidFill>
                  <a:schemeClr val="accent2">
                    <a:lumMod val="60000"/>
                    <a:lumOff val="40000"/>
                  </a:schemeClr>
                </a:solidFill>
                <a:latin typeface="Calibri" panose="020F0502020204030204" pitchFamily="34" charset="0"/>
                <a:cs typeface="Calibri" panose="020F0502020204030204" pitchFamily="34" charset="0"/>
              </a:rPr>
              <a:t>-Boylan)</a:t>
            </a:r>
            <a:br>
              <a:rPr lang="en-US" dirty="0">
                <a:solidFill>
                  <a:schemeClr val="accent2">
                    <a:lumMod val="60000"/>
                    <a:lumOff val="40000"/>
                  </a:schemeClr>
                </a:solidFill>
                <a:latin typeface="Calibri" panose="020F0502020204030204" pitchFamily="34"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cs typeface="Calibri" panose="020F0502020204030204" pitchFamily="34" charset="0"/>
              </a:rPr>
              <a:t>Excel file</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with macro: </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https://ceresanalytics.com/R_for_IBF_NextLevel/makeProductSegments_withMacro.xlsm</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Excel file without macro: </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https://ceresanalytics.com/R_for_IBF_NextLevel/makeProductSegments.xls</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VBA code for macro: </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https://ceresanalytics.com/R_for_IBF_NextLevel/productSegments.bas</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Excel how-to: </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https://ceresanalytics.com/R_for_IBF_NextLevel/HowToRun_productSegments.pptx</a:t>
            </a:r>
            <a:r>
              <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t> </a:t>
            </a:r>
            <a:br>
              <a:rPr lang="en-US" sz="20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rPr>
            </a:br>
            <a:endParaRPr lang="en-US" sz="1600" i="1" dirty="0">
              <a:solidFill>
                <a:schemeClr val="accent2">
                  <a:lumMod val="60000"/>
                  <a:lumOff val="40000"/>
                </a:schemeClr>
              </a:solidFill>
              <a:latin typeface="Calibri" panose="020F0502020204030204" pitchFamily="34" charset="0"/>
              <a:ea typeface="Roboto Light" panose="02000000000000000000" pitchFamily="2" charset="0"/>
              <a:cs typeface="Calibri" panose="020F0502020204030204" pitchFamily="34" charset="0"/>
            </a:endParaRPr>
          </a:p>
        </p:txBody>
      </p:sp>
      <p:sp>
        <p:nvSpPr>
          <p:cNvPr id="8" name="Rectangle 7">
            <a:extLst>
              <a:ext uri="{FF2B5EF4-FFF2-40B4-BE49-F238E27FC236}">
                <a16:creationId xmlns:a16="http://schemas.microsoft.com/office/drawing/2014/main" id="{86898B95-0031-6151-5C28-0EEB12E8EE02}"/>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cs typeface="Calibri" panose="020F0502020204030204" pitchFamily="34" charset="0"/>
              </a:rPr>
              <a:t>Example</a:t>
            </a:r>
          </a:p>
        </p:txBody>
      </p:sp>
    </p:spTree>
    <p:extLst>
      <p:ext uri="{BB962C8B-B14F-4D97-AF65-F5344CB8AC3E}">
        <p14:creationId xmlns:p14="http://schemas.microsoft.com/office/powerpoint/2010/main" val="15639530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B633-9A2F-493D-AC37-1EA361774804}"/>
              </a:ext>
            </a:extLst>
          </p:cNvPr>
          <p:cNvSpPr>
            <a:spLocks noGrp="1"/>
          </p:cNvSpPr>
          <p:nvPr>
            <p:ph type="title"/>
          </p:nvPr>
        </p:nvSpPr>
        <p:spPr>
          <a:xfrm>
            <a:off x="628650" y="174784"/>
            <a:ext cx="7886700" cy="994172"/>
          </a:xfrm>
        </p:spPr>
        <p:txBody>
          <a:bodyPr/>
          <a:lstStyle/>
          <a:p>
            <a:r>
              <a:rPr lang="en-US" dirty="0"/>
              <a:t>Statistics vs. Machine Learning</a:t>
            </a:r>
          </a:p>
        </p:txBody>
      </p:sp>
      <p:pic>
        <p:nvPicPr>
          <p:cNvPr id="12" name="Picture 11">
            <a:extLst>
              <a:ext uri="{FF2B5EF4-FFF2-40B4-BE49-F238E27FC236}">
                <a16:creationId xmlns:a16="http://schemas.microsoft.com/office/drawing/2014/main" id="{5652F798-1C76-4EDC-B7D4-E0102E985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8206" y="1516856"/>
            <a:ext cx="4798142" cy="3198761"/>
          </a:xfrm>
          <a:prstGeom prst="rect">
            <a:avLst/>
          </a:prstGeom>
        </p:spPr>
      </p:pic>
      <p:pic>
        <p:nvPicPr>
          <p:cNvPr id="10" name="Picture 9">
            <a:extLst>
              <a:ext uri="{FF2B5EF4-FFF2-40B4-BE49-F238E27FC236}">
                <a16:creationId xmlns:a16="http://schemas.microsoft.com/office/drawing/2014/main" id="{B10BF799-CDD4-4A0F-880F-3B9482C3DE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214" y="914876"/>
            <a:ext cx="4264133" cy="3198100"/>
          </a:xfrm>
          <a:prstGeom prst="rect">
            <a:avLst/>
          </a:prstGeom>
        </p:spPr>
      </p:pic>
    </p:spTree>
    <p:extLst>
      <p:ext uri="{BB962C8B-B14F-4D97-AF65-F5344CB8AC3E}">
        <p14:creationId xmlns:p14="http://schemas.microsoft.com/office/powerpoint/2010/main" val="51202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A0CF-BC68-7494-C47D-E77E0746B6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23D4E7-CF12-F9C3-0317-79669BB392A1}"/>
              </a:ext>
            </a:extLst>
          </p:cNvPr>
          <p:cNvSpPr>
            <a:spLocks noGrp="1"/>
          </p:cNvSpPr>
          <p:nvPr>
            <p:ph type="title"/>
          </p:nvPr>
        </p:nvSpPr>
        <p:spPr>
          <a:xfrm>
            <a:off x="480947" y="251449"/>
            <a:ext cx="7810500" cy="791287"/>
          </a:xfrm>
        </p:spPr>
        <p:txBody>
          <a:bodyPr>
            <a:noAutofit/>
          </a:bodyPr>
          <a:lstStyle/>
          <a:p>
            <a:r>
              <a:rPr lang="en-US" sz="2400" dirty="0">
                <a:latin typeface="Calibri" panose="020F0502020204030204" pitchFamily="34" charset="0"/>
                <a:cs typeface="Calibri" panose="020F0502020204030204" pitchFamily="34" charset="0"/>
              </a:rPr>
              <a:t>Cluster Analysis for product segments?</a:t>
            </a:r>
            <a:br>
              <a:rPr lang="en-US" sz="2400" dirty="0">
                <a:latin typeface="Calibri" panose="020F0502020204030204" pitchFamily="34" charset="0"/>
                <a:cs typeface="Calibri" panose="020F0502020204030204" pitchFamily="34" charset="0"/>
              </a:rPr>
            </a:br>
            <a:r>
              <a:rPr lang="en-US" sz="1800" i="1" dirty="0">
                <a:latin typeface="Calibri" panose="020F0502020204030204" pitchFamily="34" charset="0"/>
                <a:cs typeface="Calibri" panose="020F0502020204030204" pitchFamily="34" charset="0"/>
              </a:rPr>
              <a:t>(Beyond ADI &amp; CV</a:t>
            </a:r>
            <a:r>
              <a:rPr lang="en-US" sz="1800" i="1" baseline="30000" dirty="0">
                <a:latin typeface="Calibri" panose="020F0502020204030204" pitchFamily="34" charset="0"/>
                <a:cs typeface="Calibri" panose="020F0502020204030204" pitchFamily="34" charset="0"/>
              </a:rPr>
              <a:t>2</a:t>
            </a:r>
            <a:r>
              <a:rPr lang="en-US" sz="1800" i="1" dirty="0">
                <a:latin typeface="Calibri" panose="020F0502020204030204" pitchFamily="34" charset="0"/>
                <a:cs typeface="Calibri" panose="020F0502020204030204" pitchFamily="34" charset="0"/>
              </a:rPr>
              <a:t>: Consider Key Performance Indicators </a:t>
            </a:r>
            <a:r>
              <a:rPr lang="en-US" sz="2400" i="1" dirty="0">
                <a:latin typeface="Calibri" panose="020F0502020204030204" pitchFamily="34" charset="0"/>
                <a:cs typeface="Calibri" panose="020F0502020204030204" pitchFamily="34" charset="0"/>
              </a:rPr>
              <a:t>(KPI’s))</a:t>
            </a:r>
            <a:br>
              <a:rPr lang="en-US" sz="2400" dirty="0">
                <a:latin typeface="Calibri" panose="020F0502020204030204" pitchFamily="34" charset="0"/>
                <a:cs typeface="Calibri" panose="020F0502020204030204" pitchFamily="34" charset="0"/>
              </a:rPr>
            </a:br>
            <a:endParaRPr lang="en-US" sz="2400" i="1" dirty="0">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3EBB4C25-991B-288F-941E-F63088971A17}"/>
              </a:ext>
            </a:extLst>
          </p:cNvPr>
          <p:cNvGraphicFramePr>
            <a:graphicFrameLocks noGrp="1"/>
          </p:cNvGraphicFramePr>
          <p:nvPr/>
        </p:nvGraphicFramePr>
        <p:xfrm>
          <a:off x="480947" y="1114926"/>
          <a:ext cx="8029390" cy="3722312"/>
        </p:xfrm>
        <a:graphic>
          <a:graphicData uri="http://schemas.openxmlformats.org/drawingml/2006/table">
            <a:tbl>
              <a:tblPr firstRow="1" bandRow="1">
                <a:tableStyleId>{5940675A-B579-460E-94D1-54222C63F5DA}</a:tableStyleId>
              </a:tblPr>
              <a:tblGrid>
                <a:gridCol w="4014695">
                  <a:extLst>
                    <a:ext uri="{9D8B030D-6E8A-4147-A177-3AD203B41FA5}">
                      <a16:colId xmlns:a16="http://schemas.microsoft.com/office/drawing/2014/main" val="1633893481"/>
                    </a:ext>
                  </a:extLst>
                </a:gridCol>
                <a:gridCol w="4014695">
                  <a:extLst>
                    <a:ext uri="{9D8B030D-6E8A-4147-A177-3AD203B41FA5}">
                      <a16:colId xmlns:a16="http://schemas.microsoft.com/office/drawing/2014/main" val="821649622"/>
                    </a:ext>
                  </a:extLst>
                </a:gridCol>
              </a:tblGrid>
              <a:tr h="267286">
                <a:tc>
                  <a:txBody>
                    <a:bodyPr/>
                    <a:lstStyle/>
                    <a:p>
                      <a:pPr algn="l"/>
                      <a:r>
                        <a:rPr lang="en-US" sz="1200" b="1" dirty="0">
                          <a:solidFill>
                            <a:srgbClr val="FFFFFF"/>
                          </a:solidFill>
                        </a:rPr>
                        <a:t>Category</a:t>
                      </a:r>
                    </a:p>
                  </a:txBody>
                  <a:tcPr marT="9144" marB="9144">
                    <a:solidFill>
                      <a:schemeClr val="bg1"/>
                    </a:solidFill>
                  </a:tcPr>
                </a:tc>
                <a:tc>
                  <a:txBody>
                    <a:bodyPr/>
                    <a:lstStyle/>
                    <a:p>
                      <a:pPr algn="l"/>
                      <a:r>
                        <a:rPr lang="en-US" sz="1200" b="1" dirty="0">
                          <a:solidFill>
                            <a:srgbClr val="FFFFFF"/>
                          </a:solidFill>
                        </a:rPr>
                        <a:t>Metric</a:t>
                      </a:r>
                    </a:p>
                  </a:txBody>
                  <a:tcPr marT="9144" marB="9144">
                    <a:solidFill>
                      <a:schemeClr val="bg1"/>
                    </a:solidFill>
                  </a:tcPr>
                </a:tc>
                <a:extLst>
                  <a:ext uri="{0D108BD9-81ED-4DB2-BD59-A6C34878D82A}">
                    <a16:rowId xmlns:a16="http://schemas.microsoft.com/office/drawing/2014/main" val="3761967802"/>
                  </a:ext>
                </a:extLst>
              </a:tr>
              <a:tr h="623668">
                <a:tc>
                  <a:txBody>
                    <a:bodyPr/>
                    <a:lstStyle/>
                    <a:p>
                      <a:pPr algn="l"/>
                      <a:r>
                        <a:rPr lang="en-US" sz="1200" b="1" dirty="0"/>
                        <a:t>Service</a:t>
                      </a:r>
                    </a:p>
                  </a:txBody>
                  <a:tcPr marT="9144" marB="9144">
                    <a:solidFill>
                      <a:schemeClr val="accent1">
                        <a:lumMod val="20000"/>
                        <a:lumOff val="80000"/>
                      </a:schemeClr>
                    </a:solidFill>
                  </a:tcPr>
                </a:tc>
                <a:tc>
                  <a:txBody>
                    <a:bodyPr/>
                    <a:lstStyle/>
                    <a:p>
                      <a:pPr algn="l"/>
                      <a:r>
                        <a:rPr lang="en-US" sz="1200" dirty="0"/>
                        <a:t>Fill rate</a:t>
                      </a:r>
                    </a:p>
                    <a:p>
                      <a:pPr algn="l"/>
                      <a:r>
                        <a:rPr lang="en-US" sz="1200" dirty="0"/>
                        <a:t>Service level</a:t>
                      </a:r>
                    </a:p>
                    <a:p>
                      <a:pPr algn="l"/>
                      <a:r>
                        <a:rPr lang="en-US" sz="1200" b="0" dirty="0"/>
                        <a:t>Stockout rate</a:t>
                      </a:r>
                    </a:p>
                  </a:txBody>
                  <a:tcPr marT="9144" marB="9144">
                    <a:solidFill>
                      <a:schemeClr val="accent1">
                        <a:lumMod val="20000"/>
                        <a:lumOff val="80000"/>
                      </a:schemeClr>
                    </a:solidFill>
                  </a:tcPr>
                </a:tc>
                <a:extLst>
                  <a:ext uri="{0D108BD9-81ED-4DB2-BD59-A6C34878D82A}">
                    <a16:rowId xmlns:a16="http://schemas.microsoft.com/office/drawing/2014/main" val="1076385492"/>
                  </a:ext>
                </a:extLst>
              </a:tr>
              <a:tr h="623668">
                <a:tc>
                  <a:txBody>
                    <a:bodyPr/>
                    <a:lstStyle/>
                    <a:p>
                      <a:pPr algn="l"/>
                      <a:r>
                        <a:rPr lang="en-US" sz="1200" b="1" dirty="0"/>
                        <a:t>Inventory efficiency</a:t>
                      </a:r>
                    </a:p>
                  </a:txBody>
                  <a:tcPr marT="9144" marB="9144">
                    <a:solidFill>
                      <a:schemeClr val="accent2">
                        <a:lumMod val="20000"/>
                        <a:lumOff val="80000"/>
                      </a:schemeClr>
                    </a:solidFill>
                  </a:tcPr>
                </a:tc>
                <a:tc>
                  <a:txBody>
                    <a:bodyPr/>
                    <a:lstStyle/>
                    <a:p>
                      <a:pPr algn="l"/>
                      <a:r>
                        <a:rPr lang="en-US" sz="1200" b="0" dirty="0"/>
                        <a:t>Inventory turnover (COGS/Average Inventory)</a:t>
                      </a:r>
                    </a:p>
                    <a:p>
                      <a:pPr algn="l"/>
                      <a:r>
                        <a:rPr lang="en-US" sz="1200" dirty="0"/>
                        <a:t>Days of inventory</a:t>
                      </a:r>
                    </a:p>
                    <a:p>
                      <a:pPr algn="l"/>
                      <a:r>
                        <a:rPr lang="en-US" sz="1200" dirty="0"/>
                        <a:t>Weeks of supply</a:t>
                      </a:r>
                    </a:p>
                  </a:txBody>
                  <a:tcPr marT="9144" marB="9144">
                    <a:solidFill>
                      <a:schemeClr val="accent2">
                        <a:lumMod val="20000"/>
                        <a:lumOff val="80000"/>
                      </a:schemeClr>
                    </a:solidFill>
                  </a:tcPr>
                </a:tc>
                <a:extLst>
                  <a:ext uri="{0D108BD9-81ED-4DB2-BD59-A6C34878D82A}">
                    <a16:rowId xmlns:a16="http://schemas.microsoft.com/office/drawing/2014/main" val="136672142"/>
                  </a:ext>
                </a:extLst>
              </a:tr>
              <a:tr h="445477">
                <a:tc>
                  <a:txBody>
                    <a:bodyPr/>
                    <a:lstStyle/>
                    <a:p>
                      <a:pPr algn="l"/>
                      <a:r>
                        <a:rPr lang="en-US" sz="1200" b="1" dirty="0"/>
                        <a:t>Supply</a:t>
                      </a:r>
                    </a:p>
                  </a:txBody>
                  <a:tcPr marT="9144" marB="9144">
                    <a:solidFill>
                      <a:schemeClr val="accent3">
                        <a:lumMod val="20000"/>
                        <a:lumOff val="80000"/>
                      </a:schemeClr>
                    </a:solidFill>
                  </a:tcPr>
                </a:tc>
                <a:tc>
                  <a:txBody>
                    <a:bodyPr/>
                    <a:lstStyle/>
                    <a:p>
                      <a:pPr algn="l"/>
                      <a:r>
                        <a:rPr lang="en-US" sz="1200" dirty="0"/>
                        <a:t>Lead time</a:t>
                      </a:r>
                    </a:p>
                    <a:p>
                      <a:pPr algn="l"/>
                      <a:r>
                        <a:rPr lang="en-US" sz="1200" dirty="0"/>
                        <a:t>Order cycle time</a:t>
                      </a:r>
                    </a:p>
                  </a:txBody>
                  <a:tcPr marT="9144" marB="9144">
                    <a:solidFill>
                      <a:schemeClr val="accent3">
                        <a:lumMod val="20000"/>
                        <a:lumOff val="80000"/>
                      </a:schemeClr>
                    </a:solidFill>
                  </a:tcPr>
                </a:tc>
                <a:extLst>
                  <a:ext uri="{0D108BD9-81ED-4DB2-BD59-A6C34878D82A}">
                    <a16:rowId xmlns:a16="http://schemas.microsoft.com/office/drawing/2014/main" val="1179572704"/>
                  </a:ext>
                </a:extLst>
              </a:tr>
              <a:tr h="445477">
                <a:tc>
                  <a:txBody>
                    <a:bodyPr/>
                    <a:lstStyle/>
                    <a:p>
                      <a:pPr algn="l"/>
                      <a:r>
                        <a:rPr lang="en-US" sz="1200" b="1" dirty="0"/>
                        <a:t>Financial</a:t>
                      </a:r>
                    </a:p>
                  </a:txBody>
                  <a:tcPr marT="9144" marB="9144">
                    <a:solidFill>
                      <a:schemeClr val="accent4">
                        <a:lumMod val="20000"/>
                        <a:lumOff val="80000"/>
                      </a:schemeClr>
                    </a:solidFill>
                  </a:tcPr>
                </a:tc>
                <a:tc>
                  <a:txBody>
                    <a:bodyPr/>
                    <a:lstStyle/>
                    <a:p>
                      <a:pPr algn="l"/>
                      <a:r>
                        <a:rPr lang="en-US" sz="1200" b="0" dirty="0"/>
                        <a:t>Carrying cost</a:t>
                      </a:r>
                    </a:p>
                    <a:p>
                      <a:pPr algn="l"/>
                      <a:r>
                        <a:rPr lang="en-US" sz="1200" dirty="0"/>
                        <a:t>Obsolete inventory</a:t>
                      </a:r>
                    </a:p>
                    <a:p>
                      <a:pPr algn="l"/>
                      <a:r>
                        <a:rPr lang="en-US" sz="1200" b="1" dirty="0"/>
                        <a:t>Gross margin</a:t>
                      </a:r>
                    </a:p>
                  </a:txBody>
                  <a:tcPr marT="9144" marB="9144">
                    <a:solidFill>
                      <a:schemeClr val="accent4">
                        <a:lumMod val="20000"/>
                        <a:lumOff val="80000"/>
                      </a:schemeClr>
                    </a:solidFill>
                  </a:tcPr>
                </a:tc>
                <a:extLst>
                  <a:ext uri="{0D108BD9-81ED-4DB2-BD59-A6C34878D82A}">
                    <a16:rowId xmlns:a16="http://schemas.microsoft.com/office/drawing/2014/main" val="2104744982"/>
                  </a:ext>
                </a:extLst>
              </a:tr>
              <a:tr h="445477">
                <a:tc>
                  <a:txBody>
                    <a:bodyPr/>
                    <a:lstStyle/>
                    <a:p>
                      <a:pPr algn="l"/>
                      <a:r>
                        <a:rPr lang="en-US" sz="1200" b="1" dirty="0"/>
                        <a:t>Forecast quality</a:t>
                      </a:r>
                    </a:p>
                  </a:txBody>
                  <a:tcPr marT="9144" marB="9144">
                    <a:solidFill>
                      <a:schemeClr val="accent5">
                        <a:lumMod val="20000"/>
                        <a:lumOff val="80000"/>
                      </a:schemeClr>
                    </a:solidFill>
                  </a:tcPr>
                </a:tc>
                <a:tc>
                  <a:txBody>
                    <a:bodyPr/>
                    <a:lstStyle/>
                    <a:p>
                      <a:pPr algn="l"/>
                      <a:r>
                        <a:rPr lang="en-US" sz="1200" b="1" dirty="0"/>
                        <a:t>Forecast accuracy (MAPE)</a:t>
                      </a:r>
                    </a:p>
                    <a:p>
                      <a:pPr algn="l"/>
                      <a:r>
                        <a:rPr lang="en-US" sz="1200" dirty="0"/>
                        <a:t>Forecast bias</a:t>
                      </a:r>
                    </a:p>
                  </a:txBody>
                  <a:tcPr marT="9144" marB="9144">
                    <a:solidFill>
                      <a:schemeClr val="accent5">
                        <a:lumMod val="20000"/>
                        <a:lumOff val="80000"/>
                      </a:schemeClr>
                    </a:solidFill>
                  </a:tcPr>
                </a:tc>
                <a:extLst>
                  <a:ext uri="{0D108BD9-81ED-4DB2-BD59-A6C34878D82A}">
                    <a16:rowId xmlns:a16="http://schemas.microsoft.com/office/drawing/2014/main" val="2166687020"/>
                  </a:ext>
                </a:extLst>
              </a:tr>
              <a:tr h="623668">
                <a:tc>
                  <a:txBody>
                    <a:bodyPr/>
                    <a:lstStyle/>
                    <a:p>
                      <a:pPr algn="l"/>
                      <a:r>
                        <a:rPr lang="en-US" sz="1200" b="1" dirty="0"/>
                        <a:t>Other (“Advanced”)</a:t>
                      </a:r>
                    </a:p>
                  </a:txBody>
                  <a:tcPr marT="9144" marB="9144">
                    <a:solidFill>
                      <a:schemeClr val="bg2">
                        <a:lumMod val="20000"/>
                        <a:lumOff val="80000"/>
                      </a:schemeClr>
                    </a:solidFill>
                  </a:tcPr>
                </a:tc>
                <a:tc>
                  <a:txBody>
                    <a:bodyPr/>
                    <a:lstStyle/>
                    <a:p>
                      <a:pPr algn="l"/>
                      <a:r>
                        <a:rPr lang="en-US" sz="1200" dirty="0"/>
                        <a:t>Demand volatility</a:t>
                      </a:r>
                    </a:p>
                    <a:p>
                      <a:pPr algn="l"/>
                      <a:r>
                        <a:rPr lang="en-US" sz="1200" dirty="0"/>
                        <a:t>Safety stock vs target service level</a:t>
                      </a:r>
                    </a:p>
                    <a:p>
                      <a:pPr algn="l"/>
                      <a:r>
                        <a:rPr lang="en-US" sz="1200" dirty="0"/>
                        <a:t>Inventory health (excess / shortage / optimal)</a:t>
                      </a:r>
                    </a:p>
                    <a:p>
                      <a:pPr algn="l"/>
                      <a:r>
                        <a:rPr lang="en-US" sz="1200" dirty="0"/>
                        <a:t>SEE NEXT SLDE</a:t>
                      </a:r>
                    </a:p>
                  </a:txBody>
                  <a:tcPr marT="9144" marB="9144">
                    <a:solidFill>
                      <a:schemeClr val="bg2">
                        <a:lumMod val="20000"/>
                        <a:lumOff val="80000"/>
                      </a:schemeClr>
                    </a:solidFill>
                  </a:tcPr>
                </a:tc>
                <a:extLst>
                  <a:ext uri="{0D108BD9-81ED-4DB2-BD59-A6C34878D82A}">
                    <a16:rowId xmlns:a16="http://schemas.microsoft.com/office/drawing/2014/main" val="2094957718"/>
                  </a:ext>
                </a:extLst>
              </a:tr>
            </a:tbl>
          </a:graphicData>
        </a:graphic>
      </p:graphicFrame>
    </p:spTree>
    <p:extLst>
      <p:ext uri="{BB962C8B-B14F-4D97-AF65-F5344CB8AC3E}">
        <p14:creationId xmlns:p14="http://schemas.microsoft.com/office/powerpoint/2010/main" val="64018850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1B92-5DC5-1D46-E1DE-E6D3C7F5AF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C94B27-7A5E-3F70-B6EE-14BDE1DCB124}"/>
              </a:ext>
            </a:extLst>
          </p:cNvPr>
          <p:cNvSpPr>
            <a:spLocks noGrp="1"/>
          </p:cNvSpPr>
          <p:nvPr>
            <p:ph type="title"/>
          </p:nvPr>
        </p:nvSpPr>
        <p:spPr>
          <a:xfrm>
            <a:off x="480947" y="203322"/>
            <a:ext cx="8414400" cy="518573"/>
          </a:xfrm>
        </p:spPr>
        <p:txBody>
          <a:bodyPr>
            <a:noAutofit/>
          </a:bodyPr>
          <a:lstStyle/>
          <a:p>
            <a:r>
              <a:rPr lang="en-US" sz="2400" dirty="0">
                <a:latin typeface="Calibri" panose="020F0502020204030204" pitchFamily="34" charset="0"/>
                <a:cs typeface="Calibri" panose="020F0502020204030204" pitchFamily="34" charset="0"/>
              </a:rPr>
              <a:t>How do I compute more advanced metrics for product clustering?</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2400"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40BA2A0A-B0F6-F21E-1139-B5086D3C42F4}"/>
                  </a:ext>
                </a:extLst>
              </p:cNvPr>
              <p:cNvGraphicFramePr>
                <a:graphicFrameLocks noGrp="1"/>
              </p:cNvGraphicFramePr>
              <p:nvPr/>
            </p:nvGraphicFramePr>
            <p:xfrm>
              <a:off x="480947" y="826167"/>
              <a:ext cx="8029391" cy="3708713"/>
            </p:xfrm>
            <a:graphic>
              <a:graphicData uri="http://schemas.openxmlformats.org/drawingml/2006/table">
                <a:tbl>
                  <a:tblPr firstRow="1" bandRow="1">
                    <a:tableStyleId>{5940675A-B579-460E-94D1-54222C63F5DA}</a:tableStyleId>
                  </a:tblPr>
                  <a:tblGrid>
                    <a:gridCol w="1107543">
                      <a:extLst>
                        <a:ext uri="{9D8B030D-6E8A-4147-A177-3AD203B41FA5}">
                          <a16:colId xmlns:a16="http://schemas.microsoft.com/office/drawing/2014/main" val="1633893481"/>
                        </a:ext>
                      </a:extLst>
                    </a:gridCol>
                    <a:gridCol w="3357650">
                      <a:extLst>
                        <a:ext uri="{9D8B030D-6E8A-4147-A177-3AD203B41FA5}">
                          <a16:colId xmlns:a16="http://schemas.microsoft.com/office/drawing/2014/main" val="821649622"/>
                        </a:ext>
                      </a:extLst>
                    </a:gridCol>
                    <a:gridCol w="3564198">
                      <a:extLst>
                        <a:ext uri="{9D8B030D-6E8A-4147-A177-3AD203B41FA5}">
                          <a16:colId xmlns:a16="http://schemas.microsoft.com/office/drawing/2014/main" val="3546524788"/>
                        </a:ext>
                      </a:extLst>
                    </a:gridCol>
                  </a:tblGrid>
                  <a:tr h="267286">
                    <a:tc>
                      <a:txBody>
                        <a:bodyPr/>
                        <a:lstStyle/>
                        <a:p>
                          <a:pPr algn="l"/>
                          <a:r>
                            <a:rPr lang="en-US" sz="1200" b="1" dirty="0">
                              <a:solidFill>
                                <a:srgbClr val="FFFFFF"/>
                              </a:solidFill>
                            </a:rPr>
                            <a:t>Category</a:t>
                          </a:r>
                        </a:p>
                      </a:txBody>
                      <a:tcPr marT="9144" marB="9144">
                        <a:solidFill>
                          <a:schemeClr val="bg1"/>
                        </a:solidFill>
                      </a:tcPr>
                    </a:tc>
                    <a:tc>
                      <a:txBody>
                        <a:bodyPr/>
                        <a:lstStyle/>
                        <a:p>
                          <a:pPr algn="l"/>
                          <a:r>
                            <a:rPr lang="en-US" sz="1200" b="1" dirty="0">
                              <a:solidFill>
                                <a:srgbClr val="FFFFFF"/>
                              </a:solidFill>
                            </a:rPr>
                            <a:t>Metric</a:t>
                          </a:r>
                        </a:p>
                      </a:txBody>
                      <a:tcPr marT="9144" marB="9144">
                        <a:solidFill>
                          <a:schemeClr val="bg1"/>
                        </a:solidFill>
                      </a:tcPr>
                    </a:tc>
                    <a:tc>
                      <a:txBody>
                        <a:bodyPr/>
                        <a:lstStyle/>
                        <a:p>
                          <a:pPr algn="l"/>
                          <a:endParaRPr lang="en-US" sz="1200" b="1" dirty="0">
                            <a:solidFill>
                              <a:srgbClr val="FFFFFF"/>
                            </a:solidFill>
                          </a:endParaRPr>
                        </a:p>
                      </a:txBody>
                      <a:tcPr marT="9144" marB="9144">
                        <a:solidFill>
                          <a:schemeClr val="bg1"/>
                        </a:solidFill>
                      </a:tcPr>
                    </a:tc>
                    <a:extLst>
                      <a:ext uri="{0D108BD9-81ED-4DB2-BD59-A6C34878D82A}">
                        <a16:rowId xmlns:a16="http://schemas.microsoft.com/office/drawing/2014/main" val="3761967802"/>
                      </a:ext>
                    </a:extLst>
                  </a:tr>
                  <a:tr h="575519">
                    <a:tc>
                      <a:txBody>
                        <a:bodyPr/>
                        <a:lstStyle/>
                        <a:p>
                          <a:pPr algn="l"/>
                          <a:r>
                            <a:rPr lang="en-US" sz="1200" b="1" dirty="0"/>
                            <a:t>Lifecycle Stage</a:t>
                          </a:r>
                        </a:p>
                      </a:txBody>
                      <a:tcPr marT="9144" marB="9144">
                        <a:solidFill>
                          <a:schemeClr val="accent1">
                            <a:lumMod val="20000"/>
                            <a:lumOff val="80000"/>
                          </a:schemeClr>
                        </a:solidFill>
                      </a:tcPr>
                    </a:tc>
                    <a:tc>
                      <a:txBody>
                        <a:bodyPr/>
                        <a:lstStyle/>
                        <a:p>
                          <a:pPr algn="l"/>
                          <a:r>
                            <a:rPr lang="en-US" sz="1200" dirty="0"/>
                            <a:t>Infer from trend in growth rate, averaging last </a:t>
                          </a:r>
                          <a:r>
                            <a:rPr lang="en-US" sz="1200" i="1" dirty="0"/>
                            <a:t>n</a:t>
                          </a:r>
                          <a:r>
                            <a:rPr lang="en-US" sz="1200" dirty="0"/>
                            <a:t> periods</a:t>
                          </a:r>
                        </a:p>
                        <a:p>
                          <a:pPr algn="l"/>
                          <a:r>
                            <a:rPr lang="en-US" sz="1200" dirty="0"/>
                            <a:t>1 = Introduction (highly volatile)</a:t>
                          </a:r>
                        </a:p>
                        <a:p>
                          <a:pPr algn="l"/>
                          <a:r>
                            <a:rPr lang="en-US" sz="1200" dirty="0"/>
                            <a:t>2 = Growth (consistently positive)</a:t>
                          </a:r>
                        </a:p>
                        <a:p>
                          <a:pPr algn="l"/>
                          <a:r>
                            <a:rPr lang="en-US" sz="1200" dirty="0"/>
                            <a:t>3 = Maturity (near zero)</a:t>
                          </a:r>
                        </a:p>
                        <a:p>
                          <a:pPr algn="l"/>
                          <a:r>
                            <a:rPr lang="en-US" sz="1200" dirty="0"/>
                            <a:t>4 = Decline (negative)</a:t>
                          </a:r>
                          <a:endParaRPr lang="en-US" sz="1200" i="1" dirty="0"/>
                        </a:p>
                        <a:p>
                          <a:pPr algn="l"/>
                          <a:r>
                            <a:rPr lang="en-US" sz="1200" b="1" i="1" dirty="0"/>
                            <a:t>Moving averages can remove noise and seasonality</a:t>
                          </a:r>
                        </a:p>
                      </a:txBody>
                      <a:tcPr marT="9144" marB="9144">
                        <a:solidFill>
                          <a:schemeClr val="accent1">
                            <a:lumMod val="20000"/>
                            <a:lumOff val="80000"/>
                          </a:schemeClr>
                        </a:solidFill>
                      </a:tcPr>
                    </a:tc>
                    <a:tc>
                      <a:txBody>
                        <a:bodyPr/>
                        <a:lstStyle/>
                        <a:p>
                          <a:pPr algn="l"/>
                          <a:r>
                            <a:rPr lang="en-US" sz="1200" dirty="0"/>
                            <a:t>For each period,</a:t>
                          </a:r>
                        </a:p>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𝐺𝑟𝑜𝑤𝑡h</m:t>
                                </m:r>
                                <m:r>
                                  <a:rPr lang="en-US" sz="1200" b="0" i="1" smtClean="0">
                                    <a:latin typeface="Cambria Math" panose="02040503050406030204" pitchFamily="18" charset="0"/>
                                  </a:rPr>
                                  <m:t> </m:t>
                                </m:r>
                                <m:r>
                                  <a:rPr lang="en-US" sz="1200" b="0" i="1" smtClean="0">
                                    <a:latin typeface="Cambria Math" panose="02040503050406030204" pitchFamily="18" charset="0"/>
                                  </a:rPr>
                                  <m:t>𝑟𝑎𝑡𝑒</m:t>
                                </m:r>
                                <m:r>
                                  <a:rPr lang="en-US" sz="1200" b="0" i="1" smtClean="0">
                                    <a:latin typeface="Cambria Math" panose="02040503050406030204" pitchFamily="18" charset="0"/>
                                  </a:rPr>
                                  <m:t>= </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𝐷𝑒𝑚𝑎𝑛𝑑</m:t>
                                        </m:r>
                                      </m:e>
                                      <m:sub>
                                        <m:r>
                                          <a:rPr lang="en-US" sz="1200" b="0" i="1" smtClean="0">
                                            <a:latin typeface="Cambria Math" panose="02040503050406030204" pitchFamily="18" charset="0"/>
                                          </a:rPr>
                                          <m:t>𝑡</m:t>
                                        </m:r>
                                      </m:sub>
                                    </m:sSub>
                                    <m:r>
                                      <a:rPr lang="en-US" sz="1200" b="0" i="1" smtClean="0">
                                        <a:latin typeface="Cambria Math" panose="02040503050406030204" pitchFamily="18" charset="0"/>
                                      </a:rPr>
                                      <m:t> −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𝐷𝑒𝑚𝑎𝑛𝑑</m:t>
                                        </m:r>
                                      </m:e>
                                      <m:sub>
                                        <m:r>
                                          <a:rPr lang="en-US" sz="1200" b="0" i="1" smtClean="0">
                                            <a:latin typeface="Cambria Math" panose="02040503050406030204" pitchFamily="18" charset="0"/>
                                          </a:rPr>
                                          <m:t>𝑡</m:t>
                                        </m:r>
                                        <m:r>
                                          <a:rPr lang="en-US" sz="1200" b="0" i="1" smtClean="0">
                                            <a:latin typeface="Cambria Math" panose="02040503050406030204" pitchFamily="18" charset="0"/>
                                          </a:rPr>
                                          <m:t>−1</m:t>
                                        </m:r>
                                      </m:sub>
                                    </m:sSub>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𝐷𝑒𝑚𝑎𝑛𝑑</m:t>
                                        </m:r>
                                      </m:e>
                                      <m:sub>
                                        <m:r>
                                          <a:rPr lang="en-US" sz="1200" b="0" i="1" smtClean="0">
                                            <a:latin typeface="Cambria Math" panose="02040503050406030204" pitchFamily="18" charset="0"/>
                                          </a:rPr>
                                          <m:t>𝑡</m:t>
                                        </m:r>
                                        <m:r>
                                          <a:rPr lang="en-US" sz="1200" b="0" i="1" smtClean="0">
                                            <a:latin typeface="Cambria Math" panose="02040503050406030204" pitchFamily="18" charset="0"/>
                                          </a:rPr>
                                          <m:t>−1</m:t>
                                        </m:r>
                                      </m:sub>
                                    </m:sSub>
                                  </m:den>
                                </m:f>
                              </m:oMath>
                            </m:oMathPara>
                          </a14:m>
                          <a:endParaRPr lang="en-US" sz="1200" dirty="0"/>
                        </a:p>
                        <a:p>
                          <a:pPr algn="l"/>
                          <a:endParaRPr lang="en-US" sz="1200" dirty="0"/>
                        </a:p>
                      </a:txBody>
                      <a:tcPr marT="9144" marB="9144">
                        <a:solidFill>
                          <a:schemeClr val="accent1">
                            <a:lumMod val="20000"/>
                            <a:lumOff val="80000"/>
                          </a:schemeClr>
                        </a:solidFill>
                      </a:tcPr>
                    </a:tc>
                    <a:extLst>
                      <a:ext uri="{0D108BD9-81ED-4DB2-BD59-A6C34878D82A}">
                        <a16:rowId xmlns:a16="http://schemas.microsoft.com/office/drawing/2014/main" val="1076385492"/>
                      </a:ext>
                    </a:extLst>
                  </a:tr>
                  <a:tr h="623668">
                    <a:tc>
                      <a:txBody>
                        <a:bodyPr/>
                        <a:lstStyle/>
                        <a:p>
                          <a:pPr algn="l"/>
                          <a:r>
                            <a:rPr lang="en-US" sz="1200" b="1" dirty="0"/>
                            <a:t>Seasonality</a:t>
                          </a:r>
                        </a:p>
                      </a:txBody>
                      <a:tcPr marT="9144" marB="9144">
                        <a:solidFill>
                          <a:schemeClr val="accent2">
                            <a:lumMod val="20000"/>
                            <a:lumOff val="80000"/>
                          </a:schemeClr>
                        </a:solidFill>
                      </a:tcPr>
                    </a:tc>
                    <a:tc>
                      <a:txBody>
                        <a:bodyPr/>
                        <a:lstStyle/>
                        <a:p>
                          <a:pPr algn="l"/>
                          <a:r>
                            <a:rPr lang="en-US" sz="1200" dirty="0"/>
                            <a:t>Peak to Average Ratio </a:t>
                          </a:r>
                        </a:p>
                        <a:p>
                          <a:pPr algn="l"/>
                          <a:r>
                            <a:rPr lang="en-US" sz="1200" dirty="0"/>
                            <a:t>Coefficient of Variation</a:t>
                          </a:r>
                        </a:p>
                      </a:txBody>
                      <a:tcPr marT="9144" marB="9144">
                        <a:solidFill>
                          <a:schemeClr val="accent2">
                            <a:lumMod val="20000"/>
                            <a:lumOff val="80000"/>
                          </a:schemeClr>
                        </a:solidFill>
                      </a:tcPr>
                    </a:tc>
                    <a:tc>
                      <a:txBody>
                        <a:bodyPr/>
                        <a:lstStyle/>
                        <a:p>
                          <a:pPr algn="l"/>
                          <a:r>
                            <a:rPr lang="en-US" sz="1200" dirty="0"/>
                            <a:t>Peak period demand / Average demand</a:t>
                          </a:r>
                        </a:p>
                        <a:p>
                          <a:pPr algn="l"/>
                          <a:r>
                            <a:rPr lang="en-US" sz="1200" dirty="0"/>
                            <a:t>Standard deviation of demand / Mean demand</a:t>
                          </a:r>
                        </a:p>
                      </a:txBody>
                      <a:tcPr marT="9144" marB="9144">
                        <a:solidFill>
                          <a:schemeClr val="accent2">
                            <a:lumMod val="20000"/>
                            <a:lumOff val="80000"/>
                          </a:schemeClr>
                        </a:solidFill>
                      </a:tcPr>
                    </a:tc>
                    <a:extLst>
                      <a:ext uri="{0D108BD9-81ED-4DB2-BD59-A6C34878D82A}">
                        <a16:rowId xmlns:a16="http://schemas.microsoft.com/office/drawing/2014/main" val="136672142"/>
                      </a:ext>
                    </a:extLst>
                  </a:tr>
                  <a:tr h="445477">
                    <a:tc>
                      <a:txBody>
                        <a:bodyPr/>
                        <a:lstStyle/>
                        <a:p>
                          <a:pPr algn="l"/>
                          <a:r>
                            <a:rPr lang="en-US" sz="1200" b="1" dirty="0"/>
                            <a:t>Price sensitivity</a:t>
                          </a:r>
                        </a:p>
                      </a:txBody>
                      <a:tcPr marT="9144" marB="9144">
                        <a:solidFill>
                          <a:schemeClr val="accent3">
                            <a:lumMod val="20000"/>
                            <a:lumOff val="80000"/>
                          </a:schemeClr>
                        </a:solidFill>
                      </a:tcPr>
                    </a:tc>
                    <a:tc>
                      <a:txBody>
                        <a:bodyPr/>
                        <a:lstStyle/>
                        <a:p>
                          <a:pPr algn="l"/>
                          <a:r>
                            <a:rPr lang="en-US" sz="1200" dirty="0"/>
                            <a:t>Price elasticity</a:t>
                          </a:r>
                        </a:p>
                      </a:txBody>
                      <a:tcPr marT="9144" marB="9144">
                        <a:solidFill>
                          <a:schemeClr val="accent3">
                            <a:lumMod val="20000"/>
                            <a:lumOff val="80000"/>
                          </a:schemeClr>
                        </a:solidFill>
                      </a:tcPr>
                    </a:tc>
                    <a:tc>
                      <a:txBody>
                        <a:bodyPr/>
                        <a:lstStyle/>
                        <a:p>
                          <a:pPr algn="l"/>
                          <a:r>
                            <a:rPr lang="en-US" sz="1200" dirty="0"/>
                            <a:t>Price coefficient from log-log regression of demand (Y) vs. price (P)</a:t>
                          </a:r>
                        </a:p>
                      </a:txBody>
                      <a:tcPr marT="9144" marB="9144">
                        <a:solidFill>
                          <a:schemeClr val="accent3">
                            <a:lumMod val="20000"/>
                            <a:lumOff val="80000"/>
                          </a:schemeClr>
                        </a:solidFill>
                      </a:tcPr>
                    </a:tc>
                    <a:extLst>
                      <a:ext uri="{0D108BD9-81ED-4DB2-BD59-A6C34878D82A}">
                        <a16:rowId xmlns:a16="http://schemas.microsoft.com/office/drawing/2014/main" val="1179572704"/>
                      </a:ext>
                    </a:extLst>
                  </a:tr>
                  <a:tr h="445477">
                    <a:tc>
                      <a:txBody>
                        <a:bodyPr/>
                        <a:lstStyle/>
                        <a:p>
                          <a:pPr algn="l"/>
                          <a:r>
                            <a:rPr lang="en-US" sz="1200" b="1" dirty="0"/>
                            <a:t>Channel Behavior</a:t>
                          </a:r>
                        </a:p>
                      </a:txBody>
                      <a:tcPr marT="9144" marB="9144">
                        <a:solidFill>
                          <a:schemeClr val="accent4">
                            <a:lumMod val="20000"/>
                            <a:lumOff val="80000"/>
                          </a:schemeClr>
                        </a:solidFill>
                      </a:tcPr>
                    </a:tc>
                    <a:tc>
                      <a:txBody>
                        <a:bodyPr/>
                        <a:lstStyle/>
                        <a:p>
                          <a:pPr algn="l"/>
                          <a:r>
                            <a:rPr lang="en-US" sz="1200" dirty="0"/>
                            <a:t>Channel share of demand</a:t>
                          </a:r>
                        </a:p>
                        <a:p>
                          <a:pPr algn="l"/>
                          <a:r>
                            <a:rPr lang="en-US" sz="1200" dirty="0"/>
                            <a:t>(to avoid bias, choose 1)</a:t>
                          </a:r>
                        </a:p>
                      </a:txBody>
                      <a:tcPr marT="9144" marB="9144">
                        <a:solidFill>
                          <a:schemeClr val="accent4">
                            <a:lumMod val="20000"/>
                            <a:lumOff val="80000"/>
                          </a:schemeClr>
                        </a:solidFill>
                      </a:tcPr>
                    </a:tc>
                    <a:tc>
                      <a:txBody>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𝐶h𝑎𝑛𝑛𝑒𝑙</m:t>
                                </m:r>
                                <m:r>
                                  <a:rPr lang="en-US" sz="1200" b="0" i="1" smtClean="0">
                                    <a:latin typeface="Cambria Math" panose="02040503050406030204" pitchFamily="18" charset="0"/>
                                  </a:rPr>
                                  <m:t> </m:t>
                                </m:r>
                                <m:r>
                                  <a:rPr lang="en-US" sz="1200" b="0" i="1" smtClean="0">
                                    <a:latin typeface="Cambria Math" panose="02040503050406030204" pitchFamily="18" charset="0"/>
                                  </a:rPr>
                                  <m:t>𝑠𝑎𝑙𝑒𝑠</m:t>
                                </m:r>
                                <m:r>
                                  <a:rPr lang="en-US" sz="1200" b="0" i="1" smtClean="0">
                                    <a:latin typeface="Cambria Math" panose="02040503050406030204" pitchFamily="18" charset="0"/>
                                  </a:rPr>
                                  <m:t>= </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𝑆𝑎𝑙𝑒𝑠</m:t>
                                        </m:r>
                                      </m:e>
                                      <m:sub>
                                        <m:r>
                                          <a:rPr lang="en-US" sz="1200" b="0" i="1" smtClean="0">
                                            <a:latin typeface="Cambria Math" panose="02040503050406030204" pitchFamily="18" charset="0"/>
                                          </a:rPr>
                                          <m:t>𝑐h𝑎𝑛𝑛𝑒𝑙</m:t>
                                        </m:r>
                                      </m:sub>
                                    </m:sSub>
                                  </m:num>
                                  <m:den>
                                    <m:r>
                                      <a:rPr lang="en-US" sz="1200" b="0" i="1" smtClean="0">
                                        <a:latin typeface="Cambria Math" panose="02040503050406030204" pitchFamily="18" charset="0"/>
                                      </a:rPr>
                                      <m:t>𝑇𝑜𝑡𝑎𝑙</m:t>
                                    </m:r>
                                    <m:r>
                                      <a:rPr lang="en-US" sz="1200" b="0" i="1" smtClean="0">
                                        <a:latin typeface="Cambria Math" panose="02040503050406030204" pitchFamily="18" charset="0"/>
                                      </a:rPr>
                                      <m:t> </m:t>
                                    </m:r>
                                    <m:r>
                                      <a:rPr lang="en-US" sz="1200" b="0" i="1" smtClean="0">
                                        <a:latin typeface="Cambria Math" panose="02040503050406030204" pitchFamily="18" charset="0"/>
                                      </a:rPr>
                                      <m:t>𝑠𝑎𝑙𝑒𝑠</m:t>
                                    </m:r>
                                  </m:den>
                                </m:f>
                              </m:oMath>
                            </m:oMathPara>
                          </a14:m>
                          <a:endParaRPr lang="en-US" sz="1200" dirty="0"/>
                        </a:p>
                      </a:txBody>
                      <a:tcPr marT="9144" marB="9144">
                        <a:solidFill>
                          <a:schemeClr val="accent4">
                            <a:lumMod val="20000"/>
                            <a:lumOff val="80000"/>
                          </a:schemeClr>
                        </a:solidFill>
                      </a:tcPr>
                    </a:tc>
                    <a:extLst>
                      <a:ext uri="{0D108BD9-81ED-4DB2-BD59-A6C34878D82A}">
                        <a16:rowId xmlns:a16="http://schemas.microsoft.com/office/drawing/2014/main" val="2104744982"/>
                      </a:ext>
                    </a:extLst>
                  </a:tr>
                  <a:tr h="445477">
                    <a:tc>
                      <a:txBody>
                        <a:bodyPr/>
                        <a:lstStyle/>
                        <a:p>
                          <a:pPr algn="l"/>
                          <a:r>
                            <a:rPr lang="en-US" sz="1200" b="1" dirty="0"/>
                            <a:t>Profitability</a:t>
                          </a:r>
                        </a:p>
                      </a:txBody>
                      <a:tcPr marT="9144" marB="9144">
                        <a:solidFill>
                          <a:schemeClr val="accent5">
                            <a:lumMod val="20000"/>
                            <a:lumOff val="80000"/>
                          </a:schemeClr>
                        </a:solidFill>
                      </a:tcPr>
                    </a:tc>
                    <a:tc>
                      <a:txBody>
                        <a:bodyPr/>
                        <a:lstStyle/>
                        <a:p>
                          <a:pPr algn="l"/>
                          <a:r>
                            <a:rPr lang="en-US" sz="1200" dirty="0"/>
                            <a:t>Gross Margin or Profit</a:t>
                          </a:r>
                        </a:p>
                      </a:txBody>
                      <a:tcPr marT="9144" marB="9144">
                        <a:solidFill>
                          <a:schemeClr val="accent5">
                            <a:lumMod val="20000"/>
                            <a:lumOff val="80000"/>
                          </a:schemeClr>
                        </a:solidFill>
                      </a:tcPr>
                    </a:tc>
                    <a:tc>
                      <a:txBody>
                        <a:bodyPr/>
                        <a:lstStyle/>
                        <a:p>
                          <a:pPr algn="l"/>
                          <a:r>
                            <a:rPr lang="en-US" sz="1200" i="1" dirty="0">
                              <a:latin typeface="Cambria Math" panose="02040503050406030204" pitchFamily="18" charset="0"/>
                              <a:ea typeface="Cambria Math" panose="02040503050406030204" pitchFamily="18" charset="0"/>
                            </a:rPr>
                            <a:t>Gross Profit=Revenue−Cost of Goods Sold (COGS)</a:t>
                          </a:r>
                        </a:p>
                      </a:txBody>
                      <a:tcPr marT="9144" marB="9144">
                        <a:solidFill>
                          <a:schemeClr val="accent5">
                            <a:lumMod val="20000"/>
                            <a:lumOff val="80000"/>
                          </a:schemeClr>
                        </a:solidFill>
                      </a:tcPr>
                    </a:tc>
                    <a:extLst>
                      <a:ext uri="{0D108BD9-81ED-4DB2-BD59-A6C34878D82A}">
                        <a16:rowId xmlns:a16="http://schemas.microsoft.com/office/drawing/2014/main" val="1575325046"/>
                      </a:ext>
                    </a:extLst>
                  </a:tr>
                </a:tbl>
              </a:graphicData>
            </a:graphic>
          </p:graphicFrame>
        </mc:Choice>
        <mc:Fallback xmlns="">
          <p:graphicFrame>
            <p:nvGraphicFramePr>
              <p:cNvPr id="4" name="Table 3">
                <a:extLst>
                  <a:ext uri="{FF2B5EF4-FFF2-40B4-BE49-F238E27FC236}">
                    <a16:creationId xmlns:a16="http://schemas.microsoft.com/office/drawing/2014/main" id="{40BA2A0A-B0F6-F21E-1139-B5086D3C42F4}"/>
                  </a:ext>
                </a:extLst>
              </p:cNvPr>
              <p:cNvGraphicFramePr>
                <a:graphicFrameLocks noGrp="1"/>
              </p:cNvGraphicFramePr>
              <p:nvPr>
                <p:extLst>
                  <p:ext uri="{D42A27DB-BD31-4B8C-83A1-F6EECF244321}">
                    <p14:modId xmlns:p14="http://schemas.microsoft.com/office/powerpoint/2010/main" val="3813930020"/>
                  </p:ext>
                </p:extLst>
              </p:nvPr>
            </p:nvGraphicFramePr>
            <p:xfrm>
              <a:off x="480947" y="826167"/>
              <a:ext cx="8029391" cy="3708713"/>
            </p:xfrm>
            <a:graphic>
              <a:graphicData uri="http://schemas.openxmlformats.org/drawingml/2006/table">
                <a:tbl>
                  <a:tblPr firstRow="1" bandRow="1">
                    <a:tableStyleId>{5940675A-B579-460E-94D1-54222C63F5DA}</a:tableStyleId>
                  </a:tblPr>
                  <a:tblGrid>
                    <a:gridCol w="1107543">
                      <a:extLst>
                        <a:ext uri="{9D8B030D-6E8A-4147-A177-3AD203B41FA5}">
                          <a16:colId xmlns:a16="http://schemas.microsoft.com/office/drawing/2014/main" val="1633893481"/>
                        </a:ext>
                      </a:extLst>
                    </a:gridCol>
                    <a:gridCol w="3357650">
                      <a:extLst>
                        <a:ext uri="{9D8B030D-6E8A-4147-A177-3AD203B41FA5}">
                          <a16:colId xmlns:a16="http://schemas.microsoft.com/office/drawing/2014/main" val="821649622"/>
                        </a:ext>
                      </a:extLst>
                    </a:gridCol>
                    <a:gridCol w="3564198">
                      <a:extLst>
                        <a:ext uri="{9D8B030D-6E8A-4147-A177-3AD203B41FA5}">
                          <a16:colId xmlns:a16="http://schemas.microsoft.com/office/drawing/2014/main" val="3546524788"/>
                        </a:ext>
                      </a:extLst>
                    </a:gridCol>
                  </a:tblGrid>
                  <a:tr h="267286">
                    <a:tc>
                      <a:txBody>
                        <a:bodyPr/>
                        <a:lstStyle/>
                        <a:p>
                          <a:pPr algn="l"/>
                          <a:r>
                            <a:rPr lang="en-US" sz="1200" b="1" dirty="0">
                              <a:solidFill>
                                <a:srgbClr val="FFFFFF"/>
                              </a:solidFill>
                            </a:rPr>
                            <a:t>Category</a:t>
                          </a:r>
                        </a:p>
                      </a:txBody>
                      <a:tcPr marT="9144" marB="9144">
                        <a:solidFill>
                          <a:schemeClr val="bg1"/>
                        </a:solidFill>
                      </a:tcPr>
                    </a:tc>
                    <a:tc>
                      <a:txBody>
                        <a:bodyPr/>
                        <a:lstStyle/>
                        <a:p>
                          <a:pPr algn="l"/>
                          <a:r>
                            <a:rPr lang="en-US" sz="1200" b="1" dirty="0">
                              <a:solidFill>
                                <a:srgbClr val="FFFFFF"/>
                              </a:solidFill>
                            </a:rPr>
                            <a:t>Metric</a:t>
                          </a:r>
                        </a:p>
                      </a:txBody>
                      <a:tcPr marT="9144" marB="9144">
                        <a:solidFill>
                          <a:schemeClr val="bg1"/>
                        </a:solidFill>
                      </a:tcPr>
                    </a:tc>
                    <a:tc>
                      <a:txBody>
                        <a:bodyPr/>
                        <a:lstStyle/>
                        <a:p>
                          <a:pPr algn="l"/>
                          <a:endParaRPr lang="en-US" sz="1200" b="1" dirty="0">
                            <a:solidFill>
                              <a:srgbClr val="FFFFFF"/>
                            </a:solidFill>
                          </a:endParaRPr>
                        </a:p>
                      </a:txBody>
                      <a:tcPr marT="9144" marB="9144">
                        <a:solidFill>
                          <a:schemeClr val="bg1"/>
                        </a:solidFill>
                      </a:tcPr>
                    </a:tc>
                    <a:extLst>
                      <a:ext uri="{0D108BD9-81ED-4DB2-BD59-A6C34878D82A}">
                        <a16:rowId xmlns:a16="http://schemas.microsoft.com/office/drawing/2014/main" val="3761967802"/>
                      </a:ext>
                    </a:extLst>
                  </a:tr>
                  <a:tr h="1481328">
                    <a:tc>
                      <a:txBody>
                        <a:bodyPr/>
                        <a:lstStyle/>
                        <a:p>
                          <a:pPr algn="l"/>
                          <a:r>
                            <a:rPr lang="en-US" sz="1200" b="1" dirty="0"/>
                            <a:t>Lifecycle Stage</a:t>
                          </a:r>
                        </a:p>
                      </a:txBody>
                      <a:tcPr marT="9144" marB="9144">
                        <a:solidFill>
                          <a:schemeClr val="accent1">
                            <a:lumMod val="20000"/>
                            <a:lumOff val="80000"/>
                          </a:schemeClr>
                        </a:solidFill>
                      </a:tcPr>
                    </a:tc>
                    <a:tc>
                      <a:txBody>
                        <a:bodyPr/>
                        <a:lstStyle/>
                        <a:p>
                          <a:pPr algn="l"/>
                          <a:r>
                            <a:rPr lang="en-US" sz="1200" dirty="0"/>
                            <a:t>Infer from trend in growth rate, averaging last </a:t>
                          </a:r>
                          <a:r>
                            <a:rPr lang="en-US" sz="1200" i="1" dirty="0"/>
                            <a:t>n</a:t>
                          </a:r>
                          <a:r>
                            <a:rPr lang="en-US" sz="1200" dirty="0"/>
                            <a:t> periods</a:t>
                          </a:r>
                        </a:p>
                        <a:p>
                          <a:pPr algn="l"/>
                          <a:r>
                            <a:rPr lang="en-US" sz="1200" dirty="0"/>
                            <a:t>1 = Introduction (highly volatile)</a:t>
                          </a:r>
                        </a:p>
                        <a:p>
                          <a:pPr algn="l"/>
                          <a:r>
                            <a:rPr lang="en-US" sz="1200" dirty="0"/>
                            <a:t>2 = Growth (consistently positive)</a:t>
                          </a:r>
                        </a:p>
                        <a:p>
                          <a:pPr algn="l"/>
                          <a:r>
                            <a:rPr lang="en-US" sz="1200" dirty="0"/>
                            <a:t>3 = Maturity (near zero)</a:t>
                          </a:r>
                        </a:p>
                        <a:p>
                          <a:pPr algn="l"/>
                          <a:r>
                            <a:rPr lang="en-US" sz="1200" dirty="0"/>
                            <a:t>4 = Decline (negative)</a:t>
                          </a:r>
                          <a:endParaRPr lang="en-US" sz="1200" i="1" dirty="0"/>
                        </a:p>
                        <a:p>
                          <a:pPr algn="l"/>
                          <a:r>
                            <a:rPr lang="en-US" sz="1200" b="1" i="1" dirty="0"/>
                            <a:t>Moving averages can remove noise and seasonality</a:t>
                          </a:r>
                        </a:p>
                      </a:txBody>
                      <a:tcPr marT="9144" marB="9144">
                        <a:solidFill>
                          <a:schemeClr val="accent1">
                            <a:lumMod val="20000"/>
                            <a:lumOff val="80000"/>
                          </a:schemeClr>
                        </a:solidFill>
                      </a:tcPr>
                    </a:tc>
                    <a:tc>
                      <a:txBody>
                        <a:bodyPr/>
                        <a:lstStyle/>
                        <a:p>
                          <a:endParaRPr lang="en-US"/>
                        </a:p>
                      </a:txBody>
                      <a:tcPr marT="9144" marB="9144">
                        <a:blipFill>
                          <a:blip r:embed="rId2"/>
                          <a:stretch>
                            <a:fillRect l="-125641" t="-20576" r="-342" b="-133333"/>
                          </a:stretch>
                        </a:blipFill>
                      </a:tcPr>
                    </a:tc>
                    <a:extLst>
                      <a:ext uri="{0D108BD9-81ED-4DB2-BD59-A6C34878D82A}">
                        <a16:rowId xmlns:a16="http://schemas.microsoft.com/office/drawing/2014/main" val="1076385492"/>
                      </a:ext>
                    </a:extLst>
                  </a:tr>
                  <a:tr h="623668">
                    <a:tc>
                      <a:txBody>
                        <a:bodyPr/>
                        <a:lstStyle/>
                        <a:p>
                          <a:pPr algn="l"/>
                          <a:r>
                            <a:rPr lang="en-US" sz="1200" b="1" dirty="0"/>
                            <a:t>Seasonality</a:t>
                          </a:r>
                        </a:p>
                      </a:txBody>
                      <a:tcPr marT="9144" marB="9144">
                        <a:solidFill>
                          <a:schemeClr val="accent2">
                            <a:lumMod val="20000"/>
                            <a:lumOff val="80000"/>
                          </a:schemeClr>
                        </a:solidFill>
                      </a:tcPr>
                    </a:tc>
                    <a:tc>
                      <a:txBody>
                        <a:bodyPr/>
                        <a:lstStyle/>
                        <a:p>
                          <a:pPr algn="l"/>
                          <a:r>
                            <a:rPr lang="en-US" sz="1200" dirty="0"/>
                            <a:t>Peak to Average Ratio </a:t>
                          </a:r>
                        </a:p>
                        <a:p>
                          <a:pPr algn="l"/>
                          <a:r>
                            <a:rPr lang="en-US" sz="1200" dirty="0"/>
                            <a:t>Coefficient of Variation</a:t>
                          </a:r>
                        </a:p>
                      </a:txBody>
                      <a:tcPr marT="9144" marB="9144">
                        <a:solidFill>
                          <a:schemeClr val="accent2">
                            <a:lumMod val="20000"/>
                            <a:lumOff val="80000"/>
                          </a:schemeClr>
                        </a:solidFill>
                      </a:tcPr>
                    </a:tc>
                    <a:tc>
                      <a:txBody>
                        <a:bodyPr/>
                        <a:lstStyle/>
                        <a:p>
                          <a:pPr algn="l"/>
                          <a:r>
                            <a:rPr lang="en-US" sz="1200" dirty="0"/>
                            <a:t>Peak period demand / Average demand</a:t>
                          </a:r>
                        </a:p>
                        <a:p>
                          <a:pPr algn="l"/>
                          <a:r>
                            <a:rPr lang="en-US" sz="1200" dirty="0"/>
                            <a:t>Standard deviation of demand / Mean demand</a:t>
                          </a:r>
                        </a:p>
                      </a:txBody>
                      <a:tcPr marT="9144" marB="9144">
                        <a:solidFill>
                          <a:schemeClr val="accent2">
                            <a:lumMod val="20000"/>
                            <a:lumOff val="80000"/>
                          </a:schemeClr>
                        </a:solidFill>
                      </a:tcPr>
                    </a:tc>
                    <a:extLst>
                      <a:ext uri="{0D108BD9-81ED-4DB2-BD59-A6C34878D82A}">
                        <a16:rowId xmlns:a16="http://schemas.microsoft.com/office/drawing/2014/main" val="136672142"/>
                      </a:ext>
                    </a:extLst>
                  </a:tr>
                  <a:tr h="445477">
                    <a:tc>
                      <a:txBody>
                        <a:bodyPr/>
                        <a:lstStyle/>
                        <a:p>
                          <a:pPr algn="l"/>
                          <a:r>
                            <a:rPr lang="en-US" sz="1200" b="1" dirty="0"/>
                            <a:t>Price sensitivity</a:t>
                          </a:r>
                        </a:p>
                      </a:txBody>
                      <a:tcPr marT="9144" marB="9144">
                        <a:solidFill>
                          <a:schemeClr val="accent3">
                            <a:lumMod val="20000"/>
                            <a:lumOff val="80000"/>
                          </a:schemeClr>
                        </a:solidFill>
                      </a:tcPr>
                    </a:tc>
                    <a:tc>
                      <a:txBody>
                        <a:bodyPr/>
                        <a:lstStyle/>
                        <a:p>
                          <a:pPr algn="l"/>
                          <a:r>
                            <a:rPr lang="en-US" sz="1200" dirty="0"/>
                            <a:t>Price elasticity</a:t>
                          </a:r>
                        </a:p>
                      </a:txBody>
                      <a:tcPr marT="9144" marB="9144">
                        <a:solidFill>
                          <a:schemeClr val="accent3">
                            <a:lumMod val="20000"/>
                            <a:lumOff val="80000"/>
                          </a:schemeClr>
                        </a:solidFill>
                      </a:tcPr>
                    </a:tc>
                    <a:tc>
                      <a:txBody>
                        <a:bodyPr/>
                        <a:lstStyle/>
                        <a:p>
                          <a:pPr algn="l"/>
                          <a:r>
                            <a:rPr lang="en-US" sz="1200" dirty="0"/>
                            <a:t>Price coefficient from log-log regression of demand (Y) vs. price (P)</a:t>
                          </a:r>
                        </a:p>
                      </a:txBody>
                      <a:tcPr marT="9144" marB="9144">
                        <a:solidFill>
                          <a:schemeClr val="accent3">
                            <a:lumMod val="20000"/>
                            <a:lumOff val="80000"/>
                          </a:schemeClr>
                        </a:solidFill>
                      </a:tcPr>
                    </a:tc>
                    <a:extLst>
                      <a:ext uri="{0D108BD9-81ED-4DB2-BD59-A6C34878D82A}">
                        <a16:rowId xmlns:a16="http://schemas.microsoft.com/office/drawing/2014/main" val="1179572704"/>
                      </a:ext>
                    </a:extLst>
                  </a:tr>
                  <a:tr h="445477">
                    <a:tc>
                      <a:txBody>
                        <a:bodyPr/>
                        <a:lstStyle/>
                        <a:p>
                          <a:pPr algn="l"/>
                          <a:r>
                            <a:rPr lang="en-US" sz="1200" b="1" dirty="0"/>
                            <a:t>Channel Behavior</a:t>
                          </a:r>
                        </a:p>
                      </a:txBody>
                      <a:tcPr marT="9144" marB="9144">
                        <a:solidFill>
                          <a:schemeClr val="accent4">
                            <a:lumMod val="20000"/>
                            <a:lumOff val="80000"/>
                          </a:schemeClr>
                        </a:solidFill>
                      </a:tcPr>
                    </a:tc>
                    <a:tc>
                      <a:txBody>
                        <a:bodyPr/>
                        <a:lstStyle/>
                        <a:p>
                          <a:pPr algn="l"/>
                          <a:r>
                            <a:rPr lang="en-US" sz="1200" dirty="0"/>
                            <a:t>Channel share of demand</a:t>
                          </a:r>
                        </a:p>
                        <a:p>
                          <a:pPr algn="l"/>
                          <a:r>
                            <a:rPr lang="en-US" sz="1200" dirty="0"/>
                            <a:t>(to avoid bias, choose 1)</a:t>
                          </a:r>
                        </a:p>
                      </a:txBody>
                      <a:tcPr marT="9144" marB="9144">
                        <a:solidFill>
                          <a:schemeClr val="accent4">
                            <a:lumMod val="20000"/>
                            <a:lumOff val="80000"/>
                          </a:schemeClr>
                        </a:solidFill>
                      </a:tcPr>
                    </a:tc>
                    <a:tc>
                      <a:txBody>
                        <a:bodyPr/>
                        <a:lstStyle/>
                        <a:p>
                          <a:endParaRPr lang="en-US"/>
                        </a:p>
                      </a:txBody>
                      <a:tcPr marT="9144" marB="9144">
                        <a:blipFill>
                          <a:blip r:embed="rId2"/>
                          <a:stretch>
                            <a:fillRect l="-125641" t="-642466" r="-342" b="-102740"/>
                          </a:stretch>
                        </a:blipFill>
                      </a:tcPr>
                    </a:tc>
                    <a:extLst>
                      <a:ext uri="{0D108BD9-81ED-4DB2-BD59-A6C34878D82A}">
                        <a16:rowId xmlns:a16="http://schemas.microsoft.com/office/drawing/2014/main" val="2104744982"/>
                      </a:ext>
                    </a:extLst>
                  </a:tr>
                  <a:tr h="445477">
                    <a:tc>
                      <a:txBody>
                        <a:bodyPr/>
                        <a:lstStyle/>
                        <a:p>
                          <a:pPr algn="l"/>
                          <a:r>
                            <a:rPr lang="en-US" sz="1200" b="1" dirty="0"/>
                            <a:t>Profitability</a:t>
                          </a:r>
                        </a:p>
                      </a:txBody>
                      <a:tcPr marT="9144" marB="9144">
                        <a:solidFill>
                          <a:schemeClr val="accent5">
                            <a:lumMod val="20000"/>
                            <a:lumOff val="80000"/>
                          </a:schemeClr>
                        </a:solidFill>
                      </a:tcPr>
                    </a:tc>
                    <a:tc>
                      <a:txBody>
                        <a:bodyPr/>
                        <a:lstStyle/>
                        <a:p>
                          <a:pPr algn="l"/>
                          <a:r>
                            <a:rPr lang="en-US" sz="1200" dirty="0"/>
                            <a:t>Gross Margin or Profit</a:t>
                          </a:r>
                        </a:p>
                      </a:txBody>
                      <a:tcPr marT="9144" marB="9144">
                        <a:solidFill>
                          <a:schemeClr val="accent5">
                            <a:lumMod val="20000"/>
                            <a:lumOff val="80000"/>
                          </a:schemeClr>
                        </a:solidFill>
                      </a:tcPr>
                    </a:tc>
                    <a:tc>
                      <a:txBody>
                        <a:bodyPr/>
                        <a:lstStyle/>
                        <a:p>
                          <a:pPr algn="l"/>
                          <a:r>
                            <a:rPr lang="en-US" sz="1200" i="1" dirty="0">
                              <a:latin typeface="Cambria Math" panose="02040503050406030204" pitchFamily="18" charset="0"/>
                              <a:ea typeface="Cambria Math" panose="02040503050406030204" pitchFamily="18" charset="0"/>
                            </a:rPr>
                            <a:t>Gross Profit=Revenue−Cost of Goods Sold (COGS)</a:t>
                          </a:r>
                        </a:p>
                      </a:txBody>
                      <a:tcPr marT="9144" marB="9144">
                        <a:solidFill>
                          <a:schemeClr val="accent5">
                            <a:lumMod val="20000"/>
                            <a:lumOff val="80000"/>
                          </a:schemeClr>
                        </a:solidFill>
                      </a:tcPr>
                    </a:tc>
                    <a:extLst>
                      <a:ext uri="{0D108BD9-81ED-4DB2-BD59-A6C34878D82A}">
                        <a16:rowId xmlns:a16="http://schemas.microsoft.com/office/drawing/2014/main" val="1575325046"/>
                      </a:ext>
                    </a:extLst>
                  </a:tr>
                </a:tbl>
              </a:graphicData>
            </a:graphic>
          </p:graphicFrame>
        </mc:Fallback>
      </mc:AlternateContent>
    </p:spTree>
    <p:extLst>
      <p:ext uri="{BB962C8B-B14F-4D97-AF65-F5344CB8AC3E}">
        <p14:creationId xmlns:p14="http://schemas.microsoft.com/office/powerpoint/2010/main" val="408177944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normAutofit/>
          </a:bodyPr>
          <a:lstStyle/>
          <a:p>
            <a:r>
              <a:rPr lang="en-US" dirty="0">
                <a:solidFill>
                  <a:schemeClr val="accent3"/>
                </a:solidFill>
              </a:rPr>
              <a:t>NOTE: </a:t>
            </a:r>
            <a:br>
              <a:rPr lang="en-US" dirty="0">
                <a:solidFill>
                  <a:schemeClr val="accent3"/>
                </a:solidFill>
              </a:rPr>
            </a:br>
            <a:r>
              <a:rPr lang="en-US" dirty="0">
                <a:solidFill>
                  <a:schemeClr val="accent3"/>
                </a:solidFill>
              </a:rPr>
              <a:t>Principal Components Analysis</a:t>
            </a:r>
            <a:br>
              <a:rPr lang="en-US" dirty="0">
                <a:solidFill>
                  <a:schemeClr val="accent3"/>
                </a:solidFill>
              </a:rPr>
            </a:br>
            <a:r>
              <a:rPr lang="en-US" sz="3600" i="1" dirty="0">
                <a:solidFill>
                  <a:schemeClr val="accent3"/>
                </a:solidFill>
              </a:rPr>
              <a:t>(details in Technical Appendix 3)</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2</a:t>
              </a:r>
              <a:endParaRPr sz="900" dirty="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176935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4"/>
                </a:solidFill>
              </a:rPr>
              <a:t>Predictive Techniques</a:t>
            </a:r>
          </a:p>
        </p:txBody>
      </p:sp>
      <p:sp>
        <p:nvSpPr>
          <p:cNvPr id="3" name="Text Placeholder 2">
            <a:extLst>
              <a:ext uri="{FF2B5EF4-FFF2-40B4-BE49-F238E27FC236}">
                <a16:creationId xmlns:a16="http://schemas.microsoft.com/office/drawing/2014/main" id="{390B88AD-B1EE-43C9-8372-780763FB0E9A}"/>
              </a:ext>
            </a:extLst>
          </p:cNvPr>
          <p:cNvSpPr>
            <a:spLocks noGrp="1"/>
          </p:cNvSpPr>
          <p:nvPr>
            <p:ph type="body" idx="1"/>
          </p:nvPr>
        </p:nvSpPr>
        <p:spPr/>
        <p:txBody>
          <a:bodyPr>
            <a:normAutofit lnSpcReduction="10000"/>
          </a:bodyPr>
          <a:lstStyle/>
          <a:p>
            <a:pPr marL="285750" indent="-285750">
              <a:spcBef>
                <a:spcPts val="0"/>
              </a:spcBef>
              <a:buFont typeface="Arial" panose="020B0604020202020204" pitchFamily="34" charset="0"/>
              <a:buChar char="•"/>
            </a:pPr>
            <a:r>
              <a:rPr lang="en-US" dirty="0">
                <a:solidFill>
                  <a:schemeClr val="accent4"/>
                </a:solidFill>
              </a:rPr>
              <a:t>Linear regression analysis</a:t>
            </a:r>
          </a:p>
          <a:p>
            <a:pPr marL="285750" indent="-285750">
              <a:spcBef>
                <a:spcPts val="0"/>
              </a:spcBef>
              <a:buFont typeface="Arial" panose="020B0604020202020204" pitchFamily="34" charset="0"/>
              <a:buChar char="•"/>
            </a:pPr>
            <a:r>
              <a:rPr lang="en-US" dirty="0">
                <a:solidFill>
                  <a:schemeClr val="accent4"/>
                </a:solidFill>
              </a:rPr>
              <a:t>Logistic regression analysis </a:t>
            </a:r>
          </a:p>
          <a:p>
            <a:pPr marL="285750" indent="-285750">
              <a:spcBef>
                <a:spcPts val="0"/>
              </a:spcBef>
              <a:buFont typeface="Arial" panose="020B0604020202020204" pitchFamily="34" charset="0"/>
              <a:buChar char="•"/>
            </a:pPr>
            <a:r>
              <a:rPr lang="en-US" dirty="0">
                <a:solidFill>
                  <a:schemeClr val="accent4"/>
                </a:solidFill>
              </a:rPr>
              <a:t>Neural Network</a:t>
            </a:r>
          </a:p>
          <a:p>
            <a:pPr marL="285750" indent="-285750">
              <a:spcBef>
                <a:spcPts val="0"/>
              </a:spcBef>
              <a:buFont typeface="Arial" panose="020B0604020202020204" pitchFamily="34" charset="0"/>
              <a:buChar char="•"/>
            </a:pPr>
            <a:r>
              <a:rPr lang="en-US" dirty="0">
                <a:solidFill>
                  <a:schemeClr val="accent4"/>
                </a:solidFill>
              </a:rPr>
              <a:t>Association Rules</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1752891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lstStyle/>
          <a:p>
            <a:r>
              <a:rPr lang="en-US" dirty="0">
                <a:solidFill>
                  <a:schemeClr val="accent4"/>
                </a:solidFill>
              </a:rPr>
              <a:t>Linear Regression</a:t>
            </a: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3885183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986EA-8027-4D36-AB18-3430FD79A63F}"/>
              </a:ext>
            </a:extLst>
          </p:cNvPr>
          <p:cNvSpPr>
            <a:spLocks noGrp="1"/>
          </p:cNvSpPr>
          <p:nvPr>
            <p:ph type="title"/>
          </p:nvPr>
        </p:nvSpPr>
        <p:spPr>
          <a:xfrm>
            <a:off x="480947" y="273557"/>
            <a:ext cx="7810500" cy="680620"/>
          </a:xfrm>
        </p:spPr>
        <p:txBody>
          <a:bodyPr>
            <a:normAutofit/>
          </a:bodyPr>
          <a:lstStyle/>
          <a:p>
            <a:r>
              <a:rPr lang="en-US" sz="3600" dirty="0">
                <a:latin typeface="Calibri" panose="020F0502020204030204" pitchFamily="34" charset="0"/>
                <a:cs typeface="Calibri" panose="020F0502020204030204" pitchFamily="34" charset="0"/>
              </a:rPr>
              <a:t>How do I predict a metric?</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99231E-CB2A-453A-B827-26C12F5BDC7B}"/>
              </a:ext>
            </a:extLst>
          </p:cNvPr>
          <p:cNvSpPr>
            <a:spLocks noGrp="1"/>
          </p:cNvSpPr>
          <p:nvPr>
            <p:ph type="body" sz="quarter" idx="1"/>
          </p:nvPr>
        </p:nvSpPr>
        <p:spPr>
          <a:xfrm>
            <a:off x="480947" y="988425"/>
            <a:ext cx="7810500" cy="924647"/>
          </a:xfrm>
        </p:spPr>
        <p:txBody>
          <a:bodyPr>
            <a:normAutofit lnSpcReduction="10000"/>
          </a:bodyPr>
          <a:lstStyle/>
          <a:p>
            <a:r>
              <a:rPr lang="en-US" sz="1200" i="1" dirty="0">
                <a:solidFill>
                  <a:schemeClr val="bg2">
                    <a:lumMod val="50000"/>
                  </a:schemeClr>
                </a:solidFill>
                <a:latin typeface="Calibri" panose="020F0502020204030204" pitchFamily="34" charset="0"/>
                <a:cs typeface="Calibri" panose="020F0502020204030204" pitchFamily="34" charset="0"/>
              </a:rPr>
              <a:t>Examples</a:t>
            </a:r>
          </a:p>
          <a:p>
            <a:endParaRPr lang="en-US" sz="1200" i="1" dirty="0">
              <a:solidFill>
                <a:schemeClr val="bg2">
                  <a:lumMod val="50000"/>
                </a:schemeClr>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Statistics:  Linear Regression Analysis</a:t>
            </a:r>
          </a:p>
          <a:p>
            <a:r>
              <a:rPr lang="en-US" sz="1800" dirty="0">
                <a:solidFill>
                  <a:schemeClr val="accent2"/>
                </a:solidFill>
                <a:latin typeface="Calibri" panose="020F0502020204030204" pitchFamily="34" charset="0"/>
                <a:cs typeface="Calibri" panose="020F0502020204030204" pitchFamily="34" charset="0"/>
              </a:rPr>
              <a:t>Machine Learning:  Neural Network</a:t>
            </a:r>
          </a:p>
        </p:txBody>
      </p:sp>
      <p:graphicFrame>
        <p:nvGraphicFramePr>
          <p:cNvPr id="6" name="Object 29">
            <a:extLst>
              <a:ext uri="{FF2B5EF4-FFF2-40B4-BE49-F238E27FC236}">
                <a16:creationId xmlns:a16="http://schemas.microsoft.com/office/drawing/2014/main" id="{45C93372-9641-49A7-ADAB-F785745F17AE}"/>
              </a:ext>
            </a:extLst>
          </p:cNvPr>
          <p:cNvGraphicFramePr>
            <a:graphicFrameLocks noChangeAspect="1"/>
          </p:cNvGraphicFramePr>
          <p:nvPr/>
        </p:nvGraphicFramePr>
        <p:xfrm>
          <a:off x="709991" y="1965919"/>
          <a:ext cx="3172505" cy="2431756"/>
        </p:xfrm>
        <a:graphic>
          <a:graphicData uri="http://schemas.openxmlformats.org/presentationml/2006/ole">
            <mc:AlternateContent xmlns:mc="http://schemas.openxmlformats.org/markup-compatibility/2006">
              <mc:Choice xmlns:v="urn:schemas-microsoft-com:vml" Requires="v">
                <p:oleObj name="Chart" r:id="rId2" imgW="2895600" imgH="2219325" progId="Excel.Chart.8">
                  <p:embed/>
                </p:oleObj>
              </mc:Choice>
              <mc:Fallback>
                <p:oleObj name="Chart" r:id="rId2" imgW="2895600" imgH="2219325" progId="Excel.Chart.8">
                  <p:embed/>
                  <p:pic>
                    <p:nvPicPr>
                      <p:cNvPr id="6" name="Object 29">
                        <a:extLst>
                          <a:ext uri="{FF2B5EF4-FFF2-40B4-BE49-F238E27FC236}">
                            <a16:creationId xmlns:a16="http://schemas.microsoft.com/office/drawing/2014/main" id="{45C93372-9641-49A7-ADAB-F785745F1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91" y="1965919"/>
                        <a:ext cx="3172505" cy="2431756"/>
                      </a:xfrm>
                      <a:prstGeom prst="rect">
                        <a:avLst/>
                      </a:prstGeom>
                      <a:noFill/>
                      <a:ln w="76200">
                        <a:solidFill>
                          <a:schemeClr val="accent1"/>
                        </a:solidFill>
                      </a:ln>
                      <a:effectLst/>
                    </p:spPr>
                  </p:pic>
                </p:oleObj>
              </mc:Fallback>
            </mc:AlternateContent>
          </a:graphicData>
        </a:graphic>
      </p:graphicFrame>
      <p:pic>
        <p:nvPicPr>
          <p:cNvPr id="9" name="Picture 23" descr="https://cdn-images-1.medium.com/max/1000/1*Gh5PS4R_A5drl5ebd_gNrg@2x.png">
            <a:extLst>
              <a:ext uri="{FF2B5EF4-FFF2-40B4-BE49-F238E27FC236}">
                <a16:creationId xmlns:a16="http://schemas.microsoft.com/office/drawing/2014/main" id="{21A94623-5F64-4F42-A6DA-65539D9918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15727" y="1944675"/>
            <a:ext cx="3718282" cy="2431756"/>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644AF3C-B246-4764-97A3-7F1C36D129BD}"/>
              </a:ext>
            </a:extLst>
          </p:cNvPr>
          <p:cNvSpPr/>
          <p:nvPr/>
        </p:nvSpPr>
        <p:spPr>
          <a:xfrm>
            <a:off x="4849318" y="4414176"/>
            <a:ext cx="2583132" cy="338554"/>
          </a:xfrm>
          <a:prstGeom prst="rect">
            <a:avLst/>
          </a:prstGeom>
        </p:spPr>
        <p:txBody>
          <a:bodyPr wrap="square">
            <a:spAutoFit/>
          </a:bodyPr>
          <a:lstStyle/>
          <a:p>
            <a:r>
              <a:rPr lang="en-US" sz="800" dirty="0"/>
              <a:t>https://towardsdatascience.com/applied-deep-learning-part-1-artificial-neural-networks-d7834f67a4f6</a:t>
            </a:r>
          </a:p>
        </p:txBody>
      </p:sp>
    </p:spTree>
    <p:extLst>
      <p:ext uri="{BB962C8B-B14F-4D97-AF65-F5344CB8AC3E}">
        <p14:creationId xmlns:p14="http://schemas.microsoft.com/office/powerpoint/2010/main" val="194682369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5FC5-3E87-63B6-F3CB-FF1E7FB52F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EAEAB0-1793-3A51-06B0-4DBEBD05E2B7}"/>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How do I know what will drive a result?</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9D28F68-08E3-F41A-DDA4-444A77FC9ED0}"/>
              </a:ext>
            </a:extLst>
          </p:cNvPr>
          <p:cNvSpPr>
            <a:spLocks noGrp="1"/>
          </p:cNvSpPr>
          <p:nvPr>
            <p:ph type="body" sz="quarter" idx="1"/>
          </p:nvPr>
        </p:nvSpPr>
        <p:spPr>
          <a:xfrm>
            <a:off x="513296" y="1005583"/>
            <a:ext cx="8236589" cy="1273603"/>
          </a:xfrm>
        </p:spPr>
        <p:txBody>
          <a:bodyPr>
            <a:normAutofit fontScale="70000" lnSpcReduction="20000"/>
          </a:bodyPr>
          <a:lstStyle/>
          <a:p>
            <a:r>
              <a:rPr lang="en-US" sz="1900" i="1" dirty="0">
                <a:solidFill>
                  <a:schemeClr val="bg2">
                    <a:lumMod val="50000"/>
                  </a:schemeClr>
                </a:solidFill>
                <a:latin typeface="Calibri" panose="020F0502020204030204" pitchFamily="34" charset="0"/>
                <a:cs typeface="Calibri" panose="020F0502020204030204" pitchFamily="34" charset="0"/>
              </a:rPr>
              <a:t>Examples</a:t>
            </a:r>
          </a:p>
          <a:p>
            <a:endParaRPr lang="en-US" sz="1900" dirty="0">
              <a:latin typeface="Calibri" panose="020F0502020204030204" pitchFamily="34" charset="0"/>
              <a:cs typeface="Calibri" panose="020F0502020204030204" pitchFamily="34" charset="0"/>
            </a:endParaRPr>
          </a:p>
          <a:p>
            <a:r>
              <a:rPr lang="en-US" sz="2900" dirty="0">
                <a:solidFill>
                  <a:schemeClr val="accent1"/>
                </a:solidFill>
                <a:latin typeface="Calibri" panose="020F0502020204030204" pitchFamily="34" charset="0"/>
                <a:cs typeface="Calibri" panose="020F0502020204030204" pitchFamily="34" charset="0"/>
              </a:rPr>
              <a:t>Statistics:  Automated variable selection (stepwise, all possible subsets)</a:t>
            </a:r>
          </a:p>
          <a:p>
            <a:r>
              <a:rPr lang="en-US" sz="2900" dirty="0">
                <a:solidFill>
                  <a:schemeClr val="accent2"/>
                </a:solidFill>
                <a:latin typeface="Calibri" panose="020F0502020204030204" pitchFamily="34" charset="0"/>
                <a:cs typeface="Calibri" panose="020F0502020204030204" pitchFamily="34" charset="0"/>
              </a:rPr>
              <a:t>Machine Learning:  Filter Methods, Wrapper Methods, Embedded Methods</a:t>
            </a:r>
          </a:p>
        </p:txBody>
      </p:sp>
      <p:sp>
        <p:nvSpPr>
          <p:cNvPr id="17" name="Rectangle 16">
            <a:extLst>
              <a:ext uri="{FF2B5EF4-FFF2-40B4-BE49-F238E27FC236}">
                <a16:creationId xmlns:a16="http://schemas.microsoft.com/office/drawing/2014/main" id="{7E02DD8C-E717-8AA1-3B8C-FF1AAE3AF7A0}"/>
              </a:ext>
            </a:extLst>
          </p:cNvPr>
          <p:cNvSpPr/>
          <p:nvPr/>
        </p:nvSpPr>
        <p:spPr>
          <a:xfrm>
            <a:off x="5426593" y="4303056"/>
            <a:ext cx="3304452" cy="215444"/>
          </a:xfrm>
          <a:prstGeom prst="rect">
            <a:avLst/>
          </a:prstGeom>
        </p:spPr>
        <p:txBody>
          <a:bodyPr wrap="square">
            <a:spAutoFit/>
          </a:bodyPr>
          <a:lstStyle/>
          <a:p>
            <a:r>
              <a:rPr lang="en-US" sz="800" dirty="0"/>
              <a:t>http://compneurosci.com/wiki/images/4/42/Intro_to_PCA_and_ICA.pdf</a:t>
            </a:r>
          </a:p>
        </p:txBody>
      </p:sp>
      <p:grpSp>
        <p:nvGrpSpPr>
          <p:cNvPr id="7" name="Group 6">
            <a:extLst>
              <a:ext uri="{FF2B5EF4-FFF2-40B4-BE49-F238E27FC236}">
                <a16:creationId xmlns:a16="http://schemas.microsoft.com/office/drawing/2014/main" id="{43898E49-EF58-0549-684C-14E37B28FFE6}"/>
              </a:ext>
            </a:extLst>
          </p:cNvPr>
          <p:cNvGrpSpPr/>
          <p:nvPr/>
        </p:nvGrpSpPr>
        <p:grpSpPr>
          <a:xfrm>
            <a:off x="394114" y="2020369"/>
            <a:ext cx="3782760" cy="2364751"/>
            <a:chOff x="167148" y="2011680"/>
            <a:chExt cx="4034149" cy="2743200"/>
          </a:xfrm>
        </p:grpSpPr>
        <p:graphicFrame>
          <p:nvGraphicFramePr>
            <p:cNvPr id="14" name="Object 29">
              <a:extLst>
                <a:ext uri="{FF2B5EF4-FFF2-40B4-BE49-F238E27FC236}">
                  <a16:creationId xmlns:a16="http://schemas.microsoft.com/office/drawing/2014/main" id="{D8256293-65A1-02E7-6E98-F6003E63ADE4}"/>
                </a:ext>
              </a:extLst>
            </p:cNvPr>
            <p:cNvGraphicFramePr>
              <a:graphicFrameLocks noChangeAspect="1"/>
            </p:cNvGraphicFramePr>
            <p:nvPr/>
          </p:nvGraphicFramePr>
          <p:xfrm>
            <a:off x="242403" y="2065376"/>
            <a:ext cx="2309231" cy="1770048"/>
          </p:xfrm>
          <a:graphic>
            <a:graphicData uri="http://schemas.openxmlformats.org/presentationml/2006/ole">
              <mc:AlternateContent xmlns:mc="http://schemas.openxmlformats.org/markup-compatibility/2006">
                <mc:Choice xmlns:v="urn:schemas-microsoft-com:vml" Requires="v">
                  <p:oleObj name="Chart" r:id="rId2" imgW="2895600" imgH="2219325" progId="Excel.Chart.8">
                    <p:embed/>
                  </p:oleObj>
                </mc:Choice>
                <mc:Fallback>
                  <p:oleObj name="Chart" r:id="rId2" imgW="2895600" imgH="2219325" progId="Excel.Chart.8">
                    <p:embed/>
                    <p:pic>
                      <p:nvPicPr>
                        <p:cNvPr id="14" name="Object 29">
                          <a:extLst>
                            <a:ext uri="{FF2B5EF4-FFF2-40B4-BE49-F238E27FC236}">
                              <a16:creationId xmlns:a16="http://schemas.microsoft.com/office/drawing/2014/main" id="{95F16402-CDB3-4428-B7DF-A6EF0159D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03" y="2065376"/>
                          <a:ext cx="2309231" cy="1770048"/>
                        </a:xfrm>
                        <a:prstGeom prst="rect">
                          <a:avLst/>
                        </a:prstGeom>
                        <a:noFill/>
                        <a:ln>
                          <a:noFill/>
                        </a:ln>
                        <a:effectLst/>
                      </p:spPr>
                    </p:pic>
                  </p:oleObj>
                </mc:Fallback>
              </mc:AlternateContent>
            </a:graphicData>
          </a:graphic>
        </p:graphicFrame>
        <p:graphicFrame>
          <p:nvGraphicFramePr>
            <p:cNvPr id="15" name="Object 31">
              <a:extLst>
                <a:ext uri="{FF2B5EF4-FFF2-40B4-BE49-F238E27FC236}">
                  <a16:creationId xmlns:a16="http://schemas.microsoft.com/office/drawing/2014/main" id="{2E1A19F7-95C8-DB14-BC75-993862EC4D7B}"/>
                </a:ext>
              </a:extLst>
            </p:cNvPr>
            <p:cNvGraphicFramePr>
              <a:graphicFrameLocks noChangeAspect="1"/>
            </p:cNvGraphicFramePr>
            <p:nvPr/>
          </p:nvGraphicFramePr>
          <p:xfrm>
            <a:off x="1826547" y="2920181"/>
            <a:ext cx="2309231" cy="1772014"/>
          </p:xfrm>
          <a:graphic>
            <a:graphicData uri="http://schemas.openxmlformats.org/presentationml/2006/ole">
              <mc:AlternateContent xmlns:mc="http://schemas.openxmlformats.org/markup-compatibility/2006">
                <mc:Choice xmlns:v="urn:schemas-microsoft-com:vml" Requires="v">
                  <p:oleObj name="Chart" r:id="rId4" imgW="2905125" imgH="2228850" progId="Excel.Chart.8">
                    <p:embed/>
                  </p:oleObj>
                </mc:Choice>
                <mc:Fallback>
                  <p:oleObj name="Chart" r:id="rId4" imgW="2905125" imgH="2228850" progId="Excel.Chart.8">
                    <p:embed/>
                    <p:pic>
                      <p:nvPicPr>
                        <p:cNvPr id="15" name="Object 31">
                          <a:extLst>
                            <a:ext uri="{FF2B5EF4-FFF2-40B4-BE49-F238E27FC236}">
                              <a16:creationId xmlns:a16="http://schemas.microsoft.com/office/drawing/2014/main" id="{98CF9942-D7D0-48FE-95D7-565355552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547" y="2920181"/>
                          <a:ext cx="2309231" cy="1772014"/>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AF6D8E01-6D0E-FB8C-0B86-7D33BFF59184}"/>
                </a:ext>
              </a:extLst>
            </p:cNvPr>
            <p:cNvSpPr/>
            <p:nvPr/>
          </p:nvSpPr>
          <p:spPr>
            <a:xfrm>
              <a:off x="242403" y="2065376"/>
              <a:ext cx="3893375" cy="2626819"/>
            </a:xfrm>
            <a:prstGeom prst="rect">
              <a:avLst/>
            </a:prstGeom>
            <a:noFill/>
            <a:ln w="762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93DC42D5-D28D-155E-772C-108260673073}"/>
                </a:ext>
              </a:extLst>
            </p:cNvPr>
            <p:cNvSpPr/>
            <p:nvPr/>
          </p:nvSpPr>
          <p:spPr>
            <a:xfrm>
              <a:off x="167148" y="2011680"/>
              <a:ext cx="4034149" cy="2743200"/>
            </a:xfrm>
            <a:prstGeom prst="rect">
              <a:avLst/>
            </a:prstGeom>
            <a:noFill/>
            <a:ln w="57150" cap="flat">
              <a:solidFill>
                <a:schemeClr val="accent2"/>
              </a:solidFill>
              <a:prstDash val="solid"/>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solidFill>
                  <a:srgbClr val="FFFFFF"/>
                </a:solidFill>
                <a:effectLst/>
                <a:uFillTx/>
                <a:latin typeface="+mn-lt"/>
                <a:ea typeface="+mn-ea"/>
                <a:cs typeface="+mn-cs"/>
                <a:sym typeface="Helvetica Light"/>
              </a:endParaRPr>
            </a:p>
          </p:txBody>
        </p:sp>
      </p:grpSp>
      <p:pic>
        <p:nvPicPr>
          <p:cNvPr id="8" name="Picture 23" descr="https://cdn-images-1.medium.com/max/1000/1*Gh5PS4R_A5drl5ebd_gNrg@2x.png">
            <a:extLst>
              <a:ext uri="{FF2B5EF4-FFF2-40B4-BE49-F238E27FC236}">
                <a16:creationId xmlns:a16="http://schemas.microsoft.com/office/drawing/2014/main" id="{B9FCDD8C-233A-311A-2369-52C8F0B83A4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02244" y="2075347"/>
            <a:ext cx="3531764" cy="2309773"/>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9" name="&quot;Not Allowed&quot; Symbol 8">
            <a:extLst>
              <a:ext uri="{FF2B5EF4-FFF2-40B4-BE49-F238E27FC236}">
                <a16:creationId xmlns:a16="http://schemas.microsoft.com/office/drawing/2014/main" id="{707AA218-BFF0-2E38-B0A4-7A05F66E1132}"/>
              </a:ext>
            </a:extLst>
          </p:cNvPr>
          <p:cNvSpPr/>
          <p:nvPr/>
        </p:nvSpPr>
        <p:spPr>
          <a:xfrm>
            <a:off x="4967127" y="3308727"/>
            <a:ext cx="459465" cy="517161"/>
          </a:xfrm>
          <a:prstGeom prst="noSmoking">
            <a:avLst/>
          </a:prstGeom>
          <a:solidFill>
            <a:srgbClr val="FF0000">
              <a:alpha val="20000"/>
            </a:srgbClr>
          </a:solid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tar: 5 Points 10">
            <a:extLst>
              <a:ext uri="{FF2B5EF4-FFF2-40B4-BE49-F238E27FC236}">
                <a16:creationId xmlns:a16="http://schemas.microsoft.com/office/drawing/2014/main" id="{CBF43FEC-F4A3-9B93-F296-E99F4D6426EF}"/>
              </a:ext>
            </a:extLst>
          </p:cNvPr>
          <p:cNvSpPr/>
          <p:nvPr/>
        </p:nvSpPr>
        <p:spPr>
          <a:xfrm>
            <a:off x="1041816" y="2630773"/>
            <a:ext cx="611254" cy="562131"/>
          </a:xfrm>
          <a:prstGeom prst="star5">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85548844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Linear Regression Analysis</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297180" y="943020"/>
            <a:ext cx="8534399" cy="3666455"/>
          </a:xfrm>
        </p:spPr>
        <p:txBody>
          <a:bodyPr>
            <a:noAutofit/>
          </a:bodyPr>
          <a:lstStyle/>
          <a:p>
            <a:pPr>
              <a:spcBef>
                <a:spcPts val="0"/>
              </a:spcBef>
              <a:spcAft>
                <a:spcPts val="600"/>
              </a:spcAft>
            </a:pPr>
            <a:r>
              <a:rPr lang="en-US" sz="1800" b="1" dirty="0">
                <a:solidFill>
                  <a:schemeClr val="accent1"/>
                </a:solidFill>
              </a:rPr>
              <a:t>What it is/how it works</a:t>
            </a:r>
          </a:p>
          <a:p>
            <a:pPr lvl="1">
              <a:spcBef>
                <a:spcPts val="0"/>
              </a:spcBef>
              <a:spcAft>
                <a:spcPts val="600"/>
              </a:spcAft>
            </a:pPr>
            <a:r>
              <a:rPr lang="en-US" sz="1800" dirty="0"/>
              <a:t>Predictive technique that articulates a linear relationship between predictors (independent variables) and the level of an outcome (dependent variable)</a:t>
            </a:r>
          </a:p>
          <a:p>
            <a:pPr lvl="1">
              <a:spcBef>
                <a:spcPts val="0"/>
              </a:spcBef>
              <a:spcAft>
                <a:spcPts val="600"/>
              </a:spcAft>
            </a:pPr>
            <a:r>
              <a:rPr lang="en-US" sz="1800" dirty="0">
                <a:solidFill>
                  <a:schemeClr val="accent1"/>
                </a:solidFill>
              </a:rPr>
              <a:t>Statistics</a:t>
            </a:r>
            <a:r>
              <a:rPr lang="en-US" sz="1800" dirty="0">
                <a:solidFill>
                  <a:srgbClr val="0070C0"/>
                </a:solidFill>
              </a:rPr>
              <a:t> </a:t>
            </a:r>
            <a:r>
              <a:rPr lang="en-US" sz="1800" dirty="0">
                <a:solidFill>
                  <a:schemeClr val="tx1"/>
                </a:solidFill>
              </a:rPr>
              <a:t>vs. </a:t>
            </a:r>
            <a:r>
              <a:rPr lang="en-US" sz="1800" dirty="0">
                <a:solidFill>
                  <a:schemeClr val="accent2"/>
                </a:solidFill>
              </a:rPr>
              <a:t>Machine Learning</a:t>
            </a:r>
            <a:r>
              <a:rPr lang="en-US" sz="1800" dirty="0"/>
              <a:t>—variable selection algorithms, optimization algorithms</a:t>
            </a:r>
            <a:endParaRPr lang="en-US" sz="1800" dirty="0">
              <a:solidFill>
                <a:schemeClr val="accent3"/>
              </a:solidFill>
            </a:endParaRPr>
          </a:p>
          <a:p>
            <a:pPr>
              <a:spcBef>
                <a:spcPts val="0"/>
              </a:spcBef>
              <a:spcAft>
                <a:spcPts val="600"/>
              </a:spcAft>
            </a:pPr>
            <a:r>
              <a:rPr lang="en-US" sz="1800" b="1" dirty="0">
                <a:solidFill>
                  <a:schemeClr val="accent3"/>
                </a:solidFill>
              </a:rPr>
              <a:t>How to evaluate your results</a:t>
            </a:r>
          </a:p>
          <a:p>
            <a:pPr lvl="1">
              <a:spcBef>
                <a:spcPts val="0"/>
              </a:spcBef>
              <a:spcAft>
                <a:spcPts val="600"/>
              </a:spcAft>
            </a:pPr>
            <a:r>
              <a:rPr lang="en-US" sz="1800" dirty="0"/>
              <a:t>R</a:t>
            </a:r>
            <a:r>
              <a:rPr lang="en-US" sz="1800" baseline="30000" dirty="0"/>
              <a:t>2</a:t>
            </a:r>
            <a:r>
              <a:rPr lang="en-US" sz="1800" dirty="0"/>
              <a:t>, Adjusted R</a:t>
            </a:r>
            <a:r>
              <a:rPr lang="en-US" sz="1800" baseline="30000" dirty="0"/>
              <a:t>2</a:t>
            </a:r>
            <a:r>
              <a:rPr lang="en-US" sz="1800" dirty="0"/>
              <a:t>, t-statistics, outliers, RMSE, ex-post forecasts</a:t>
            </a:r>
          </a:p>
          <a:p>
            <a:pPr>
              <a:spcBef>
                <a:spcPts val="0"/>
              </a:spcBef>
              <a:spcAft>
                <a:spcPts val="600"/>
              </a:spcAft>
            </a:pPr>
            <a:r>
              <a:rPr lang="en-US" sz="1800" b="1" dirty="0">
                <a:solidFill>
                  <a:schemeClr val="accent4"/>
                </a:solidFill>
              </a:rPr>
              <a:t>How to apply your results</a:t>
            </a:r>
          </a:p>
          <a:p>
            <a:pPr lvl="1">
              <a:spcBef>
                <a:spcPts val="0"/>
              </a:spcBef>
              <a:spcAft>
                <a:spcPts val="600"/>
              </a:spcAft>
            </a:pPr>
            <a:r>
              <a:rPr lang="en-US" sz="1800" dirty="0"/>
              <a:t>Extrapolate with equation</a:t>
            </a:r>
          </a:p>
          <a:p>
            <a:pPr>
              <a:spcBef>
                <a:spcPts val="0"/>
              </a:spcBef>
              <a:spcAft>
                <a:spcPts val="600"/>
              </a:spcAft>
            </a:pPr>
            <a:r>
              <a:rPr lang="en-US" sz="1800" b="1" dirty="0">
                <a:solidFill>
                  <a:schemeClr val="accent5"/>
                </a:solidFill>
              </a:rPr>
              <a:t>Example</a:t>
            </a:r>
          </a:p>
          <a:p>
            <a:pPr lvl="1">
              <a:spcBef>
                <a:spcPts val="0"/>
              </a:spcBef>
              <a:spcAft>
                <a:spcPts val="600"/>
              </a:spcAft>
            </a:pPr>
            <a:r>
              <a:rPr lang="en-US" sz="1800" dirty="0"/>
              <a:t>R (today), Excel</a:t>
            </a:r>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29529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E16EF-6DD5-C691-65FC-D09B86EDB30A}"/>
              </a:ext>
            </a:extLst>
          </p:cNvPr>
          <p:cNvPicPr>
            <a:picLocks noChangeAspect="1"/>
          </p:cNvPicPr>
          <p:nvPr/>
        </p:nvPicPr>
        <p:blipFill>
          <a:blip r:embed="rId2"/>
          <a:srcRect l="28699" t="25148" r="13984" b="17182"/>
          <a:stretch>
            <a:fillRect/>
          </a:stretch>
        </p:blipFill>
        <p:spPr>
          <a:xfrm>
            <a:off x="1509131" y="325708"/>
            <a:ext cx="7474496" cy="4230249"/>
          </a:xfrm>
          <a:prstGeom prst="rect">
            <a:avLst/>
          </a:prstGeom>
        </p:spPr>
      </p:pic>
      <p:pic>
        <p:nvPicPr>
          <p:cNvPr id="6" name="Picture 2" descr="A person wearing a suit and tie&#10;&#10;Description automatically generated">
            <a:extLst>
              <a:ext uri="{FF2B5EF4-FFF2-40B4-BE49-F238E27FC236}">
                <a16:creationId xmlns:a16="http://schemas.microsoft.com/office/drawing/2014/main" id="{65719129-4C7B-4026-F154-DDF49F1302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73" y="148217"/>
            <a:ext cx="1373458" cy="17168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2434385-F055-C8B7-B1CA-5C7488CE3004}"/>
              </a:ext>
            </a:extLst>
          </p:cNvPr>
          <p:cNvSpPr/>
          <p:nvPr/>
        </p:nvSpPr>
        <p:spPr>
          <a:xfrm>
            <a:off x="160373" y="72701"/>
            <a:ext cx="8872654" cy="4483256"/>
          </a:xfrm>
          <a:prstGeom prst="rect">
            <a:avLst/>
          </a:prstGeom>
          <a:solidFill>
            <a:srgbClr val="B5BABE">
              <a:alpha val="2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37175784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a:t>
            </a:r>
            <a:r>
              <a:rPr lang="en-US" sz="1406" dirty="0">
                <a:solidFill>
                  <a:srgbClr val="FFFFFF"/>
                </a:solidFill>
              </a:rPr>
              <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Linear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Estimate an equation to predict Y from one or more X’s</a:t>
            </a:r>
          </a:p>
        </p:txBody>
      </p:sp>
      <p:pic>
        <p:nvPicPr>
          <p:cNvPr id="12" name="Picture 11">
            <a:extLst>
              <a:ext uri="{FF2B5EF4-FFF2-40B4-BE49-F238E27FC236}">
                <a16:creationId xmlns:a16="http://schemas.microsoft.com/office/drawing/2014/main" id="{A222AB39-D793-4402-8FF2-C47C5217F3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808" y="1070865"/>
            <a:ext cx="4425192" cy="2191524"/>
          </a:xfrm>
          <a:prstGeom prst="rect">
            <a:avLst/>
          </a:prstGeom>
          <a:ln w="28575">
            <a:solidFill>
              <a:schemeClr val="accent1"/>
            </a:solidFill>
          </a:ln>
        </p:spPr>
      </p:pic>
      <p:pic>
        <p:nvPicPr>
          <p:cNvPr id="112647" name="Picture 7" descr="Related image">
            <a:extLst>
              <a:ext uri="{FF2B5EF4-FFF2-40B4-BE49-F238E27FC236}">
                <a16:creationId xmlns:a16="http://schemas.microsoft.com/office/drawing/2014/main" id="{7CD7997F-C117-44B7-BA69-4E0FBA452C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4299" y="1008389"/>
            <a:ext cx="4215590" cy="316169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498E46-AFE7-4648-B9D7-2ED7BEA2F8BA}"/>
              </a:ext>
            </a:extLst>
          </p:cNvPr>
          <p:cNvSpPr txBox="1"/>
          <p:nvPr/>
        </p:nvSpPr>
        <p:spPr>
          <a:xfrm>
            <a:off x="4377008" y="4110652"/>
            <a:ext cx="444458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800" dirty="0"/>
              <a:t>modified from </a:t>
            </a:r>
          </a:p>
          <a:p>
            <a:pPr defTabSz="825500"/>
            <a:r>
              <a:rPr lang="en-US" sz="800" dirty="0"/>
              <a:t>https://stackoverflow.com/questions/47344850/scatterplot3d-regression-plane-with-residuals</a:t>
            </a:r>
            <a:endParaRPr kumimoji="0" lang="en-US" sz="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Rectangle 3">
            <a:extLst>
              <a:ext uri="{FF2B5EF4-FFF2-40B4-BE49-F238E27FC236}">
                <a16:creationId xmlns:a16="http://schemas.microsoft.com/office/drawing/2014/main" id="{BE237B78-28B0-4462-BEE8-FE5A12ABD516}"/>
              </a:ext>
            </a:extLst>
          </p:cNvPr>
          <p:cNvSpPr/>
          <p:nvPr/>
        </p:nvSpPr>
        <p:spPr>
          <a:xfrm>
            <a:off x="6100997" y="3660253"/>
            <a:ext cx="374754" cy="26417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chemeClr val="tx1"/>
                </a:solidFill>
                <a:effectLst/>
                <a:uFillTx/>
                <a:latin typeface="+mn-lt"/>
                <a:ea typeface="+mn-ea"/>
                <a:cs typeface="+mn-cs"/>
                <a:sym typeface="Helvetica Light"/>
              </a:rPr>
              <a:t>x</a:t>
            </a:r>
            <a:r>
              <a:rPr kumimoji="0" lang="en-US" sz="1050" b="0" i="0" u="none" strike="noStrike" cap="none" spc="0" normalizeH="0" baseline="-25000" dirty="0">
                <a:ln>
                  <a:noFill/>
                </a:ln>
                <a:solidFill>
                  <a:schemeClr val="tx1"/>
                </a:solidFill>
                <a:effectLst/>
                <a:uFillTx/>
                <a:latin typeface="+mn-lt"/>
                <a:ea typeface="+mn-ea"/>
                <a:cs typeface="+mn-cs"/>
                <a:sym typeface="Helvetica Light"/>
              </a:rPr>
              <a:t>1</a:t>
            </a:r>
          </a:p>
        </p:txBody>
      </p:sp>
      <p:sp>
        <p:nvSpPr>
          <p:cNvPr id="17" name="Rectangle 16">
            <a:extLst>
              <a:ext uri="{FF2B5EF4-FFF2-40B4-BE49-F238E27FC236}">
                <a16:creationId xmlns:a16="http://schemas.microsoft.com/office/drawing/2014/main" id="{FDE8A4C9-778C-4FAA-8AA4-8078C678340F}"/>
              </a:ext>
            </a:extLst>
          </p:cNvPr>
          <p:cNvSpPr/>
          <p:nvPr/>
        </p:nvSpPr>
        <p:spPr>
          <a:xfrm>
            <a:off x="8129546" y="2873315"/>
            <a:ext cx="374754" cy="26417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chemeClr val="tx1"/>
                </a:solidFill>
                <a:effectLst/>
                <a:uFillTx/>
                <a:latin typeface="+mn-lt"/>
                <a:ea typeface="+mn-ea"/>
                <a:cs typeface="+mn-cs"/>
                <a:sym typeface="Helvetica Light"/>
              </a:rPr>
              <a:t>x</a:t>
            </a:r>
            <a:r>
              <a:rPr lang="en-US" sz="1050" baseline="-25000" dirty="0">
                <a:solidFill>
                  <a:schemeClr val="tx1"/>
                </a:solidFill>
              </a:rPr>
              <a:t>2</a:t>
            </a:r>
            <a:endParaRPr kumimoji="0" lang="en-US" sz="1050" b="0" i="0" u="none" strike="noStrike" cap="none" spc="0" normalizeH="0" baseline="-25000" dirty="0">
              <a:ln>
                <a:noFill/>
              </a:ln>
              <a:solidFill>
                <a:schemeClr val="tx1"/>
              </a:solidFill>
              <a:effectLst/>
              <a:uFillTx/>
              <a:latin typeface="+mn-lt"/>
              <a:ea typeface="+mn-ea"/>
              <a:cs typeface="+mn-cs"/>
              <a:sym typeface="Helvetica Light"/>
            </a:endParaRPr>
          </a:p>
        </p:txBody>
      </p:sp>
      <p:sp>
        <p:nvSpPr>
          <p:cNvPr id="7" name="Rectangle 6">
            <a:extLst>
              <a:ext uri="{FF2B5EF4-FFF2-40B4-BE49-F238E27FC236}">
                <a16:creationId xmlns:a16="http://schemas.microsoft.com/office/drawing/2014/main" id="{01979A6F-7304-41ED-9CB7-D9A0FAE239E1}"/>
              </a:ext>
            </a:extLst>
          </p:cNvPr>
          <p:cNvSpPr/>
          <p:nvPr/>
        </p:nvSpPr>
        <p:spPr>
          <a:xfrm>
            <a:off x="7014055" y="3728935"/>
            <a:ext cx="1736787" cy="441146"/>
          </a:xfrm>
          <a:prstGeom prst="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5500"/>
            <a:r>
              <a:rPr kumimoji="0" lang="en-US" sz="1100" b="1" i="1" u="none" strike="noStrike" cap="none" spc="0" normalizeH="0" baseline="0" dirty="0">
                <a:ln>
                  <a:noFill/>
                </a:ln>
                <a:solidFill>
                  <a:srgbClr val="0070C0"/>
                </a:solidFill>
                <a:effectLst/>
                <a:uFillTx/>
                <a:latin typeface="+mn-lt"/>
                <a:ea typeface="+mn-ea"/>
                <a:cs typeface="+mn-cs"/>
                <a:sym typeface="Helvetica Light"/>
              </a:rPr>
              <a:t>In this example, </a:t>
            </a:r>
          </a:p>
          <a:p>
            <a:pPr algn="l" defTabSz="825500"/>
            <a:r>
              <a:rPr lang="en-US" altLang="en-US" sz="1100" b="1" i="1" dirty="0">
                <a:solidFill>
                  <a:srgbClr val="0070C0"/>
                </a:solidFill>
                <a:latin typeface="Arial" panose="020B0604020202020204" pitchFamily="34" charset="0"/>
              </a:rPr>
              <a:t>Y = a + b</a:t>
            </a:r>
            <a:r>
              <a:rPr lang="en-US" altLang="en-US" sz="1100" b="1" i="1" baseline="-25000" dirty="0">
                <a:solidFill>
                  <a:srgbClr val="0070C0"/>
                </a:solidFill>
                <a:latin typeface="Arial" panose="020B0604020202020204" pitchFamily="34" charset="0"/>
              </a:rPr>
              <a:t>1</a:t>
            </a:r>
            <a:r>
              <a:rPr lang="en-US" altLang="en-US" sz="1100" b="1" i="1" dirty="0">
                <a:solidFill>
                  <a:srgbClr val="0070C0"/>
                </a:solidFill>
                <a:latin typeface="Arial" panose="020B0604020202020204" pitchFamily="34" charset="0"/>
              </a:rPr>
              <a:t>X</a:t>
            </a:r>
            <a:r>
              <a:rPr lang="en-US" altLang="en-US" sz="1100" b="1" i="1" baseline="-25000" dirty="0">
                <a:solidFill>
                  <a:srgbClr val="0070C0"/>
                </a:solidFill>
                <a:latin typeface="Arial" panose="020B0604020202020204" pitchFamily="34" charset="0"/>
              </a:rPr>
              <a:t>1</a:t>
            </a:r>
            <a:r>
              <a:rPr lang="en-US" altLang="en-US" sz="1100" b="1" i="1" dirty="0">
                <a:solidFill>
                  <a:srgbClr val="0070C0"/>
                </a:solidFill>
                <a:latin typeface="Arial" panose="020B0604020202020204" pitchFamily="34" charset="0"/>
              </a:rPr>
              <a:t> + b</a:t>
            </a:r>
            <a:r>
              <a:rPr lang="en-US" altLang="en-US" sz="1100" b="1" i="1" baseline="-25000" dirty="0">
                <a:solidFill>
                  <a:srgbClr val="0070C0"/>
                </a:solidFill>
                <a:latin typeface="Arial" panose="020B0604020202020204" pitchFamily="34" charset="0"/>
              </a:rPr>
              <a:t>2</a:t>
            </a:r>
            <a:r>
              <a:rPr lang="en-US" altLang="en-US" sz="1100" b="1" i="1" dirty="0">
                <a:solidFill>
                  <a:srgbClr val="0070C0"/>
                </a:solidFill>
                <a:latin typeface="Arial" panose="020B0604020202020204" pitchFamily="34" charset="0"/>
              </a:rPr>
              <a:t>X</a:t>
            </a:r>
            <a:r>
              <a:rPr lang="en-US" altLang="en-US" sz="1100" b="1" i="1" baseline="-25000" dirty="0">
                <a:solidFill>
                  <a:srgbClr val="0070C0"/>
                </a:solidFill>
                <a:latin typeface="Arial" panose="020B0604020202020204" pitchFamily="34" charset="0"/>
              </a:rPr>
              <a:t>2 </a:t>
            </a:r>
            <a:r>
              <a:rPr lang="en-US" altLang="en-US" sz="1100" b="1" i="1" dirty="0">
                <a:solidFill>
                  <a:srgbClr val="0070C0"/>
                </a:solidFill>
                <a:latin typeface="Arial" panose="020B0604020202020204" pitchFamily="34" charset="0"/>
              </a:rPr>
              <a:t>+ e</a:t>
            </a:r>
            <a:endParaRPr lang="en-US" altLang="en-US" sz="1100" b="1" i="1" baseline="-25000" dirty="0">
              <a:solidFill>
                <a:srgbClr val="0070C0"/>
              </a:solidFill>
              <a:latin typeface="Arial" panose="020B0604020202020204" pitchFamily="34" charset="0"/>
            </a:endParaRPr>
          </a:p>
        </p:txBody>
      </p:sp>
    </p:spTree>
    <p:extLst>
      <p:ext uri="{BB962C8B-B14F-4D97-AF65-F5344CB8AC3E}">
        <p14:creationId xmlns:p14="http://schemas.microsoft.com/office/powerpoint/2010/main" val="1319655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B2CB110C-32A9-4646-BA1A-7886E6227934}"/>
              </a:ext>
            </a:extLst>
          </p:cNvPr>
          <p:cNvCxnSpPr>
            <a:cxnSpLocks/>
          </p:cNvCxnSpPr>
          <p:nvPr/>
        </p:nvCxnSpPr>
        <p:spPr>
          <a:xfrm>
            <a:off x="2316356" y="1779419"/>
            <a:ext cx="46636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050AA6-0249-447F-952B-A1166066EB18}"/>
              </a:ext>
            </a:extLst>
          </p:cNvPr>
          <p:cNvCxnSpPr>
            <a:cxnSpLocks/>
          </p:cNvCxnSpPr>
          <p:nvPr/>
        </p:nvCxnSpPr>
        <p:spPr>
          <a:xfrm>
            <a:off x="2318004" y="1779420"/>
            <a:ext cx="0" cy="300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980609-29AC-4043-A721-56CD908EE00B}"/>
              </a:ext>
            </a:extLst>
          </p:cNvPr>
          <p:cNvCxnSpPr>
            <a:cxnSpLocks/>
          </p:cNvCxnSpPr>
          <p:nvPr/>
        </p:nvCxnSpPr>
        <p:spPr>
          <a:xfrm>
            <a:off x="4572000" y="1664363"/>
            <a:ext cx="0" cy="115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0DC7D2-7002-4327-8278-02020CE34555}"/>
              </a:ext>
            </a:extLst>
          </p:cNvPr>
          <p:cNvCxnSpPr>
            <a:cxnSpLocks/>
          </p:cNvCxnSpPr>
          <p:nvPr/>
        </p:nvCxnSpPr>
        <p:spPr>
          <a:xfrm>
            <a:off x="6977179" y="1779420"/>
            <a:ext cx="0" cy="300713"/>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DF2A18D-8311-4F0C-8F45-3377589A6A40}"/>
              </a:ext>
            </a:extLst>
          </p:cNvPr>
          <p:cNvSpPr/>
          <p:nvPr/>
        </p:nvSpPr>
        <p:spPr>
          <a:xfrm>
            <a:off x="88566" y="3493414"/>
            <a:ext cx="2221642" cy="902811"/>
          </a:xfrm>
          <a:prstGeom prst="rect">
            <a:avLst/>
          </a:prstGeom>
          <a:gradFill flip="none" rotWithShape="1">
            <a:gsLst>
              <a:gs pos="0">
                <a:schemeClr val="accent3"/>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dirty="0">
                <a:latin typeface="Calibri" panose="020F0502020204030204" pitchFamily="34" charset="0"/>
                <a:cs typeface="Calibri" panose="020F0502020204030204" pitchFamily="34" charset="0"/>
              </a:rPr>
              <a:t>Distributions, Scalar</a:t>
            </a:r>
          </a:p>
          <a:p>
            <a:pPr algn="ctr"/>
            <a:r>
              <a:rPr lang="en-US" sz="1300" dirty="0">
                <a:latin typeface="Calibri" panose="020F0502020204030204" pitchFamily="34" charset="0"/>
                <a:cs typeface="Calibri" panose="020F0502020204030204" pitchFamily="34" charset="0"/>
              </a:rPr>
              <a:t>Mean, Standard Deviation</a:t>
            </a:r>
          </a:p>
          <a:p>
            <a:pPr algn="ctr"/>
            <a:r>
              <a:rPr lang="en-US" sz="1300" b="1" dirty="0">
                <a:latin typeface="Calibri" panose="020F0502020204030204" pitchFamily="34" charset="0"/>
                <a:cs typeface="Calibri" panose="020F0502020204030204" pitchFamily="34" charset="0"/>
              </a:rPr>
              <a:t>Distributions, Events (Yes/No)</a:t>
            </a:r>
          </a:p>
          <a:p>
            <a:pPr algn="ctr"/>
            <a:r>
              <a:rPr lang="en-US" sz="1300" dirty="0">
                <a:latin typeface="Calibri" panose="020F0502020204030204" pitchFamily="34" charset="0"/>
                <a:cs typeface="Calibri" panose="020F0502020204030204" pitchFamily="34" charset="0"/>
              </a:rPr>
              <a:t>Counts, Proportions or %</a:t>
            </a:r>
          </a:p>
        </p:txBody>
      </p:sp>
      <p:sp>
        <p:nvSpPr>
          <p:cNvPr id="2" name="Title 1">
            <a:extLst>
              <a:ext uri="{FF2B5EF4-FFF2-40B4-BE49-F238E27FC236}">
                <a16:creationId xmlns:a16="http://schemas.microsoft.com/office/drawing/2014/main" id="{ED416704-9F3D-4CAD-BFF7-2ABACF5FF273}"/>
              </a:ext>
            </a:extLst>
          </p:cNvPr>
          <p:cNvSpPr>
            <a:spLocks noGrp="1"/>
          </p:cNvSpPr>
          <p:nvPr>
            <p:ph type="title"/>
          </p:nvPr>
        </p:nvSpPr>
        <p:spPr>
          <a:xfrm>
            <a:off x="1614487" y="80913"/>
            <a:ext cx="5915025" cy="724810"/>
          </a:xfrm>
        </p:spPr>
        <p:txBody>
          <a:bodyPr>
            <a:normAutofit fontScale="90000"/>
          </a:bodyPr>
          <a:lstStyle/>
          <a:p>
            <a:pPr algn="ctr"/>
            <a:r>
              <a:rPr lang="en-US" dirty="0"/>
              <a:t>Quantitative Analysis</a:t>
            </a:r>
            <a:br>
              <a:rPr lang="en-US" dirty="0"/>
            </a:br>
            <a:r>
              <a:rPr lang="en-US" sz="2025" dirty="0">
                <a:solidFill>
                  <a:schemeClr val="bg2">
                    <a:lumMod val="50000"/>
                  </a:schemeClr>
                </a:solidFill>
              </a:rPr>
              <a:t>Examples from Statistics</a:t>
            </a:r>
          </a:p>
        </p:txBody>
      </p:sp>
      <p:sp>
        <p:nvSpPr>
          <p:cNvPr id="4" name="Rectangle 3">
            <a:extLst>
              <a:ext uri="{FF2B5EF4-FFF2-40B4-BE49-F238E27FC236}">
                <a16:creationId xmlns:a16="http://schemas.microsoft.com/office/drawing/2014/main" id="{776285FB-CBD0-460B-ADDF-3C1E7944C64E}"/>
              </a:ext>
            </a:extLst>
          </p:cNvPr>
          <p:cNvSpPr/>
          <p:nvPr/>
        </p:nvSpPr>
        <p:spPr>
          <a:xfrm>
            <a:off x="3190543" y="1163430"/>
            <a:ext cx="2743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Quantitative Analysis</a:t>
            </a:r>
          </a:p>
        </p:txBody>
      </p:sp>
      <p:sp>
        <p:nvSpPr>
          <p:cNvPr id="5" name="Rectangle 4">
            <a:extLst>
              <a:ext uri="{FF2B5EF4-FFF2-40B4-BE49-F238E27FC236}">
                <a16:creationId xmlns:a16="http://schemas.microsoft.com/office/drawing/2014/main" id="{360EA2F7-0606-4489-BF25-D7C788AAA393}"/>
              </a:ext>
            </a:extLst>
          </p:cNvPr>
          <p:cNvSpPr/>
          <p:nvPr/>
        </p:nvSpPr>
        <p:spPr>
          <a:xfrm>
            <a:off x="1361743" y="1910007"/>
            <a:ext cx="18288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Descriptive</a:t>
            </a:r>
          </a:p>
        </p:txBody>
      </p:sp>
      <p:sp>
        <p:nvSpPr>
          <p:cNvPr id="6" name="Rectangle 5">
            <a:extLst>
              <a:ext uri="{FF2B5EF4-FFF2-40B4-BE49-F238E27FC236}">
                <a16:creationId xmlns:a16="http://schemas.microsoft.com/office/drawing/2014/main" id="{34766B2E-A547-43C4-962D-DA16C0B44B9C}"/>
              </a:ext>
            </a:extLst>
          </p:cNvPr>
          <p:cNvSpPr/>
          <p:nvPr/>
        </p:nvSpPr>
        <p:spPr>
          <a:xfrm>
            <a:off x="5994308" y="1887894"/>
            <a:ext cx="18288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Predictive</a:t>
            </a:r>
          </a:p>
        </p:txBody>
      </p:sp>
      <p:sp>
        <p:nvSpPr>
          <p:cNvPr id="7" name="Rectangle 6">
            <a:extLst>
              <a:ext uri="{FF2B5EF4-FFF2-40B4-BE49-F238E27FC236}">
                <a16:creationId xmlns:a16="http://schemas.microsoft.com/office/drawing/2014/main" id="{5B6B7E7C-5763-4041-868D-80AFA9AA4171}"/>
              </a:ext>
            </a:extLst>
          </p:cNvPr>
          <p:cNvSpPr/>
          <p:nvPr/>
        </p:nvSpPr>
        <p:spPr>
          <a:xfrm>
            <a:off x="353830" y="2798765"/>
            <a:ext cx="18288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Univariate</a:t>
            </a:r>
          </a:p>
        </p:txBody>
      </p:sp>
      <p:sp>
        <p:nvSpPr>
          <p:cNvPr id="8" name="Rectangle 7">
            <a:extLst>
              <a:ext uri="{FF2B5EF4-FFF2-40B4-BE49-F238E27FC236}">
                <a16:creationId xmlns:a16="http://schemas.microsoft.com/office/drawing/2014/main" id="{25F9BA43-C014-4D40-AE52-93F1C440DB90}"/>
              </a:ext>
            </a:extLst>
          </p:cNvPr>
          <p:cNvSpPr/>
          <p:nvPr/>
        </p:nvSpPr>
        <p:spPr>
          <a:xfrm>
            <a:off x="2576905" y="2798765"/>
            <a:ext cx="18288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rPr>
              <a:t>Multivariate</a:t>
            </a:r>
          </a:p>
        </p:txBody>
      </p:sp>
      <p:sp>
        <p:nvSpPr>
          <p:cNvPr id="9" name="Rectangle 8">
            <a:extLst>
              <a:ext uri="{FF2B5EF4-FFF2-40B4-BE49-F238E27FC236}">
                <a16:creationId xmlns:a16="http://schemas.microsoft.com/office/drawing/2014/main" id="{2300263D-1ACE-43D5-8EE0-53E35AB16003}"/>
              </a:ext>
            </a:extLst>
          </p:cNvPr>
          <p:cNvSpPr/>
          <p:nvPr/>
        </p:nvSpPr>
        <p:spPr>
          <a:xfrm>
            <a:off x="4742241" y="2791044"/>
            <a:ext cx="18288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Univariate</a:t>
            </a:r>
          </a:p>
        </p:txBody>
      </p:sp>
      <p:sp>
        <p:nvSpPr>
          <p:cNvPr id="10" name="Rectangle 9">
            <a:extLst>
              <a:ext uri="{FF2B5EF4-FFF2-40B4-BE49-F238E27FC236}">
                <a16:creationId xmlns:a16="http://schemas.microsoft.com/office/drawing/2014/main" id="{1B0E9284-5B7B-44C4-BC9E-898404A2F407}"/>
              </a:ext>
            </a:extLst>
          </p:cNvPr>
          <p:cNvSpPr/>
          <p:nvPr/>
        </p:nvSpPr>
        <p:spPr>
          <a:xfrm>
            <a:off x="7092140" y="2783025"/>
            <a:ext cx="18288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latin typeface="Calibri" panose="020F0502020204030204" pitchFamily="34" charset="0"/>
                <a:cs typeface="Calibri" panose="020F0502020204030204" pitchFamily="34" charset="0"/>
              </a:rPr>
              <a:t>Multivariate</a:t>
            </a:r>
          </a:p>
        </p:txBody>
      </p:sp>
      <p:cxnSp>
        <p:nvCxnSpPr>
          <p:cNvPr id="40" name="Straight Connector 39">
            <a:extLst>
              <a:ext uri="{FF2B5EF4-FFF2-40B4-BE49-F238E27FC236}">
                <a16:creationId xmlns:a16="http://schemas.microsoft.com/office/drawing/2014/main" id="{2C6AF556-0EEF-498C-AE47-1A111D90722A}"/>
              </a:ext>
            </a:extLst>
          </p:cNvPr>
          <p:cNvCxnSpPr>
            <a:cxnSpLocks/>
          </p:cNvCxnSpPr>
          <p:nvPr/>
        </p:nvCxnSpPr>
        <p:spPr>
          <a:xfrm>
            <a:off x="1268231" y="2517518"/>
            <a:ext cx="2221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576BDE-EE4C-4C35-BD6D-5510C04F6247}"/>
              </a:ext>
            </a:extLst>
          </p:cNvPr>
          <p:cNvCxnSpPr>
            <a:cxnSpLocks/>
          </p:cNvCxnSpPr>
          <p:nvPr/>
        </p:nvCxnSpPr>
        <p:spPr>
          <a:xfrm>
            <a:off x="1268230" y="2517519"/>
            <a:ext cx="0" cy="294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5EE269E-340A-41C5-8168-843E9BCB759E}"/>
              </a:ext>
            </a:extLst>
          </p:cNvPr>
          <p:cNvCxnSpPr>
            <a:cxnSpLocks/>
          </p:cNvCxnSpPr>
          <p:nvPr/>
        </p:nvCxnSpPr>
        <p:spPr>
          <a:xfrm>
            <a:off x="2318004" y="2404667"/>
            <a:ext cx="0" cy="11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7CBCB6C-1E67-4CF4-815A-4B7FB66E682C}"/>
              </a:ext>
            </a:extLst>
          </p:cNvPr>
          <p:cNvCxnSpPr>
            <a:cxnSpLocks/>
          </p:cNvCxnSpPr>
          <p:nvPr/>
        </p:nvCxnSpPr>
        <p:spPr>
          <a:xfrm>
            <a:off x="3489872" y="2517519"/>
            <a:ext cx="0" cy="294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D50A45B-B3B5-4237-82D1-715EB1C1F5F4}"/>
              </a:ext>
            </a:extLst>
          </p:cNvPr>
          <p:cNvCxnSpPr>
            <a:cxnSpLocks/>
          </p:cNvCxnSpPr>
          <p:nvPr/>
        </p:nvCxnSpPr>
        <p:spPr>
          <a:xfrm>
            <a:off x="5658704" y="2461092"/>
            <a:ext cx="23478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13EE98-4002-4677-B96C-7E8D97834D62}"/>
              </a:ext>
            </a:extLst>
          </p:cNvPr>
          <p:cNvCxnSpPr>
            <a:cxnSpLocks/>
          </p:cNvCxnSpPr>
          <p:nvPr/>
        </p:nvCxnSpPr>
        <p:spPr>
          <a:xfrm>
            <a:off x="5656641" y="2463268"/>
            <a:ext cx="0" cy="294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81CA22-E41F-43A8-8DFB-2B4E2A89609C}"/>
              </a:ext>
            </a:extLst>
          </p:cNvPr>
          <p:cNvCxnSpPr>
            <a:cxnSpLocks/>
          </p:cNvCxnSpPr>
          <p:nvPr/>
        </p:nvCxnSpPr>
        <p:spPr>
          <a:xfrm>
            <a:off x="6982436" y="2322137"/>
            <a:ext cx="0" cy="11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98ACAD5-8EF5-4BF0-B838-655C0D996356}"/>
              </a:ext>
            </a:extLst>
          </p:cNvPr>
          <p:cNvCxnSpPr>
            <a:cxnSpLocks/>
          </p:cNvCxnSpPr>
          <p:nvPr/>
        </p:nvCxnSpPr>
        <p:spPr>
          <a:xfrm>
            <a:off x="8006540" y="2461093"/>
            <a:ext cx="0" cy="294947"/>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9ED0FA-3979-DAF9-07BD-9C8C07A3DC0C}"/>
              </a:ext>
            </a:extLst>
          </p:cNvPr>
          <p:cNvSpPr/>
          <p:nvPr/>
        </p:nvSpPr>
        <p:spPr>
          <a:xfrm>
            <a:off x="2425941" y="3274349"/>
            <a:ext cx="2221642" cy="1302921"/>
          </a:xfrm>
          <a:prstGeom prst="rect">
            <a:avLst/>
          </a:prstGeom>
          <a:gradFill flip="none" rotWithShape="1">
            <a:gsLst>
              <a:gs pos="0">
                <a:schemeClr val="accent3">
                  <a:lumMod val="40000"/>
                  <a:lumOff val="60000"/>
                </a:schemeClr>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i="1" dirty="0">
                <a:latin typeface="Calibri" panose="020F0502020204030204" pitchFamily="34" charset="0"/>
                <a:cs typeface="Calibri" panose="020F0502020204030204" pitchFamily="34" charset="0"/>
              </a:rPr>
              <a:t>Exploratory Data Analysis</a:t>
            </a:r>
          </a:p>
          <a:p>
            <a:pPr algn="ctr"/>
            <a:r>
              <a:rPr lang="en-US" sz="1300" b="1" dirty="0">
                <a:latin typeface="Calibri" panose="020F0502020204030204" pitchFamily="34" charset="0"/>
                <a:cs typeface="Calibri" panose="020F0502020204030204" pitchFamily="34" charset="0"/>
              </a:rPr>
              <a:t>Comparison</a:t>
            </a:r>
          </a:p>
          <a:p>
            <a:pPr algn="ctr"/>
            <a:r>
              <a:rPr lang="en-US" sz="1300" dirty="0">
                <a:latin typeface="Calibri" panose="020F0502020204030204" pitchFamily="34" charset="0"/>
                <a:cs typeface="Calibri" panose="020F0502020204030204" pitchFamily="34" charset="0"/>
              </a:rPr>
              <a:t>of means, medians or proportions</a:t>
            </a:r>
          </a:p>
          <a:p>
            <a:pPr algn="ctr"/>
            <a:r>
              <a:rPr lang="en-US" sz="1300" b="1" dirty="0">
                <a:latin typeface="Calibri" panose="020F0502020204030204" pitchFamily="34" charset="0"/>
                <a:cs typeface="Calibri" panose="020F0502020204030204" pitchFamily="34" charset="0"/>
              </a:rPr>
              <a:t>Coincidence</a:t>
            </a:r>
          </a:p>
          <a:p>
            <a:pPr algn="ctr"/>
            <a:r>
              <a:rPr lang="en-US" sz="1300" dirty="0">
                <a:latin typeface="Calibri" panose="020F0502020204030204" pitchFamily="34" charset="0"/>
                <a:cs typeface="Calibri" panose="020F0502020204030204" pitchFamily="34" charset="0"/>
              </a:rPr>
              <a:t>of categories</a:t>
            </a:r>
          </a:p>
        </p:txBody>
      </p:sp>
      <p:sp>
        <p:nvSpPr>
          <p:cNvPr id="18" name="Rectangle 17">
            <a:extLst>
              <a:ext uri="{FF2B5EF4-FFF2-40B4-BE49-F238E27FC236}">
                <a16:creationId xmlns:a16="http://schemas.microsoft.com/office/drawing/2014/main" id="{ABDFF8D0-4822-0ECC-4453-0DAB67FEA55B}"/>
              </a:ext>
            </a:extLst>
          </p:cNvPr>
          <p:cNvSpPr/>
          <p:nvPr/>
        </p:nvSpPr>
        <p:spPr>
          <a:xfrm>
            <a:off x="2425941" y="3656385"/>
            <a:ext cx="2221642" cy="902811"/>
          </a:xfrm>
          <a:prstGeom prst="rect">
            <a:avLst/>
          </a:prstGeom>
          <a:gradFill flip="none" rotWithShape="1">
            <a:gsLst>
              <a:gs pos="0">
                <a:schemeClr val="accent3">
                  <a:lumMod val="40000"/>
                  <a:lumOff val="60000"/>
                </a:schemeClr>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dirty="0">
                <a:latin typeface="Calibri" panose="020F0502020204030204" pitchFamily="34" charset="0"/>
                <a:cs typeface="Calibri" panose="020F0502020204030204" pitchFamily="34" charset="0"/>
              </a:rPr>
              <a:t>Cluster Analysis</a:t>
            </a:r>
          </a:p>
          <a:p>
            <a:pPr algn="ctr"/>
            <a:r>
              <a:rPr lang="en-US" sz="1300" dirty="0">
                <a:latin typeface="Calibri" panose="020F0502020204030204" pitchFamily="34" charset="0"/>
                <a:cs typeface="Calibri" panose="020F0502020204030204" pitchFamily="34" charset="0"/>
              </a:rPr>
              <a:t>Factor Analysis</a:t>
            </a:r>
          </a:p>
          <a:p>
            <a:pPr algn="ctr"/>
            <a:r>
              <a:rPr lang="en-US" sz="1300" b="1" dirty="0">
                <a:latin typeface="Calibri" panose="020F0502020204030204" pitchFamily="34" charset="0"/>
                <a:cs typeface="Calibri" panose="020F0502020204030204" pitchFamily="34" charset="0"/>
              </a:rPr>
              <a:t>Principal Components</a:t>
            </a:r>
          </a:p>
          <a:p>
            <a:pPr algn="ctr"/>
            <a:r>
              <a:rPr lang="en-US" sz="1300" dirty="0">
                <a:latin typeface="Calibri" panose="020F0502020204030204" pitchFamily="34" charset="0"/>
                <a:cs typeface="Calibri" panose="020F0502020204030204" pitchFamily="34" charset="0"/>
              </a:rPr>
              <a:t>Independent Components</a:t>
            </a:r>
          </a:p>
        </p:txBody>
      </p:sp>
      <p:sp>
        <p:nvSpPr>
          <p:cNvPr id="21" name="Rectangle 20">
            <a:extLst>
              <a:ext uri="{FF2B5EF4-FFF2-40B4-BE49-F238E27FC236}">
                <a16:creationId xmlns:a16="http://schemas.microsoft.com/office/drawing/2014/main" id="{CBDCC8D0-BE57-3BD4-B477-90FB45211FF3}"/>
              </a:ext>
            </a:extLst>
          </p:cNvPr>
          <p:cNvSpPr/>
          <p:nvPr/>
        </p:nvSpPr>
        <p:spPr>
          <a:xfrm>
            <a:off x="4742241" y="3693469"/>
            <a:ext cx="1828800" cy="502702"/>
          </a:xfrm>
          <a:prstGeom prst="rect">
            <a:avLst/>
          </a:prstGeom>
          <a:gradFill flip="none" rotWithShape="1">
            <a:gsLst>
              <a:gs pos="0">
                <a:schemeClr val="accent4"/>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dirty="0">
                <a:latin typeface="Calibri" panose="020F0502020204030204" pitchFamily="34" charset="0"/>
                <a:cs typeface="Calibri" panose="020F0502020204030204" pitchFamily="34" charset="0"/>
              </a:rPr>
              <a:t>Time Series Analysis</a:t>
            </a:r>
            <a:endParaRPr lang="en-US" sz="1300" dirty="0">
              <a:latin typeface="Calibri" panose="020F0502020204030204" pitchFamily="34" charset="0"/>
              <a:cs typeface="Calibri" panose="020F0502020204030204" pitchFamily="34" charset="0"/>
            </a:endParaRPr>
          </a:p>
          <a:p>
            <a:pPr defTabSz="825479"/>
            <a:endParaRPr lang="en-US" sz="1300" dirty="0">
              <a:solidFill>
                <a:srgbClr val="FFFFFF"/>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52C796F5-605D-AB20-0672-9D1CF44B1F68}"/>
              </a:ext>
            </a:extLst>
          </p:cNvPr>
          <p:cNvSpPr/>
          <p:nvPr/>
        </p:nvSpPr>
        <p:spPr>
          <a:xfrm>
            <a:off x="7058542" y="3474403"/>
            <a:ext cx="1862399" cy="902811"/>
          </a:xfrm>
          <a:prstGeom prst="rect">
            <a:avLst/>
          </a:prstGeom>
          <a:gradFill flip="none" rotWithShape="1">
            <a:gsLst>
              <a:gs pos="0">
                <a:schemeClr val="accent4">
                  <a:lumMod val="60000"/>
                  <a:lumOff val="40000"/>
                </a:schemeClr>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dirty="0">
                <a:latin typeface="Calibri" panose="020F0502020204030204" pitchFamily="34" charset="0"/>
                <a:cs typeface="Calibri" panose="020F0502020204030204" pitchFamily="34" charset="0"/>
              </a:rPr>
              <a:t>Linear Regression</a:t>
            </a:r>
          </a:p>
          <a:p>
            <a:pPr algn="ctr"/>
            <a:r>
              <a:rPr lang="en-US" sz="1300" b="1" dirty="0">
                <a:latin typeface="Calibri" panose="020F0502020204030204" pitchFamily="34" charset="0"/>
                <a:cs typeface="Calibri" panose="020F0502020204030204" pitchFamily="34" charset="0"/>
              </a:rPr>
              <a:t>Logistic Regression</a:t>
            </a:r>
          </a:p>
          <a:p>
            <a:pPr algn="ctr"/>
            <a:r>
              <a:rPr lang="en-US" sz="1300" dirty="0">
                <a:latin typeface="Calibri" panose="020F0502020204030204" pitchFamily="34" charset="0"/>
                <a:cs typeface="Calibri" panose="020F0502020204030204" pitchFamily="34" charset="0"/>
              </a:rPr>
              <a:t>Linear Discriminant Analysis</a:t>
            </a:r>
          </a:p>
        </p:txBody>
      </p:sp>
      <p:sp>
        <p:nvSpPr>
          <p:cNvPr id="23" name="Rectangle 22">
            <a:extLst>
              <a:ext uri="{FF2B5EF4-FFF2-40B4-BE49-F238E27FC236}">
                <a16:creationId xmlns:a16="http://schemas.microsoft.com/office/drawing/2014/main" id="{5B1A47E7-AA12-0167-4925-1C032F0849A4}"/>
              </a:ext>
            </a:extLst>
          </p:cNvPr>
          <p:cNvSpPr/>
          <p:nvPr/>
        </p:nvSpPr>
        <p:spPr>
          <a:xfrm>
            <a:off x="7092140" y="4100781"/>
            <a:ext cx="1856284" cy="702756"/>
          </a:xfrm>
          <a:prstGeom prst="rect">
            <a:avLst/>
          </a:prstGeom>
          <a:gradFill flip="none" rotWithShape="1">
            <a:gsLst>
              <a:gs pos="0">
                <a:schemeClr val="accent4">
                  <a:lumMod val="60000"/>
                  <a:lumOff val="40000"/>
                </a:schemeClr>
              </a:gs>
              <a:gs pos="100000">
                <a:srgbClr val="FFFFFF"/>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1300" b="1" i="1" dirty="0">
                <a:solidFill>
                  <a:schemeClr val="bg1">
                    <a:lumMod val="50000"/>
                  </a:schemeClr>
                </a:solidFill>
                <a:latin typeface="Calibri" panose="020F0502020204030204" pitchFamily="34" charset="0"/>
                <a:cs typeface="Calibri" panose="020F0502020204030204" pitchFamily="34" charset="0"/>
              </a:rPr>
              <a:t>BTW: Machine Learning</a:t>
            </a:r>
          </a:p>
          <a:p>
            <a:pPr algn="ctr"/>
            <a:r>
              <a:rPr lang="en-US" sz="1300" b="1" dirty="0">
                <a:solidFill>
                  <a:schemeClr val="bg1">
                    <a:lumMod val="50000"/>
                  </a:schemeClr>
                </a:solidFill>
                <a:latin typeface="Calibri" panose="020F0502020204030204" pitchFamily="34" charset="0"/>
                <a:cs typeface="Calibri" panose="020F0502020204030204" pitchFamily="34" charset="0"/>
              </a:rPr>
              <a:t>Neural Networks</a:t>
            </a:r>
          </a:p>
          <a:p>
            <a:pPr algn="ctr"/>
            <a:r>
              <a:rPr lang="en-US" sz="1300" b="1" dirty="0">
                <a:solidFill>
                  <a:schemeClr val="bg1">
                    <a:lumMod val="50000"/>
                  </a:schemeClr>
                </a:solidFill>
                <a:latin typeface="Calibri" panose="020F0502020204030204" pitchFamily="34" charset="0"/>
                <a:cs typeface="Calibri" panose="020F0502020204030204" pitchFamily="34" charset="0"/>
              </a:rPr>
              <a:t>Decision Trees</a:t>
            </a:r>
          </a:p>
        </p:txBody>
      </p:sp>
    </p:spTree>
    <p:extLst>
      <p:ext uri="{BB962C8B-B14F-4D97-AF65-F5344CB8AC3E}">
        <p14:creationId xmlns:p14="http://schemas.microsoft.com/office/powerpoint/2010/main" val="17511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BD746-793A-4D91-BD8C-6620E66ECC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8751" y="1059146"/>
            <a:ext cx="6635750" cy="3143250"/>
          </a:xfrm>
          <a:prstGeom prst="rect">
            <a:avLst/>
          </a:prstGeom>
          <a:ln w="38100">
            <a:solidFill>
              <a:srgbClr val="3BAABC"/>
            </a:solidFill>
          </a:ln>
        </p:spPr>
      </p:pic>
      <p:sp>
        <p:nvSpPr>
          <p:cNvPr id="4" name="TextBox 3">
            <a:extLst>
              <a:ext uri="{FF2B5EF4-FFF2-40B4-BE49-F238E27FC236}">
                <a16:creationId xmlns:a16="http://schemas.microsoft.com/office/drawing/2014/main" id="{E84E209E-BD5E-49A2-A87F-985B43E0EE29}"/>
              </a:ext>
            </a:extLst>
          </p:cNvPr>
          <p:cNvSpPr txBox="1"/>
          <p:nvPr/>
        </p:nvSpPr>
        <p:spPr>
          <a:xfrm>
            <a:off x="1937385" y="4198314"/>
            <a:ext cx="5269230"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Source:  </a:t>
            </a:r>
            <a:r>
              <a:rPr lang="en-US" sz="1400" i="1" dirty="0">
                <a:latin typeface="Calibri" panose="020F0502020204030204" pitchFamily="34" charset="0"/>
                <a:cs typeface="Calibri" panose="020F0502020204030204" pitchFamily="34" charset="0"/>
                <a:hlinkClick r:id="rId3"/>
              </a:rPr>
              <a:t>https://online</a:t>
            </a:r>
            <a:r>
              <a:rPr lang="en-US" sz="1400" i="1">
                <a:latin typeface="Calibri" panose="020F0502020204030204" pitchFamily="34" charset="0"/>
                <a:cs typeface="Calibri" panose="020F0502020204030204" pitchFamily="34" charset="0"/>
                <a:hlinkClick r:id="rId3"/>
              </a:rPr>
              <a:t>.stat.psu</a:t>
            </a:r>
            <a:r>
              <a:rPr lang="en-US" sz="1400" i="1" dirty="0">
                <a:latin typeface="Calibri" panose="020F0502020204030204" pitchFamily="34" charset="0"/>
                <a:cs typeface="Calibri" panose="020F0502020204030204" pitchFamily="34" charset="0"/>
                <a:hlinkClick r:id="rId3"/>
              </a:rPr>
              <a:t>.edu/stat462/node/132/</a:t>
            </a:r>
            <a:endParaRPr lang="en-US" sz="1400" i="1" dirty="0">
              <a:latin typeface="Calibri" panose="020F0502020204030204" pitchFamily="34" charset="0"/>
              <a:cs typeface="Calibri" panose="020F0502020204030204" pitchFamily="34" charset="0"/>
            </a:endParaRPr>
          </a:p>
          <a:p>
            <a:endParaRPr lang="en-US" sz="1400" i="1"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BE5A699F-C3A0-4ABD-A372-AA20C8E240C4}"/>
              </a:ext>
            </a:extLst>
          </p:cNvPr>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292929"/>
                </a:solidFill>
                <a:latin typeface="Calibri" panose="020F0502020204030204" pitchFamily="34" charset="0"/>
                <a:cs typeface="Calibri" panose="020F0502020204030204" pitchFamily="34" charset="0"/>
              </a:rPr>
              <a:t>Calculation of Regression Coefficients</a:t>
            </a:r>
            <a:br>
              <a:rPr lang="en-US" sz="3300" dirty="0">
                <a:solidFill>
                  <a:srgbClr val="292929"/>
                </a:solidFill>
                <a:latin typeface="Calibri" panose="020F0502020204030204" pitchFamily="34" charset="0"/>
                <a:cs typeface="Calibri" panose="020F0502020204030204" pitchFamily="34" charset="0"/>
              </a:rPr>
            </a:br>
            <a:r>
              <a:rPr lang="en-US" sz="1800" i="1" dirty="0">
                <a:solidFill>
                  <a:srgbClr val="292929"/>
                </a:solidFill>
                <a:latin typeface="Calibri" panose="020F0502020204030204" pitchFamily="34" charset="0"/>
                <a:cs typeface="Calibri" panose="020F0502020204030204" pitchFamily="34" charset="0"/>
              </a:rPr>
              <a:t>straightforward application of matrix algebra</a:t>
            </a:r>
            <a:br>
              <a:rPr lang="en-US" sz="1800" i="1" dirty="0">
                <a:solidFill>
                  <a:srgbClr val="292929"/>
                </a:solidFill>
                <a:latin typeface="Calibri" panose="020F0502020204030204" pitchFamily="34" charset="0"/>
                <a:cs typeface="Calibri" panose="020F0502020204030204" pitchFamily="34" charset="0"/>
              </a:rPr>
            </a:br>
            <a:endParaRPr lang="en-US" sz="1800" i="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8A98AF9-D6F6-42DF-A72D-62A6B7E1877A}"/>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4022555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Linear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A few key measures</a:t>
            </a:r>
          </a:p>
        </p:txBody>
      </p:sp>
      <p:sp>
        <p:nvSpPr>
          <p:cNvPr id="12" name="Rectangle 11">
            <a:extLst>
              <a:ext uri="{FF2B5EF4-FFF2-40B4-BE49-F238E27FC236}">
                <a16:creationId xmlns:a16="http://schemas.microsoft.com/office/drawing/2014/main" id="{103EE446-1ABE-49AB-9213-E041D24D0B4A}"/>
              </a:ext>
            </a:extLst>
          </p:cNvPr>
          <p:cNvSpPr/>
          <p:nvPr/>
        </p:nvSpPr>
        <p:spPr>
          <a:xfrm>
            <a:off x="6858000" y="-12934"/>
            <a:ext cx="2286001"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Evaluate Results</a:t>
            </a:r>
          </a:p>
        </p:txBody>
      </p:sp>
      <p:graphicFrame>
        <p:nvGraphicFramePr>
          <p:cNvPr id="14" name="Table 13">
            <a:extLst>
              <a:ext uri="{FF2B5EF4-FFF2-40B4-BE49-F238E27FC236}">
                <a16:creationId xmlns:a16="http://schemas.microsoft.com/office/drawing/2014/main" id="{766F0413-E7A1-43BF-8D95-4D7B8D606B43}"/>
              </a:ext>
            </a:extLst>
          </p:cNvPr>
          <p:cNvGraphicFramePr>
            <a:graphicFrameLocks noGrp="1"/>
          </p:cNvGraphicFramePr>
          <p:nvPr>
            <p:extLst>
              <p:ext uri="{D42A27DB-BD31-4B8C-83A1-F6EECF244321}">
                <p14:modId xmlns:p14="http://schemas.microsoft.com/office/powerpoint/2010/main" val="2906199788"/>
              </p:ext>
            </p:extLst>
          </p:nvPr>
        </p:nvGraphicFramePr>
        <p:xfrm>
          <a:off x="559669" y="1172462"/>
          <a:ext cx="8164606" cy="2717800"/>
        </p:xfrm>
        <a:graphic>
          <a:graphicData uri="http://schemas.openxmlformats.org/drawingml/2006/table">
            <a:tbl>
              <a:tblPr firstRow="1" bandRow="1">
                <a:tableStyleId>{5940675A-B579-460E-94D1-54222C63F5DA}</a:tableStyleId>
              </a:tblPr>
              <a:tblGrid>
                <a:gridCol w="2573275">
                  <a:extLst>
                    <a:ext uri="{9D8B030D-6E8A-4147-A177-3AD203B41FA5}">
                      <a16:colId xmlns:a16="http://schemas.microsoft.com/office/drawing/2014/main" val="3138147579"/>
                    </a:ext>
                  </a:extLst>
                </a:gridCol>
                <a:gridCol w="5591331">
                  <a:extLst>
                    <a:ext uri="{9D8B030D-6E8A-4147-A177-3AD203B41FA5}">
                      <a16:colId xmlns:a16="http://schemas.microsoft.com/office/drawing/2014/main" val="2230204498"/>
                    </a:ext>
                  </a:extLst>
                </a:gridCol>
              </a:tblGrid>
              <a:tr h="370840">
                <a:tc>
                  <a:txBody>
                    <a:bodyPr/>
                    <a:lstStyle/>
                    <a:p>
                      <a:r>
                        <a:rPr lang="en-US" sz="1700" b="1" dirty="0">
                          <a:solidFill>
                            <a:srgbClr val="FFFFFF"/>
                          </a:solidFill>
                          <a:latin typeface="Calibri" panose="020F0502020204030204" pitchFamily="34" charset="0"/>
                          <a:cs typeface="Calibri" panose="020F0502020204030204" pitchFamily="34" charset="0"/>
                        </a:rPr>
                        <a:t>Concept</a:t>
                      </a:r>
                    </a:p>
                  </a:txBody>
                  <a:tcPr>
                    <a:solidFill>
                      <a:schemeClr val="accent4"/>
                    </a:solidFill>
                  </a:tcPr>
                </a:tc>
                <a:tc>
                  <a:txBody>
                    <a:bodyPr/>
                    <a:lstStyle/>
                    <a:p>
                      <a:r>
                        <a:rPr lang="en-US" sz="1700" b="1" dirty="0">
                          <a:solidFill>
                            <a:srgbClr val="FFFFFF"/>
                          </a:solidFill>
                          <a:latin typeface="Calibri" panose="020F0502020204030204" pitchFamily="34" charset="0"/>
                          <a:cs typeface="Calibri" panose="020F0502020204030204" pitchFamily="34" charset="0"/>
                        </a:rPr>
                        <a:t>Measures</a:t>
                      </a:r>
                    </a:p>
                  </a:txBody>
                  <a:tcPr>
                    <a:solidFill>
                      <a:schemeClr val="accent5"/>
                    </a:solidFill>
                  </a:tcPr>
                </a:tc>
                <a:extLst>
                  <a:ext uri="{0D108BD9-81ED-4DB2-BD59-A6C34878D82A}">
                    <a16:rowId xmlns:a16="http://schemas.microsoft.com/office/drawing/2014/main" val="3082649739"/>
                  </a:ext>
                </a:extLst>
              </a:tr>
              <a:tr h="370840">
                <a:tc>
                  <a:txBody>
                    <a:bodyPr/>
                    <a:lstStyle/>
                    <a:p>
                      <a:r>
                        <a:rPr lang="en-US" sz="1700" dirty="0">
                          <a:latin typeface="Calibri" panose="020F0502020204030204" pitchFamily="34" charset="0"/>
                          <a:cs typeface="Calibri" panose="020F0502020204030204" pitchFamily="34" charset="0"/>
                        </a:rPr>
                        <a:t>Overall Fit</a:t>
                      </a:r>
                    </a:p>
                  </a:txBody>
                  <a:tcPr/>
                </a:tc>
                <a:tc>
                  <a:txBody>
                    <a:bodyPr/>
                    <a:lstStyle/>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R</a:t>
                      </a:r>
                      <a:r>
                        <a:rPr lang="en-US" sz="1700" baseline="30000" dirty="0">
                          <a:latin typeface="Calibri" panose="020F0502020204030204" pitchFamily="34" charset="0"/>
                          <a:cs typeface="Calibri" panose="020F0502020204030204" pitchFamily="34" charset="0"/>
                        </a:rPr>
                        <a:t>2</a:t>
                      </a:r>
                      <a:r>
                        <a:rPr lang="en-US" sz="1700" dirty="0">
                          <a:latin typeface="Calibri" panose="020F0502020204030204" pitchFamily="34" charset="0"/>
                          <a:cs typeface="Calibri" panose="020F0502020204030204" pitchFamily="34" charset="0"/>
                        </a:rPr>
                        <a:t> and Adjusted R</a:t>
                      </a:r>
                      <a:r>
                        <a:rPr lang="en-US" sz="1700" baseline="30000" dirty="0">
                          <a:latin typeface="Calibri" panose="020F0502020204030204" pitchFamily="34" charset="0"/>
                          <a:cs typeface="Calibri" panose="020F0502020204030204" pitchFamily="34" charset="0"/>
                        </a:rPr>
                        <a:t>2</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F –Statistic</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RMSE</a:t>
                      </a:r>
                    </a:p>
                  </a:txBody>
                  <a:tcPr/>
                </a:tc>
                <a:extLst>
                  <a:ext uri="{0D108BD9-81ED-4DB2-BD59-A6C34878D82A}">
                    <a16:rowId xmlns:a16="http://schemas.microsoft.com/office/drawing/2014/main" val="2299494278"/>
                  </a:ext>
                </a:extLst>
              </a:tr>
              <a:tr h="370840">
                <a:tc>
                  <a:txBody>
                    <a:bodyPr/>
                    <a:lstStyle/>
                    <a:p>
                      <a:r>
                        <a:rPr lang="en-US" sz="1700" dirty="0">
                          <a:latin typeface="Calibri" panose="020F0502020204030204" pitchFamily="34" charset="0"/>
                          <a:cs typeface="Calibri" panose="020F0502020204030204" pitchFamily="34" charset="0"/>
                        </a:rPr>
                        <a:t>Each predictor’s fit</a:t>
                      </a:r>
                    </a:p>
                  </a:txBody>
                  <a:tcPr/>
                </a:tc>
                <a:tc>
                  <a:txBody>
                    <a:bodyPr/>
                    <a:lstStyle/>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Coefficients (+ or -) and their t-statistics</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Error patterns</a:t>
                      </a:r>
                    </a:p>
                  </a:txBody>
                  <a:tcPr/>
                </a:tc>
                <a:extLst>
                  <a:ext uri="{0D108BD9-81ED-4DB2-BD59-A6C34878D82A}">
                    <a16:rowId xmlns:a16="http://schemas.microsoft.com/office/drawing/2014/main" val="3317971010"/>
                  </a:ext>
                </a:extLst>
              </a:tr>
              <a:tr h="370840">
                <a:tc>
                  <a:txBody>
                    <a:bodyPr/>
                    <a:lstStyle/>
                    <a:p>
                      <a:r>
                        <a:rPr lang="en-US" sz="1700" dirty="0">
                          <a:latin typeface="Calibri" panose="020F0502020204030204" pitchFamily="34" charset="0"/>
                          <a:cs typeface="Calibri" panose="020F0502020204030204" pitchFamily="34" charset="0"/>
                        </a:rPr>
                        <a:t>Other (depends on software)</a:t>
                      </a:r>
                    </a:p>
                    <a:p>
                      <a:endParaRPr lang="en-US" sz="1700" dirty="0">
                        <a:latin typeface="Calibri" panose="020F0502020204030204" pitchFamily="34" charset="0"/>
                        <a:cs typeface="Calibri" panose="020F0502020204030204" pitchFamily="34" charset="0"/>
                      </a:endParaRPr>
                    </a:p>
                  </a:txBody>
                  <a:tcPr/>
                </a:tc>
                <a:tc>
                  <a:txBody>
                    <a:bodyPr/>
                    <a:lstStyle/>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Standard error of the equation</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Durbin-Watson (error tracks itself through time)</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More</a:t>
                      </a:r>
                    </a:p>
                  </a:txBody>
                  <a:tcPr/>
                </a:tc>
                <a:extLst>
                  <a:ext uri="{0D108BD9-81ED-4DB2-BD59-A6C34878D82A}">
                    <a16:rowId xmlns:a16="http://schemas.microsoft.com/office/drawing/2014/main" val="3680680481"/>
                  </a:ext>
                </a:extLst>
              </a:tr>
            </a:tbl>
          </a:graphicData>
        </a:graphic>
      </p:graphicFrame>
    </p:spTree>
    <p:extLst>
      <p:ext uri="{BB962C8B-B14F-4D97-AF65-F5344CB8AC3E}">
        <p14:creationId xmlns:p14="http://schemas.microsoft.com/office/powerpoint/2010/main" val="1097765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Predictive Model Performance</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Mean Average Percent Error (MAPE)</a:t>
            </a:r>
          </a:p>
        </p:txBody>
      </p:sp>
      <p:sp>
        <p:nvSpPr>
          <p:cNvPr id="12" name="Rectangle 11">
            <a:extLst>
              <a:ext uri="{FF2B5EF4-FFF2-40B4-BE49-F238E27FC236}">
                <a16:creationId xmlns:a16="http://schemas.microsoft.com/office/drawing/2014/main" id="{103EE446-1ABE-49AB-9213-E041D24D0B4A}"/>
              </a:ext>
            </a:extLst>
          </p:cNvPr>
          <p:cNvSpPr/>
          <p:nvPr/>
        </p:nvSpPr>
        <p:spPr>
          <a:xfrm>
            <a:off x="6858000" y="-12934"/>
            <a:ext cx="2286001" cy="374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Evaluate Results</a:t>
            </a:r>
          </a:p>
        </p:txBody>
      </p:sp>
      <p:pic>
        <p:nvPicPr>
          <p:cNvPr id="3" name="Picture 2">
            <a:extLst>
              <a:ext uri="{FF2B5EF4-FFF2-40B4-BE49-F238E27FC236}">
                <a16:creationId xmlns:a16="http://schemas.microsoft.com/office/drawing/2014/main" id="{79EC73A4-F8C7-4F2C-B367-F6C69D0478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252" y="1107180"/>
            <a:ext cx="7647067" cy="275518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FACB52-E4C9-49FB-96D9-BC1047230A7A}"/>
                  </a:ext>
                </a:extLst>
              </p:cNvPr>
              <p:cNvSpPr txBox="1"/>
              <p:nvPr/>
            </p:nvSpPr>
            <p:spPr>
              <a:xfrm>
                <a:off x="4572000" y="3841084"/>
                <a:ext cx="4360170" cy="745140"/>
              </a:xfrm>
              <a:prstGeom prst="rect">
                <a:avLst/>
              </a:prstGeom>
              <a:solidFill>
                <a:srgbClr val="FFFFC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kumimoji="0" lang="en-US" sz="1200" b="0" i="1" u="none" strike="noStrike" cap="none" spc="0" normalizeH="0" baseline="0" dirty="0">
                    <a:ln>
                      <a:noFill/>
                    </a:ln>
                    <a:solidFill>
                      <a:srgbClr val="000000"/>
                    </a:solidFill>
                    <a:effectLst/>
                    <a:uFillTx/>
                    <a:sym typeface="Helvetica Light"/>
                  </a:rPr>
                  <a:t>For </a:t>
                </a:r>
                <a:r>
                  <a:rPr kumimoji="0" lang="en-US" sz="1200" b="0" i="1" u="none" strike="noStrike" cap="none" spc="0" normalizeH="0" baseline="0" dirty="0" err="1">
                    <a:ln>
                      <a:noFill/>
                    </a:ln>
                    <a:solidFill>
                      <a:srgbClr val="000000"/>
                    </a:solidFill>
                    <a:effectLst/>
                    <a:uFillTx/>
                    <a:sym typeface="Helvetica Light"/>
                  </a:rPr>
                  <a:t>ittent</a:t>
                </a:r>
                <a:r>
                  <a:rPr kumimoji="0" lang="en-US" sz="1200" b="0" i="1" u="none" strike="noStrike" cap="none" spc="0" normalizeH="0" baseline="0" dirty="0">
                    <a:ln>
                      <a:noFill/>
                    </a:ln>
                    <a:solidFill>
                      <a:srgbClr val="000000"/>
                    </a:solidFill>
                    <a:effectLst/>
                    <a:uFillTx/>
                    <a:sym typeface="Helvetica Light"/>
                  </a:rPr>
                  <a:t> demand (many Actuals=0), consider Mean Absolute Deviation (MAD)</a:t>
                </a:r>
                <a14:m>
                  <m:oMath xmlns:m="http://schemas.openxmlformats.org/officeDocument/2006/math">
                    <m:r>
                      <a:rPr kumimoji="0" lang="pt-BR" sz="1200" b="0" i="1" u="none" strike="noStrike" cap="none" spc="0" normalizeH="0" baseline="0" smtClean="0">
                        <a:ln>
                          <a:noFill/>
                        </a:ln>
                        <a:solidFill>
                          <a:srgbClr val="000000"/>
                        </a:solidFill>
                        <a:effectLst/>
                        <a:uFillTx/>
                        <a:latin typeface="Cambria Math" panose="02040503050406030204" pitchFamily="18" charset="0"/>
                        <a:sym typeface="Helvetica Light"/>
                      </a:rPr>
                      <m:t>=</m:t>
                    </m:r>
                    <m:f>
                      <m:fPr>
                        <m:ctrlPr>
                          <a:rPr kumimoji="0" lang="pt-BR" sz="1200" b="0" i="1" u="none" strike="noStrike" cap="none" spc="0" normalizeH="0" baseline="0" smtClean="0">
                            <a:ln>
                              <a:noFill/>
                            </a:ln>
                            <a:solidFill>
                              <a:srgbClr val="000000"/>
                            </a:solidFill>
                            <a:effectLst/>
                            <a:uFillTx/>
                            <a:latin typeface="Cambria Math" panose="02040503050406030204" pitchFamily="18" charset="0"/>
                            <a:sym typeface="Helvetica Light"/>
                          </a:rPr>
                        </m:ctrlPr>
                      </m:fPr>
                      <m:num>
                        <m:nary>
                          <m:naryPr>
                            <m:chr m:val="∑"/>
                            <m:subHide m:val="on"/>
                            <m:supHide m:val="on"/>
                            <m:ctrlPr>
                              <a:rPr kumimoji="0" lang="pt-BR" sz="1200" b="0" i="1" u="none" strike="noStrike" cap="none" spc="0" normalizeH="0" baseline="0" smtClean="0">
                                <a:ln>
                                  <a:noFill/>
                                </a:ln>
                                <a:solidFill>
                                  <a:srgbClr val="000000"/>
                                </a:solidFill>
                                <a:effectLst/>
                                <a:uFillTx/>
                                <a:latin typeface="Cambria Math" panose="02040503050406030204" pitchFamily="18" charset="0"/>
                                <a:sym typeface="Helvetica Light"/>
                              </a:rPr>
                            </m:ctrlPr>
                          </m:naryPr>
                          <m:sub/>
                          <m:sup/>
                          <m:e>
                            <m:r>
                              <a:rPr lang="en-US" sz="1200" i="1">
                                <a:latin typeface="Cambria Math" panose="02040503050406030204" pitchFamily="18" charset="0"/>
                              </a:rPr>
                              <m:t>|</m:t>
                            </m:r>
                            <m:r>
                              <a:rPr lang="en-US" sz="1200" i="1">
                                <a:latin typeface="Cambria Math" panose="02040503050406030204" pitchFamily="18" charset="0"/>
                              </a:rPr>
                              <m:t>𝐴</m:t>
                            </m:r>
                            <m:r>
                              <a:rPr lang="en-US" sz="1200" i="1">
                                <a:latin typeface="Cambria Math" panose="02040503050406030204" pitchFamily="18" charset="0"/>
                              </a:rPr>
                              <m:t>−</m:t>
                            </m:r>
                            <m:r>
                              <a:rPr lang="en-US" sz="1200" i="1">
                                <a:latin typeface="Cambria Math" panose="02040503050406030204" pitchFamily="18" charset="0"/>
                              </a:rPr>
                              <m:t>𝐹</m:t>
                            </m:r>
                            <m:r>
                              <a:rPr lang="en-US" sz="1200" i="1">
                                <a:latin typeface="Cambria Math" panose="02040503050406030204" pitchFamily="18" charset="0"/>
                              </a:rPr>
                              <m:t>|</m:t>
                            </m:r>
                          </m:e>
                        </m:nary>
                      </m:num>
                      <m:den>
                        <m:r>
                          <a:rPr kumimoji="0" lang="en-US" sz="1200" b="0" i="1" u="none" strike="noStrike" cap="none" spc="0" normalizeH="0" baseline="0" smtClean="0">
                            <a:ln>
                              <a:noFill/>
                            </a:ln>
                            <a:solidFill>
                              <a:srgbClr val="000000"/>
                            </a:solidFill>
                            <a:effectLst/>
                            <a:uFillTx/>
                            <a:latin typeface="Cambria Math" panose="02040503050406030204" pitchFamily="18" charset="0"/>
                            <a:sym typeface="Helvetica Light"/>
                          </a:rPr>
                          <m:t>𝑁</m:t>
                        </m:r>
                      </m:den>
                    </m:f>
                  </m:oMath>
                </a14:m>
                <a:r>
                  <a:rPr kumimoji="0" lang="en-US" sz="1200" b="0" i="1" u="none" strike="noStrike" cap="none" spc="0" normalizeH="0" baseline="0" dirty="0">
                    <a:ln>
                      <a:noFill/>
                    </a:ln>
                    <a:solidFill>
                      <a:srgbClr val="000000"/>
                    </a:solidFill>
                    <a:effectLst/>
                    <a:uFillTx/>
                    <a:sym typeface="Helvetica Light"/>
                  </a:rPr>
                  <a:t>; see </a:t>
                </a:r>
                <a:r>
                  <a:rPr kumimoji="0" lang="en-US" sz="1200" b="0" i="1" u="none" strike="noStrike" cap="none" spc="0" normalizeH="0" baseline="0" dirty="0">
                    <a:ln>
                      <a:noFill/>
                    </a:ln>
                    <a:solidFill>
                      <a:srgbClr val="000000"/>
                    </a:solidFill>
                    <a:effectLst/>
                    <a:uFillTx/>
                    <a:sym typeface="Helvetica Light"/>
                    <a:hlinkClick r:id="rId4"/>
                  </a:rPr>
                  <a:t>https://robjhyndman.com/papers/foresight.pdf</a:t>
                </a:r>
                <a:r>
                  <a:rPr kumimoji="0" lang="en-US" sz="1200" b="0" i="1" u="none" strike="noStrike" cap="none" spc="0" normalizeH="0" baseline="0" dirty="0">
                    <a:ln>
                      <a:noFill/>
                    </a:ln>
                    <a:solidFill>
                      <a:srgbClr val="000000"/>
                    </a:solidFill>
                    <a:effectLst/>
                    <a:uFillTx/>
                    <a:sym typeface="Helvetica Light"/>
                  </a:rPr>
                  <a:t> </a:t>
                </a:r>
              </a:p>
            </p:txBody>
          </p:sp>
        </mc:Choice>
        <mc:Fallback xmlns="">
          <p:sp>
            <p:nvSpPr>
              <p:cNvPr id="4" name="TextBox 3">
                <a:extLst>
                  <a:ext uri="{FF2B5EF4-FFF2-40B4-BE49-F238E27FC236}">
                    <a16:creationId xmlns:a16="http://schemas.microsoft.com/office/drawing/2014/main" id="{65FACB52-E4C9-49FB-96D9-BC1047230A7A}"/>
                  </a:ext>
                </a:extLst>
              </p:cNvPr>
              <p:cNvSpPr txBox="1">
                <a:spLocks noRot="1" noChangeAspect="1" noMove="1" noResize="1" noEditPoints="1" noAdjustHandles="1" noChangeArrowheads="1" noChangeShapeType="1" noTextEdit="1"/>
              </p:cNvSpPr>
              <p:nvPr/>
            </p:nvSpPr>
            <p:spPr>
              <a:xfrm>
                <a:off x="4572000" y="3841084"/>
                <a:ext cx="4360170" cy="745140"/>
              </a:xfrm>
              <a:prstGeom prst="rect">
                <a:avLst/>
              </a:prstGeom>
              <a:blipFill>
                <a:blip r:embed="rId5"/>
                <a:stretch>
                  <a:fillRect b="-6557"/>
                </a:stretch>
              </a:blipFill>
              <a:ln w="12700" cap="flat">
                <a:noFill/>
                <a:miter lim="400000"/>
              </a:ln>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812FD453-CDCF-4898-8583-9415D37055EC}"/>
              </a:ext>
            </a:extLst>
          </p:cNvPr>
          <p:cNvSpPr/>
          <p:nvPr/>
        </p:nvSpPr>
        <p:spPr>
          <a:xfrm>
            <a:off x="2068874" y="2891481"/>
            <a:ext cx="416599" cy="204769"/>
          </a:xfrm>
          <a:prstGeom prst="rect">
            <a:avLst/>
          </a:prstGeom>
          <a:solidFill>
            <a:srgbClr val="FFFF00">
              <a:alpha val="2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a:extLst>
              <a:ext uri="{FF2B5EF4-FFF2-40B4-BE49-F238E27FC236}">
                <a16:creationId xmlns:a16="http://schemas.microsoft.com/office/drawing/2014/main" id="{FD9F9653-2060-4846-9C41-AA81681F0386}"/>
              </a:ext>
            </a:extLst>
          </p:cNvPr>
          <p:cNvSpPr/>
          <p:nvPr/>
        </p:nvSpPr>
        <p:spPr>
          <a:xfrm>
            <a:off x="2221274" y="3252475"/>
            <a:ext cx="416599" cy="204769"/>
          </a:xfrm>
          <a:prstGeom prst="rect">
            <a:avLst/>
          </a:prstGeom>
          <a:solidFill>
            <a:srgbClr val="FFFF00">
              <a:alpha val="2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tangle 9">
            <a:extLst>
              <a:ext uri="{FF2B5EF4-FFF2-40B4-BE49-F238E27FC236}">
                <a16:creationId xmlns:a16="http://schemas.microsoft.com/office/drawing/2014/main" id="{7F90A488-31C8-49BC-9749-1EA72901CD99}"/>
              </a:ext>
            </a:extLst>
          </p:cNvPr>
          <p:cNvSpPr/>
          <p:nvPr/>
        </p:nvSpPr>
        <p:spPr>
          <a:xfrm>
            <a:off x="1832331" y="2973123"/>
            <a:ext cx="236543" cy="204769"/>
          </a:xfrm>
          <a:prstGeom prst="rect">
            <a:avLst/>
          </a:prstGeom>
          <a:solidFill>
            <a:srgbClr val="FFFF00">
              <a:alpha val="20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44672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6DC5C6-3D33-4A75-91A8-1144927467C5}"/>
              </a:ext>
            </a:extLst>
          </p:cNvPr>
          <p:cNvSpPr/>
          <p:nvPr/>
        </p:nvSpPr>
        <p:spPr>
          <a:xfrm>
            <a:off x="7155873" y="24"/>
            <a:ext cx="1988127"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chemeClr val="bg1"/>
                </a:solidFill>
              </a:rPr>
              <a:t>How to apply it</a:t>
            </a:r>
          </a:p>
        </p:txBody>
      </p:sp>
      <p:sp>
        <p:nvSpPr>
          <p:cNvPr id="7" name="Rectangle 6">
            <a:extLst>
              <a:ext uri="{FF2B5EF4-FFF2-40B4-BE49-F238E27FC236}">
                <a16:creationId xmlns:a16="http://schemas.microsoft.com/office/drawing/2014/main" id="{74B2C853-90FB-4131-8EEB-EB1278BF591F}"/>
              </a:ext>
            </a:extLst>
          </p:cNvPr>
          <p:cNvSpPr/>
          <p:nvPr/>
        </p:nvSpPr>
        <p:spPr>
          <a:xfrm>
            <a:off x="6872991" y="24"/>
            <a:ext cx="2271010" cy="374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How to apply it</a:t>
            </a:r>
          </a:p>
        </p:txBody>
      </p:sp>
      <p:graphicFrame>
        <p:nvGraphicFramePr>
          <p:cNvPr id="14" name="Table 13">
            <a:extLst>
              <a:ext uri="{FF2B5EF4-FFF2-40B4-BE49-F238E27FC236}">
                <a16:creationId xmlns:a16="http://schemas.microsoft.com/office/drawing/2014/main" id="{9FC3E913-51E5-4D15-89D9-36DB5326D20A}"/>
              </a:ext>
            </a:extLst>
          </p:cNvPr>
          <p:cNvGraphicFramePr>
            <a:graphicFrameLocks noGrp="1"/>
          </p:cNvGraphicFramePr>
          <p:nvPr/>
        </p:nvGraphicFramePr>
        <p:xfrm>
          <a:off x="344516" y="1021435"/>
          <a:ext cx="8454968" cy="3271520"/>
        </p:xfrm>
        <a:graphic>
          <a:graphicData uri="http://schemas.openxmlformats.org/drawingml/2006/table">
            <a:tbl>
              <a:tblPr firstRow="1" bandRow="1">
                <a:tableStyleId>{5C22544A-7EE6-4342-B048-85BDC9FD1C3A}</a:tableStyleId>
              </a:tblPr>
              <a:tblGrid>
                <a:gridCol w="436758">
                  <a:extLst>
                    <a:ext uri="{9D8B030D-6E8A-4147-A177-3AD203B41FA5}">
                      <a16:colId xmlns:a16="http://schemas.microsoft.com/office/drawing/2014/main" val="859873131"/>
                    </a:ext>
                  </a:extLst>
                </a:gridCol>
                <a:gridCol w="1887123">
                  <a:extLst>
                    <a:ext uri="{9D8B030D-6E8A-4147-A177-3AD203B41FA5}">
                      <a16:colId xmlns:a16="http://schemas.microsoft.com/office/drawing/2014/main" val="2540365567"/>
                    </a:ext>
                  </a:extLst>
                </a:gridCol>
                <a:gridCol w="6131087">
                  <a:extLst>
                    <a:ext uri="{9D8B030D-6E8A-4147-A177-3AD203B41FA5}">
                      <a16:colId xmlns:a16="http://schemas.microsoft.com/office/drawing/2014/main" val="2461527171"/>
                    </a:ext>
                  </a:extLst>
                </a:gridCol>
              </a:tblGrid>
              <a:tr h="0">
                <a:tc>
                  <a:txBody>
                    <a:bodyPr/>
                    <a:lstStyle/>
                    <a:p>
                      <a:pPr algn="l"/>
                      <a:r>
                        <a:rPr lang="en-US" sz="1600" dirty="0">
                          <a:solidFill>
                            <a:srgbClr val="FFFFFF"/>
                          </a:solidFill>
                        </a:rPr>
                        <a:t>#</a:t>
                      </a:r>
                    </a:p>
                  </a:txBody>
                  <a:tcPr>
                    <a:solidFill>
                      <a:schemeClr val="accent3"/>
                    </a:solidFill>
                  </a:tcPr>
                </a:tc>
                <a:tc>
                  <a:txBody>
                    <a:bodyPr/>
                    <a:lstStyle/>
                    <a:p>
                      <a:pPr algn="l"/>
                      <a:r>
                        <a:rPr lang="en-US" sz="1600" dirty="0">
                          <a:solidFill>
                            <a:srgbClr val="FFFFFF"/>
                          </a:solidFill>
                        </a:rPr>
                        <a:t>Step</a:t>
                      </a:r>
                    </a:p>
                  </a:txBody>
                  <a:tcPr>
                    <a:solidFill>
                      <a:schemeClr val="accent4"/>
                    </a:solidFill>
                  </a:tcPr>
                </a:tc>
                <a:tc>
                  <a:txBody>
                    <a:bodyPr/>
                    <a:lstStyle/>
                    <a:p>
                      <a:pPr algn="l"/>
                      <a:r>
                        <a:rPr lang="en-US" sz="1600" dirty="0">
                          <a:solidFill>
                            <a:srgbClr val="FFFFFF"/>
                          </a:solidFill>
                        </a:rPr>
                        <a:t>Details</a:t>
                      </a:r>
                    </a:p>
                  </a:txBody>
                  <a:tcPr>
                    <a:solidFill>
                      <a:schemeClr val="accent5"/>
                    </a:solidFill>
                  </a:tcPr>
                </a:tc>
                <a:extLst>
                  <a:ext uri="{0D108BD9-81ED-4DB2-BD59-A6C34878D82A}">
                    <a16:rowId xmlns:a16="http://schemas.microsoft.com/office/drawing/2014/main" val="1945207967"/>
                  </a:ext>
                </a:extLst>
              </a:tr>
              <a:tr h="370840">
                <a:tc>
                  <a:txBody>
                    <a:bodyPr/>
                    <a:lstStyle/>
                    <a:p>
                      <a:pPr algn="l"/>
                      <a:r>
                        <a:rPr lang="en-US" sz="1400" dirty="0"/>
                        <a:t>1</a:t>
                      </a:r>
                    </a:p>
                  </a:txBody>
                  <a:tcPr>
                    <a:noFill/>
                  </a:tcPr>
                </a:tc>
                <a:tc>
                  <a:txBody>
                    <a:bodyPr/>
                    <a:lstStyle/>
                    <a:p>
                      <a:pPr algn="l"/>
                      <a:r>
                        <a:rPr lang="en-US" sz="1400" dirty="0"/>
                        <a:t>Assemble data…</a:t>
                      </a:r>
                    </a:p>
                  </a:txBody>
                  <a:tcPr>
                    <a:noFill/>
                  </a:tcPr>
                </a:tc>
                <a:tc>
                  <a:txBody>
                    <a:bodyPr/>
                    <a:lstStyle/>
                    <a:p>
                      <a:pPr algn="l"/>
                      <a:r>
                        <a:rPr lang="en-US" sz="1400" dirty="0"/>
                        <a:t>…for what you wish to forecast (dependent variable) and the predictors that you think are associated</a:t>
                      </a:r>
                    </a:p>
                  </a:txBody>
                  <a:tcPr>
                    <a:noFill/>
                  </a:tcPr>
                </a:tc>
                <a:extLst>
                  <a:ext uri="{0D108BD9-81ED-4DB2-BD59-A6C34878D82A}">
                    <a16:rowId xmlns:a16="http://schemas.microsoft.com/office/drawing/2014/main" val="1661879479"/>
                  </a:ext>
                </a:extLst>
              </a:tr>
              <a:tr h="370840">
                <a:tc>
                  <a:txBody>
                    <a:bodyPr/>
                    <a:lstStyle/>
                    <a:p>
                      <a:pPr algn="l"/>
                      <a:r>
                        <a:rPr lang="en-US" sz="1400" dirty="0"/>
                        <a:t>2</a:t>
                      </a:r>
                    </a:p>
                  </a:txBody>
                  <a:tcPr>
                    <a:noFill/>
                  </a:tcPr>
                </a:tc>
                <a:tc>
                  <a:txBody>
                    <a:bodyPr/>
                    <a:lstStyle/>
                    <a:p>
                      <a:pPr algn="l"/>
                      <a:r>
                        <a:rPr lang="en-US" sz="1400" dirty="0"/>
                        <a:t>Separate “ex post” holdouts</a:t>
                      </a:r>
                    </a:p>
                  </a:txBody>
                  <a:tcPr>
                    <a:noFill/>
                  </a:tcPr>
                </a:tc>
                <a:tc>
                  <a:txBody>
                    <a:bodyPr/>
                    <a:lstStyle/>
                    <a:p>
                      <a:pPr marL="285750" indent="-285750" algn="l">
                        <a:buFont typeface="Arial" panose="020B0604020202020204" pitchFamily="34" charset="0"/>
                        <a:buChar char="•"/>
                      </a:pPr>
                      <a:r>
                        <a:rPr lang="en-US" sz="1400" dirty="0"/>
                        <a:t>“training” and “test” data</a:t>
                      </a:r>
                    </a:p>
                    <a:p>
                      <a:pPr marL="285750" indent="-285750" algn="l">
                        <a:buFont typeface="Arial" panose="020B0604020202020204" pitchFamily="34" charset="0"/>
                        <a:buChar char="•"/>
                      </a:pPr>
                      <a:r>
                        <a:rPr lang="en-US" sz="1400" dirty="0"/>
                        <a:t>Be wary how a model fits vs. how it forecasts (MAPE, MAD)</a:t>
                      </a:r>
                    </a:p>
                    <a:p>
                      <a:pPr marL="285750" indent="-285750" algn="l">
                        <a:buFont typeface="Arial" panose="020B0604020202020204" pitchFamily="34" charset="0"/>
                        <a:buChar char="•"/>
                      </a:pPr>
                      <a:r>
                        <a:rPr lang="en-US" sz="1400" dirty="0"/>
                        <a:t>Historic random variation can be mistaken for “the real thing”</a:t>
                      </a:r>
                    </a:p>
                    <a:p>
                      <a:pPr marL="285750" indent="-285750" algn="l">
                        <a:buFont typeface="Arial" panose="020B0604020202020204" pitchFamily="34" charset="0"/>
                        <a:buChar char="•"/>
                      </a:pPr>
                      <a:r>
                        <a:rPr lang="en-US" sz="1400" dirty="0"/>
                        <a:t>Hence, a predictive model should be tested on data that did not create it</a:t>
                      </a:r>
                    </a:p>
                    <a:p>
                      <a:pPr algn="l"/>
                      <a:endParaRPr lang="en-US" sz="1400" dirty="0"/>
                    </a:p>
                  </a:txBody>
                  <a:tcPr>
                    <a:noFill/>
                  </a:tcPr>
                </a:tc>
                <a:extLst>
                  <a:ext uri="{0D108BD9-81ED-4DB2-BD59-A6C34878D82A}">
                    <a16:rowId xmlns:a16="http://schemas.microsoft.com/office/drawing/2014/main" val="2191292994"/>
                  </a:ext>
                </a:extLst>
              </a:tr>
              <a:tr h="370840">
                <a:tc>
                  <a:txBody>
                    <a:bodyPr/>
                    <a:lstStyle/>
                    <a:p>
                      <a:pPr algn="l"/>
                      <a:r>
                        <a:rPr lang="en-US" sz="1400" dirty="0"/>
                        <a:t>3</a:t>
                      </a:r>
                    </a:p>
                  </a:txBody>
                  <a:tcPr>
                    <a:noFill/>
                  </a:tcPr>
                </a:tc>
                <a:tc>
                  <a:txBody>
                    <a:bodyPr/>
                    <a:lstStyle/>
                    <a:p>
                      <a:pPr algn="l"/>
                      <a:r>
                        <a:rPr lang="en-US" sz="1400" dirty="0"/>
                        <a:t>Fit the model with “training” and “test”</a:t>
                      </a:r>
                    </a:p>
                  </a:txBody>
                  <a:tcPr>
                    <a:noFill/>
                  </a:tcPr>
                </a:tc>
                <a:tc>
                  <a:txBody>
                    <a:bodyPr/>
                    <a:lstStyle/>
                    <a:p>
                      <a:pPr algn="l"/>
                      <a:r>
                        <a:rPr lang="en-US" sz="1400" dirty="0"/>
                        <a:t>And see what it did with those </a:t>
                      </a:r>
                      <a:r>
                        <a:rPr lang="en-US" sz="1400" i="1" dirty="0"/>
                        <a:t>ex post</a:t>
                      </a:r>
                      <a:r>
                        <a:rPr lang="en-US" sz="1400" dirty="0"/>
                        <a:t> holdouts!</a:t>
                      </a:r>
                    </a:p>
                  </a:txBody>
                  <a:tcPr>
                    <a:noFill/>
                  </a:tcPr>
                </a:tc>
                <a:extLst>
                  <a:ext uri="{0D108BD9-81ED-4DB2-BD59-A6C34878D82A}">
                    <a16:rowId xmlns:a16="http://schemas.microsoft.com/office/drawing/2014/main" val="1898765974"/>
                  </a:ext>
                </a:extLst>
              </a:tr>
              <a:tr h="370840">
                <a:tc>
                  <a:txBody>
                    <a:bodyPr/>
                    <a:lstStyle/>
                    <a:p>
                      <a:pPr algn="l"/>
                      <a:r>
                        <a:rPr lang="en-US" sz="1400" dirty="0"/>
                        <a:t>4</a:t>
                      </a:r>
                    </a:p>
                  </a:txBody>
                  <a:tcPr>
                    <a:noFill/>
                  </a:tcPr>
                </a:tc>
                <a:tc>
                  <a:txBody>
                    <a:bodyPr/>
                    <a:lstStyle/>
                    <a:p>
                      <a:pPr algn="l"/>
                      <a:r>
                        <a:rPr lang="en-US" sz="1400" dirty="0"/>
                        <a:t>Re-fit …</a:t>
                      </a:r>
                    </a:p>
                  </a:txBody>
                  <a:tcPr>
                    <a:noFill/>
                  </a:tcPr>
                </a:tc>
                <a:tc>
                  <a:txBody>
                    <a:bodyPr/>
                    <a:lstStyle/>
                    <a:p>
                      <a:pPr algn="l"/>
                      <a:r>
                        <a:rPr lang="en-US" sz="1400" dirty="0"/>
                        <a:t>… with training and test data combined</a:t>
                      </a:r>
                    </a:p>
                  </a:txBody>
                  <a:tcPr>
                    <a:noFill/>
                  </a:tcPr>
                </a:tc>
                <a:extLst>
                  <a:ext uri="{0D108BD9-81ED-4DB2-BD59-A6C34878D82A}">
                    <a16:rowId xmlns:a16="http://schemas.microsoft.com/office/drawing/2014/main" val="738660195"/>
                  </a:ext>
                </a:extLst>
              </a:tr>
              <a:tr h="370840">
                <a:tc>
                  <a:txBody>
                    <a:bodyPr/>
                    <a:lstStyle/>
                    <a:p>
                      <a:pPr algn="l"/>
                      <a:r>
                        <a:rPr lang="en-US" sz="1400" dirty="0"/>
                        <a:t>5</a:t>
                      </a:r>
                    </a:p>
                  </a:txBody>
                  <a:tcPr>
                    <a:noFill/>
                  </a:tcPr>
                </a:tc>
                <a:tc>
                  <a:txBody>
                    <a:bodyPr/>
                    <a:lstStyle/>
                    <a:p>
                      <a:pPr algn="l"/>
                      <a:r>
                        <a:rPr lang="en-US" sz="1400" dirty="0"/>
                        <a:t>Forecast (extrapolate)</a:t>
                      </a:r>
                    </a:p>
                  </a:txBody>
                  <a:tcPr>
                    <a:noFill/>
                  </a:tcPr>
                </a:tc>
                <a:tc>
                  <a:txBody>
                    <a:bodyPr/>
                    <a:lstStyle/>
                    <a:p>
                      <a:pPr algn="l"/>
                      <a:r>
                        <a:rPr lang="en-US" sz="1400" dirty="0"/>
                        <a:t>Given future estimates of predictors</a:t>
                      </a:r>
                    </a:p>
                  </a:txBody>
                  <a:tcPr>
                    <a:noFill/>
                  </a:tcPr>
                </a:tc>
                <a:extLst>
                  <a:ext uri="{0D108BD9-81ED-4DB2-BD59-A6C34878D82A}">
                    <a16:rowId xmlns:a16="http://schemas.microsoft.com/office/drawing/2014/main" val="2394938158"/>
                  </a:ext>
                </a:extLst>
              </a:tr>
            </a:tbl>
          </a:graphicData>
        </a:graphic>
      </p:graphicFrame>
      <p:sp>
        <p:nvSpPr>
          <p:cNvPr id="15" name="Title 1">
            <a:extLst>
              <a:ext uri="{FF2B5EF4-FFF2-40B4-BE49-F238E27FC236}">
                <a16:creationId xmlns:a16="http://schemas.microsoft.com/office/drawing/2014/main" id="{30F6277B-BFDD-4FCB-9A4B-52923C4E1AC0}"/>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Linear Regression</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Forecast by applying the equation</a:t>
            </a:r>
          </a:p>
        </p:txBody>
      </p:sp>
    </p:spTree>
    <p:extLst>
      <p:ext uri="{BB962C8B-B14F-4D97-AF65-F5344CB8AC3E}">
        <p14:creationId xmlns:p14="http://schemas.microsoft.com/office/powerpoint/2010/main" val="41290388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79FBBEC-6D5D-43C5-B24E-28ADD5A0B33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p:txBody>
          <a:bodyPr>
            <a:normAutofit fontScale="90000"/>
          </a:bodyPr>
          <a:lstStyle/>
          <a:p>
            <a:r>
              <a:rPr lang="en-US" dirty="0">
                <a:solidFill>
                  <a:schemeClr val="accent2">
                    <a:lumMod val="20000"/>
                    <a:lumOff val="80000"/>
                  </a:schemeClr>
                </a:solidFill>
                <a:latin typeface="Calibri" panose="020F0502020204030204" pitchFamily="34" charset="0"/>
                <a:cs typeface="Calibri" panose="020F0502020204030204" pitchFamily="34" charset="0"/>
              </a:rPr>
              <a:t>Demo:  Linear Regression</a:t>
            </a:r>
            <a:br>
              <a:rPr lang="en-US" dirty="0">
                <a:solidFill>
                  <a:schemeClr val="accent2">
                    <a:lumMod val="20000"/>
                    <a:lumOff val="80000"/>
                  </a:schemeClr>
                </a:solidFill>
                <a:latin typeface="Calibri" panose="020F0502020204030204" pitchFamily="34"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https://ceresanalytics.</a:t>
            </a:r>
            <a:r>
              <a:rPr lang="en-US" sz="1600" i="1">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com/R_for_IBF_NextLevel/</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3">
                  <a:extLst>
                    <a:ext uri="{A12FA001-AC4F-418D-AE19-62706E023703}">
                      <ahyp:hlinkClr xmlns:ahyp="http://schemas.microsoft.com/office/drawing/2018/hyperlinkcolor" val="tx"/>
                    </a:ext>
                  </a:extLst>
                </a:hlinkClick>
              </a:rPr>
              <a:t>ibf_linear.r</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 </a:t>
            </a:r>
            <a:b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b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rPr>
              <a:t>Web app:  </a:t>
            </a:r>
            <a:r>
              <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https://sbthesis.com/shiny_IBF</a:t>
            </a:r>
            <a:endParaRPr lang="en-US" sz="1600" i="1" dirty="0">
              <a:solidFill>
                <a:schemeClr val="accent2">
                  <a:lumMod val="20000"/>
                  <a:lumOff val="80000"/>
                </a:schemeClr>
              </a:solidFill>
              <a:latin typeface="Calibri" panose="020F0502020204030204" pitchFamily="34" charset="0"/>
              <a:ea typeface="Roboto Light" panose="02000000000000000000" pitchFamily="2" charset="0"/>
              <a:cs typeface="Calibri" panose="020F0502020204030204" pitchFamily="34" charset="0"/>
            </a:endParaRPr>
          </a:p>
        </p:txBody>
      </p:sp>
      <p:sp>
        <p:nvSpPr>
          <p:cNvPr id="8" name="Rectangle 7">
            <a:extLst>
              <a:ext uri="{FF2B5EF4-FFF2-40B4-BE49-F238E27FC236}">
                <a16:creationId xmlns:a16="http://schemas.microsoft.com/office/drawing/2014/main" id="{C023744A-C507-4C81-AA69-F6836510F851}"/>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Example</a:t>
            </a:r>
          </a:p>
        </p:txBody>
      </p:sp>
    </p:spTree>
    <p:extLst>
      <p:ext uri="{BB962C8B-B14F-4D97-AF65-F5344CB8AC3E}">
        <p14:creationId xmlns:p14="http://schemas.microsoft.com/office/powerpoint/2010/main" val="354481068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E5375-E33A-48E0-8DCC-D9FC36CFDDE0}"/>
              </a:ext>
            </a:extLst>
          </p:cNvPr>
          <p:cNvPicPr>
            <a:picLocks noChangeAspect="1"/>
          </p:cNvPicPr>
          <p:nvPr/>
        </p:nvPicPr>
        <p:blipFill>
          <a:blip r:embed="rId2"/>
          <a:stretch>
            <a:fillRect/>
          </a:stretch>
        </p:blipFill>
        <p:spPr>
          <a:xfrm>
            <a:off x="0" y="426614"/>
            <a:ext cx="8666747" cy="4209240"/>
          </a:xfrm>
          <a:prstGeom prst="rect">
            <a:avLst/>
          </a:prstGeom>
        </p:spPr>
      </p:pic>
      <p:sp>
        <p:nvSpPr>
          <p:cNvPr id="4" name="Rectangle 3">
            <a:extLst>
              <a:ext uri="{FF2B5EF4-FFF2-40B4-BE49-F238E27FC236}">
                <a16:creationId xmlns:a16="http://schemas.microsoft.com/office/drawing/2014/main" id="{A8129F96-8009-4596-80ED-DC883AD67847}"/>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Exploratory</a:t>
            </a:r>
            <a:r>
              <a:rPr lang="en-US" sz="1406" dirty="0">
                <a:solidFill>
                  <a:srgbClr val="FFFFFF"/>
                </a:solidFill>
              </a:rPr>
              <a:t> Data Analysis</a:t>
            </a:r>
          </a:p>
        </p:txBody>
      </p:sp>
      <p:pic>
        <p:nvPicPr>
          <p:cNvPr id="5" name="Picture 4">
            <a:extLst>
              <a:ext uri="{FF2B5EF4-FFF2-40B4-BE49-F238E27FC236}">
                <a16:creationId xmlns:a16="http://schemas.microsoft.com/office/drawing/2014/main" id="{F3CE7F31-4684-4701-90D2-ABB6E2D83D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907" y="3104147"/>
            <a:ext cx="3272588" cy="1169078"/>
          </a:xfrm>
          <a:prstGeom prst="rect">
            <a:avLst/>
          </a:prstGeom>
        </p:spPr>
      </p:pic>
      <p:sp>
        <p:nvSpPr>
          <p:cNvPr id="6" name="TextBox 5">
            <a:extLst>
              <a:ext uri="{FF2B5EF4-FFF2-40B4-BE49-F238E27FC236}">
                <a16:creationId xmlns:a16="http://schemas.microsoft.com/office/drawing/2014/main" id="{78F6F49E-13B0-4328-BB79-02E662296A6D}"/>
              </a:ext>
            </a:extLst>
          </p:cNvPr>
          <p:cNvSpPr txBox="1"/>
          <p:nvPr/>
        </p:nvSpPr>
        <p:spPr>
          <a:xfrm>
            <a:off x="1026695" y="2786111"/>
            <a:ext cx="173254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Light"/>
              </a:rPr>
              <a:t>Correlations:</a:t>
            </a:r>
          </a:p>
        </p:txBody>
      </p:sp>
    </p:spTree>
    <p:extLst>
      <p:ext uri="{BB962C8B-B14F-4D97-AF65-F5344CB8AC3E}">
        <p14:creationId xmlns:p14="http://schemas.microsoft.com/office/powerpoint/2010/main" val="58035063"/>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35DB5-1BA7-4713-9A42-52F33A923E8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47692" y="66644"/>
            <a:ext cx="4759116" cy="4481212"/>
          </a:xfrm>
          <a:prstGeom prst="rect">
            <a:avLst/>
          </a:prstGeom>
        </p:spPr>
      </p:pic>
      <p:cxnSp>
        <p:nvCxnSpPr>
          <p:cNvPr id="9" name="Straight Connector 8">
            <a:extLst>
              <a:ext uri="{FF2B5EF4-FFF2-40B4-BE49-F238E27FC236}">
                <a16:creationId xmlns:a16="http://schemas.microsoft.com/office/drawing/2014/main" id="{BED2B11A-8734-4C7E-9FAD-D67FAB9B19FB}"/>
              </a:ext>
            </a:extLst>
          </p:cNvPr>
          <p:cNvCxnSpPr>
            <a:cxnSpLocks/>
          </p:cNvCxnSpPr>
          <p:nvPr/>
        </p:nvCxnSpPr>
        <p:spPr>
          <a:xfrm>
            <a:off x="981480" y="4113035"/>
            <a:ext cx="6549081" cy="28244"/>
          </a:xfrm>
          <a:prstGeom prst="line">
            <a:avLst/>
          </a:prstGeom>
          <a:noFill/>
          <a:ln w="12700" cap="flat">
            <a:solidFill>
              <a:srgbClr val="FF0000"/>
            </a:solidFill>
            <a:prstDash val="dash"/>
            <a:miter lim="400000"/>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843A1779-0C54-4BEF-B151-2EA072087184}"/>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dirty="0">
                <a:solidFill>
                  <a:srgbClr val="FFFFFF"/>
                </a:solidFill>
              </a:rPr>
              <a:t>Example </a:t>
            </a:r>
            <a:r>
              <a:rPr lang="en-US" sz="1500" dirty="0">
                <a:solidFill>
                  <a:srgbClr val="FFFFFF"/>
                </a:solidFill>
                <a:latin typeface="Calibri" panose="020F0502020204030204" pitchFamily="34" charset="0"/>
              </a:rPr>
              <a:t>Data</a:t>
            </a:r>
          </a:p>
        </p:txBody>
      </p:sp>
    </p:spTree>
    <p:extLst>
      <p:ext uri="{BB962C8B-B14F-4D97-AF65-F5344CB8AC3E}">
        <p14:creationId xmlns:p14="http://schemas.microsoft.com/office/powerpoint/2010/main" val="19634975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C7D377-1B1D-4AA7-9996-C0332F441B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8714" y="268182"/>
            <a:ext cx="5833926" cy="4395475"/>
          </a:xfrm>
          <a:prstGeom prst="rect">
            <a:avLst/>
          </a:prstGeom>
        </p:spPr>
      </p:pic>
      <p:sp>
        <p:nvSpPr>
          <p:cNvPr id="3" name="Rectangle 2">
            <a:extLst>
              <a:ext uri="{FF2B5EF4-FFF2-40B4-BE49-F238E27FC236}">
                <a16:creationId xmlns:a16="http://schemas.microsoft.com/office/drawing/2014/main" id="{553406F2-20CF-445F-A511-88DB861E989E}"/>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Statistical Fit</a:t>
            </a:r>
          </a:p>
        </p:txBody>
      </p:sp>
      <p:sp>
        <p:nvSpPr>
          <p:cNvPr id="5" name="Oval 4">
            <a:extLst>
              <a:ext uri="{FF2B5EF4-FFF2-40B4-BE49-F238E27FC236}">
                <a16:creationId xmlns:a16="http://schemas.microsoft.com/office/drawing/2014/main" id="{F7E742EF-72CC-4EE2-82C1-B00684BB5300}"/>
              </a:ext>
            </a:extLst>
          </p:cNvPr>
          <p:cNvSpPr/>
          <p:nvPr/>
        </p:nvSpPr>
        <p:spPr>
          <a:xfrm>
            <a:off x="1591360" y="4134082"/>
            <a:ext cx="5281631" cy="529575"/>
          </a:xfrm>
          <a:prstGeom prst="ellipse">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B405838A-CCD3-4BE7-8073-4274A4912771}"/>
              </a:ext>
            </a:extLst>
          </p:cNvPr>
          <p:cNvSpPr/>
          <p:nvPr/>
        </p:nvSpPr>
        <p:spPr>
          <a:xfrm>
            <a:off x="4455493" y="2376028"/>
            <a:ext cx="1535769" cy="815546"/>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88604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3406F2-20CF-445F-A511-88DB861E989E}"/>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u="sng" dirty="0">
                <a:solidFill>
                  <a:srgbClr val="FFFFFF"/>
                </a:solidFill>
                <a:latin typeface="Calibri" panose="020F0502020204030204" pitchFamily="34" charset="0"/>
              </a:rPr>
              <a:t>Ex post </a:t>
            </a:r>
            <a:r>
              <a:rPr lang="en-US" sz="1500" dirty="0">
                <a:solidFill>
                  <a:srgbClr val="FFFFFF"/>
                </a:solidFill>
                <a:latin typeface="Calibri" panose="020F0502020204030204" pitchFamily="34" charset="0"/>
              </a:rPr>
              <a:t>Forecast</a:t>
            </a:r>
          </a:p>
        </p:txBody>
      </p:sp>
      <p:pic>
        <p:nvPicPr>
          <p:cNvPr id="4" name="Picture 3">
            <a:extLst>
              <a:ext uri="{FF2B5EF4-FFF2-40B4-BE49-F238E27FC236}">
                <a16:creationId xmlns:a16="http://schemas.microsoft.com/office/drawing/2014/main" id="{BB3EFC1F-377B-4EAB-9C30-FE176B323D6E}"/>
              </a:ext>
            </a:extLst>
          </p:cNvPr>
          <p:cNvPicPr>
            <a:picLocks noChangeAspect="1"/>
          </p:cNvPicPr>
          <p:nvPr/>
        </p:nvPicPr>
        <p:blipFill>
          <a:blip r:embed="rId2"/>
          <a:stretch>
            <a:fillRect/>
          </a:stretch>
        </p:blipFill>
        <p:spPr>
          <a:xfrm>
            <a:off x="723753" y="475873"/>
            <a:ext cx="8109563" cy="3938629"/>
          </a:xfrm>
          <a:prstGeom prst="rect">
            <a:avLst/>
          </a:prstGeom>
        </p:spPr>
      </p:pic>
    </p:spTree>
    <p:extLst>
      <p:ext uri="{BB962C8B-B14F-4D97-AF65-F5344CB8AC3E}">
        <p14:creationId xmlns:p14="http://schemas.microsoft.com/office/powerpoint/2010/main" val="167388127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AED5E58-5AF4-4693-93BF-FCEF6554991F}"/>
              </a:ext>
            </a:extLst>
          </p:cNvPr>
          <p:cNvCxnSpPr>
            <a:cxnSpLocks/>
          </p:cNvCxnSpPr>
          <p:nvPr/>
        </p:nvCxnSpPr>
        <p:spPr>
          <a:xfrm>
            <a:off x="4522201" y="44140"/>
            <a:ext cx="42366" cy="4706135"/>
          </a:xfrm>
          <a:prstGeom prst="line">
            <a:avLst/>
          </a:prstGeom>
          <a:ln/>
        </p:spPr>
        <p:style>
          <a:lnRef idx="1">
            <a:schemeClr val="accent5"/>
          </a:lnRef>
          <a:fillRef idx="0">
            <a:schemeClr val="accent5"/>
          </a:fillRef>
          <a:effectRef idx="0">
            <a:schemeClr val="accent5"/>
          </a:effectRef>
          <a:fontRef idx="minor">
            <a:schemeClr val="tx1"/>
          </a:fontRef>
        </p:style>
      </p:cxnSp>
      <p:sp>
        <p:nvSpPr>
          <p:cNvPr id="6" name="Rectangle 5">
            <a:extLst>
              <a:ext uri="{FF2B5EF4-FFF2-40B4-BE49-F238E27FC236}">
                <a16:creationId xmlns:a16="http://schemas.microsoft.com/office/drawing/2014/main" id="{074D20F4-3F29-434F-955F-EC84D8A56CF3}"/>
              </a:ext>
            </a:extLst>
          </p:cNvPr>
          <p:cNvSpPr/>
          <p:nvPr/>
        </p:nvSpPr>
        <p:spPr>
          <a:xfrm>
            <a:off x="6872991" y="24"/>
            <a:ext cx="2271010" cy="374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Final Fit</a:t>
            </a:r>
          </a:p>
        </p:txBody>
      </p:sp>
      <p:pic>
        <p:nvPicPr>
          <p:cNvPr id="9" name="Picture 8">
            <a:extLst>
              <a:ext uri="{FF2B5EF4-FFF2-40B4-BE49-F238E27FC236}">
                <a16:creationId xmlns:a16="http://schemas.microsoft.com/office/drawing/2014/main" id="{A7D3B31D-3B02-422B-A9B6-E71103C03A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780" y="974418"/>
            <a:ext cx="4481104" cy="3140861"/>
          </a:xfrm>
          <a:prstGeom prst="rect">
            <a:avLst/>
          </a:prstGeom>
        </p:spPr>
      </p:pic>
      <p:pic>
        <p:nvPicPr>
          <p:cNvPr id="10" name="Picture 9">
            <a:extLst>
              <a:ext uri="{FF2B5EF4-FFF2-40B4-BE49-F238E27FC236}">
                <a16:creationId xmlns:a16="http://schemas.microsoft.com/office/drawing/2014/main" id="{87FE9FAA-8349-4DB1-BD3C-0273287DC8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9436" y="1087855"/>
            <a:ext cx="4564566" cy="2967790"/>
          </a:xfrm>
          <a:prstGeom prst="rect">
            <a:avLst/>
          </a:prstGeom>
        </p:spPr>
      </p:pic>
      <p:sp>
        <p:nvSpPr>
          <p:cNvPr id="11" name="Rectangle 10">
            <a:extLst>
              <a:ext uri="{FF2B5EF4-FFF2-40B4-BE49-F238E27FC236}">
                <a16:creationId xmlns:a16="http://schemas.microsoft.com/office/drawing/2014/main" id="{ECF4F83A-720F-42F4-850B-4176141AA569}"/>
              </a:ext>
            </a:extLst>
          </p:cNvPr>
          <p:cNvSpPr/>
          <p:nvPr/>
        </p:nvSpPr>
        <p:spPr>
          <a:xfrm>
            <a:off x="2510388" y="3473116"/>
            <a:ext cx="1688633" cy="219774"/>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a:extLst>
              <a:ext uri="{FF2B5EF4-FFF2-40B4-BE49-F238E27FC236}">
                <a16:creationId xmlns:a16="http://schemas.microsoft.com/office/drawing/2014/main" id="{6FB45BCB-4FCB-40B6-8385-19A492B55C11}"/>
              </a:ext>
            </a:extLst>
          </p:cNvPr>
          <p:cNvSpPr/>
          <p:nvPr/>
        </p:nvSpPr>
        <p:spPr>
          <a:xfrm>
            <a:off x="6942020" y="3515629"/>
            <a:ext cx="1688633" cy="219774"/>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12">
            <a:extLst>
              <a:ext uri="{FF2B5EF4-FFF2-40B4-BE49-F238E27FC236}">
                <a16:creationId xmlns:a16="http://schemas.microsoft.com/office/drawing/2014/main" id="{6F5C99F9-560A-47A3-9471-74802504FE03}"/>
              </a:ext>
            </a:extLst>
          </p:cNvPr>
          <p:cNvSpPr/>
          <p:nvPr/>
        </p:nvSpPr>
        <p:spPr>
          <a:xfrm>
            <a:off x="5498230" y="2561321"/>
            <a:ext cx="790275" cy="619026"/>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tangle 13">
            <a:extLst>
              <a:ext uri="{FF2B5EF4-FFF2-40B4-BE49-F238E27FC236}">
                <a16:creationId xmlns:a16="http://schemas.microsoft.com/office/drawing/2014/main" id="{8F0CE12D-EEAB-4C97-92CF-2136A8125B9D}"/>
              </a:ext>
            </a:extLst>
          </p:cNvPr>
          <p:cNvSpPr/>
          <p:nvPr/>
        </p:nvSpPr>
        <p:spPr>
          <a:xfrm>
            <a:off x="990398" y="2481110"/>
            <a:ext cx="790275" cy="619026"/>
          </a:xfrm>
          <a:prstGeom prst="rect">
            <a:avLst/>
          </a:prstGeom>
          <a:no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8643937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1E84-632E-BC59-F28B-36A75804625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9D0169-1E70-4A78-C0CB-E159D484CA30}"/>
              </a:ext>
            </a:extLst>
          </p:cNvPr>
          <p:cNvSpPr/>
          <p:nvPr/>
        </p:nvSpPr>
        <p:spPr>
          <a:xfrm>
            <a:off x="7018507" y="0"/>
            <a:ext cx="2125493"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600" dirty="0">
                <a:solidFill>
                  <a:srgbClr val="FFFFFF"/>
                </a:solidFill>
              </a:rPr>
              <a:t>Quantitative Analysis</a:t>
            </a:r>
          </a:p>
          <a:p>
            <a:pPr algn="ctr"/>
            <a:r>
              <a:rPr lang="en-US" sz="1200" i="1" dirty="0">
                <a:solidFill>
                  <a:srgbClr val="FFFFFF"/>
                </a:solidFill>
              </a:rPr>
              <a:t>Background: 1 of 3</a:t>
            </a:r>
          </a:p>
        </p:txBody>
      </p:sp>
      <p:sp>
        <p:nvSpPr>
          <p:cNvPr id="3" name="Title 2">
            <a:extLst>
              <a:ext uri="{FF2B5EF4-FFF2-40B4-BE49-F238E27FC236}">
                <a16:creationId xmlns:a16="http://schemas.microsoft.com/office/drawing/2014/main" id="{7861E0EE-A05D-2271-455A-A4E800B48DC3}"/>
              </a:ext>
            </a:extLst>
          </p:cNvPr>
          <p:cNvSpPr>
            <a:spLocks noGrp="1"/>
          </p:cNvSpPr>
          <p:nvPr>
            <p:ph type="title"/>
          </p:nvPr>
        </p:nvSpPr>
        <p:spPr>
          <a:xfrm>
            <a:off x="457200" y="205979"/>
            <a:ext cx="8229600" cy="516300"/>
          </a:xfrm>
        </p:spPr>
        <p:txBody>
          <a:bodyPr>
            <a:normAutofit fontScale="90000"/>
          </a:bodyPr>
          <a:lstStyle/>
          <a:p>
            <a:r>
              <a:rPr lang="en-US" dirty="0"/>
              <a:t>Distributions</a:t>
            </a:r>
            <a:br>
              <a:rPr lang="en-US" dirty="0"/>
            </a:br>
            <a:endParaRPr lang="en-US" sz="1350" dirty="0"/>
          </a:p>
        </p:txBody>
      </p:sp>
      <p:sp>
        <p:nvSpPr>
          <p:cNvPr id="16" name="TextBox 15">
            <a:extLst>
              <a:ext uri="{FF2B5EF4-FFF2-40B4-BE49-F238E27FC236}">
                <a16:creationId xmlns:a16="http://schemas.microsoft.com/office/drawing/2014/main" id="{2EF2D21A-A41A-9620-5EB1-F69A6DEBFE82}"/>
              </a:ext>
            </a:extLst>
          </p:cNvPr>
          <p:cNvSpPr txBox="1"/>
          <p:nvPr/>
        </p:nvSpPr>
        <p:spPr>
          <a:xfrm>
            <a:off x="3251841" y="4297193"/>
            <a:ext cx="29474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l" defTabSz="685800"/>
            <a:r>
              <a:rPr lang="en-US" sz="1350" i="1" dirty="0">
                <a:latin typeface="Calibri"/>
                <a:ea typeface="Calibri"/>
                <a:cs typeface="Calibri"/>
                <a:sym typeface="Calibri"/>
              </a:rPr>
              <a:t>Univariate, Scalar or Continuous Variable</a:t>
            </a:r>
          </a:p>
        </p:txBody>
      </p:sp>
      <p:pic>
        <p:nvPicPr>
          <p:cNvPr id="12" name="Picture 11">
            <a:extLst>
              <a:ext uri="{FF2B5EF4-FFF2-40B4-BE49-F238E27FC236}">
                <a16:creationId xmlns:a16="http://schemas.microsoft.com/office/drawing/2014/main" id="{9B486F22-585E-EE86-66EB-8105B8ADA56B}"/>
              </a:ext>
            </a:extLst>
          </p:cNvPr>
          <p:cNvPicPr>
            <a:picLocks noChangeAspect="1"/>
          </p:cNvPicPr>
          <p:nvPr/>
        </p:nvPicPr>
        <p:blipFill>
          <a:blip r:embed="rId3"/>
          <a:stretch>
            <a:fillRect/>
          </a:stretch>
        </p:blipFill>
        <p:spPr>
          <a:xfrm>
            <a:off x="1040235" y="721889"/>
            <a:ext cx="7361484" cy="3575304"/>
          </a:xfrm>
          <a:prstGeom prst="rect">
            <a:avLst/>
          </a:prstGeom>
        </p:spPr>
      </p:pic>
      <p:sp>
        <p:nvSpPr>
          <p:cNvPr id="13" name="TextBox 12">
            <a:extLst>
              <a:ext uri="{FF2B5EF4-FFF2-40B4-BE49-F238E27FC236}">
                <a16:creationId xmlns:a16="http://schemas.microsoft.com/office/drawing/2014/main" id="{4A328100-B96C-088B-8C35-069D8C2A7B77}"/>
              </a:ext>
            </a:extLst>
          </p:cNvPr>
          <p:cNvSpPr txBox="1"/>
          <p:nvPr/>
        </p:nvSpPr>
        <p:spPr>
          <a:xfrm>
            <a:off x="558366" y="4669474"/>
            <a:ext cx="46558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Errata: distributed copy was slightly off in boundaries for +/-</a:t>
            </a:r>
            <a:r>
              <a:rPr kumimoji="0" lang="en-US" sz="1200" b="0" i="1" u="none" strike="noStrike" cap="none" spc="0" normalizeH="0" baseline="0" dirty="0">
                <a:ln>
                  <a:noFill/>
                </a:ln>
                <a:solidFill>
                  <a:srgbClr val="3333FF"/>
                </a:solidFill>
                <a:effectLst/>
                <a:uFillTx/>
                <a:latin typeface="Symbol" panose="05050102010706020507" pitchFamily="18" charset="2"/>
                <a:cs typeface="Calibri" panose="020F0502020204030204" pitchFamily="34" charset="0"/>
                <a:sym typeface="Helvetica Light"/>
              </a:rPr>
              <a:t>s</a:t>
            </a:r>
            <a:r>
              <a:rPr kumimoji="0" lang="en-US" sz="1200" b="0" i="1" u="none" strike="noStrike" cap="none" spc="0" normalizeH="0" baseline="0" dirty="0">
                <a:ln>
                  <a:noFill/>
                </a:ln>
                <a:solidFill>
                  <a:srgbClr val="3333FF"/>
                </a:solidFill>
                <a:effectLst/>
                <a:uFillTx/>
                <a:latin typeface="Calibri" panose="020F0502020204030204" pitchFamily="34" charset="0"/>
                <a:cs typeface="Calibri" panose="020F0502020204030204" pitchFamily="34" charset="0"/>
                <a:sym typeface="Helvetica Light"/>
              </a:rPr>
              <a:t> and IQR</a:t>
            </a:r>
          </a:p>
        </p:txBody>
      </p:sp>
      <p:pic>
        <p:nvPicPr>
          <p:cNvPr id="15" name="Picture 14">
            <a:extLst>
              <a:ext uri="{FF2B5EF4-FFF2-40B4-BE49-F238E27FC236}">
                <a16:creationId xmlns:a16="http://schemas.microsoft.com/office/drawing/2014/main" id="{0622E619-212B-8028-B24C-A8EAD5415537}"/>
              </a:ext>
            </a:extLst>
          </p:cNvPr>
          <p:cNvPicPr>
            <a:picLocks noChangeAspect="1"/>
          </p:cNvPicPr>
          <p:nvPr/>
        </p:nvPicPr>
        <p:blipFill>
          <a:blip r:embed="rId4"/>
          <a:srcRect l="13434" t="26423" r="14131" b="26605"/>
          <a:stretch/>
        </p:blipFill>
        <p:spPr>
          <a:xfrm>
            <a:off x="147233" y="789209"/>
            <a:ext cx="8849533" cy="3228036"/>
          </a:xfrm>
          <a:prstGeom prst="rect">
            <a:avLst/>
          </a:prstGeom>
        </p:spPr>
      </p:pic>
      <p:sp>
        <p:nvSpPr>
          <p:cNvPr id="17" name="TextBox 16">
            <a:extLst>
              <a:ext uri="{FF2B5EF4-FFF2-40B4-BE49-F238E27FC236}">
                <a16:creationId xmlns:a16="http://schemas.microsoft.com/office/drawing/2014/main" id="{42AA6D7F-FFA8-8F7C-969D-28AB766F1733}"/>
              </a:ext>
            </a:extLst>
          </p:cNvPr>
          <p:cNvSpPr txBox="1"/>
          <p:nvPr/>
        </p:nvSpPr>
        <p:spPr>
          <a:xfrm>
            <a:off x="3045417" y="4271068"/>
            <a:ext cx="3153905"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hlinkClick r:id="rId5"/>
              </a:rPr>
              <a:t>https://www.biologyforlife.com/skew.html</a:t>
            </a:r>
            <a:r>
              <a:rPr kumimoji="0" lang="en-US" sz="1200" b="0"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 </a:t>
            </a:r>
          </a:p>
        </p:txBody>
      </p:sp>
    </p:spTree>
    <p:extLst>
      <p:ext uri="{BB962C8B-B14F-4D97-AF65-F5344CB8AC3E}">
        <p14:creationId xmlns:p14="http://schemas.microsoft.com/office/powerpoint/2010/main" val="133230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195BCD-F098-7482-5227-BE1C9B43E7F1}"/>
              </a:ext>
            </a:extLst>
          </p:cNvPr>
          <p:cNvPicPr>
            <a:picLocks noChangeAspect="1"/>
          </p:cNvPicPr>
          <p:nvPr/>
        </p:nvPicPr>
        <p:blipFill>
          <a:blip r:embed="rId2"/>
          <a:srcRect b="5341"/>
          <a:stretch/>
        </p:blipFill>
        <p:spPr>
          <a:xfrm>
            <a:off x="360949" y="134993"/>
            <a:ext cx="8197516" cy="4364818"/>
          </a:xfrm>
          <a:prstGeom prst="rect">
            <a:avLst/>
          </a:prstGeom>
        </p:spPr>
      </p:pic>
      <p:sp>
        <p:nvSpPr>
          <p:cNvPr id="2" name="Explosion: 8 Points 1">
            <a:extLst>
              <a:ext uri="{FF2B5EF4-FFF2-40B4-BE49-F238E27FC236}">
                <a16:creationId xmlns:a16="http://schemas.microsoft.com/office/drawing/2014/main" id="{F36BB32F-78B6-BFF6-CA36-0B1BD769644A}"/>
              </a:ext>
            </a:extLst>
          </p:cNvPr>
          <p:cNvSpPr/>
          <p:nvPr/>
        </p:nvSpPr>
        <p:spPr>
          <a:xfrm>
            <a:off x="7348450" y="0"/>
            <a:ext cx="1795549" cy="979646"/>
          </a:xfrm>
          <a:prstGeom prst="irregularSeal1">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chemeClr val="bg1">
                    <a:lumMod val="60000"/>
                    <a:lumOff val="40000"/>
                  </a:schemeClr>
                </a:solidFill>
                <a:effectLst/>
                <a:uFillTx/>
                <a:latin typeface="Calibri" panose="020F0502020204030204" pitchFamily="34" charset="0"/>
                <a:cs typeface="Calibri" panose="020F0502020204030204" pitchFamily="34" charset="0"/>
                <a:sym typeface="Helvetica Light"/>
              </a:rPr>
              <a:t>Try it!</a:t>
            </a:r>
          </a:p>
        </p:txBody>
      </p:sp>
    </p:spTree>
    <p:extLst>
      <p:ext uri="{BB962C8B-B14F-4D97-AF65-F5344CB8AC3E}">
        <p14:creationId xmlns:p14="http://schemas.microsoft.com/office/powerpoint/2010/main" val="389739904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1F4B-D60E-4A62-9BEE-F8052D795763}"/>
              </a:ext>
            </a:extLst>
          </p:cNvPr>
          <p:cNvSpPr>
            <a:spLocks noGrp="1"/>
          </p:cNvSpPr>
          <p:nvPr>
            <p:ph type="title"/>
          </p:nvPr>
        </p:nvSpPr>
        <p:spPr/>
        <p:txBody>
          <a:bodyPr>
            <a:normAutofit fontScale="90000"/>
          </a:bodyPr>
          <a:lstStyle/>
          <a:p>
            <a:r>
              <a:rPr lang="en-US" dirty="0">
                <a:solidFill>
                  <a:schemeClr val="accent4"/>
                </a:solidFill>
              </a:rPr>
              <a:t>Machine Learning Alternative</a:t>
            </a:r>
            <a:br>
              <a:rPr lang="en-US" dirty="0">
                <a:solidFill>
                  <a:schemeClr val="accent4"/>
                </a:solidFill>
              </a:rPr>
            </a:br>
            <a:r>
              <a:rPr lang="en-US" dirty="0">
                <a:solidFill>
                  <a:schemeClr val="accent4"/>
                </a:solidFill>
              </a:rPr>
              <a:t>Neural Network</a:t>
            </a:r>
            <a:br>
              <a:rPr lang="en-US" dirty="0">
                <a:solidFill>
                  <a:schemeClr val="accent4"/>
                </a:solidFill>
              </a:rPr>
            </a:br>
            <a:endParaRPr lang="en-US" dirty="0">
              <a:solidFill>
                <a:schemeClr val="accent4"/>
              </a:solidFill>
            </a:endParaRPr>
          </a:p>
        </p:txBody>
      </p:sp>
      <p:grpSp>
        <p:nvGrpSpPr>
          <p:cNvPr id="18" name="Group 1203">
            <a:extLst>
              <a:ext uri="{FF2B5EF4-FFF2-40B4-BE49-F238E27FC236}">
                <a16:creationId xmlns:a16="http://schemas.microsoft.com/office/drawing/2014/main" id="{65C799C8-D637-4881-96BF-7682AAA60DD1}"/>
              </a:ext>
            </a:extLst>
          </p:cNvPr>
          <p:cNvGrpSpPr/>
          <p:nvPr/>
        </p:nvGrpSpPr>
        <p:grpSpPr>
          <a:xfrm>
            <a:off x="3322266" y="4110728"/>
            <a:ext cx="2457181" cy="595746"/>
            <a:chOff x="0" y="0"/>
            <a:chExt cx="8736640" cy="2118205"/>
          </a:xfrm>
        </p:grpSpPr>
        <p:sp>
          <p:nvSpPr>
            <p:cNvPr id="19" name="Shape 1193">
              <a:extLst>
                <a:ext uri="{FF2B5EF4-FFF2-40B4-BE49-F238E27FC236}">
                  <a16:creationId xmlns:a16="http://schemas.microsoft.com/office/drawing/2014/main" id="{31DD94C9-EF23-472C-A74E-D6BC99EE487E}"/>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0" name="Shape 1194">
              <a:extLst>
                <a:ext uri="{FF2B5EF4-FFF2-40B4-BE49-F238E27FC236}">
                  <a16:creationId xmlns:a16="http://schemas.microsoft.com/office/drawing/2014/main" id="{305B3F87-9145-4FA8-AB01-B99786BEC3D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21" name="Shape 1195">
              <a:extLst>
                <a:ext uri="{FF2B5EF4-FFF2-40B4-BE49-F238E27FC236}">
                  <a16:creationId xmlns:a16="http://schemas.microsoft.com/office/drawing/2014/main" id="{1B0FB670-B6B2-4F51-9099-12CB8598C94C}"/>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2" name="Shape 1196">
              <a:extLst>
                <a:ext uri="{FF2B5EF4-FFF2-40B4-BE49-F238E27FC236}">
                  <a16:creationId xmlns:a16="http://schemas.microsoft.com/office/drawing/2014/main" id="{2F6A0B09-6D54-4C44-8147-9815FC88C236}"/>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3" name="Shape 1197">
              <a:extLst>
                <a:ext uri="{FF2B5EF4-FFF2-40B4-BE49-F238E27FC236}">
                  <a16:creationId xmlns:a16="http://schemas.microsoft.com/office/drawing/2014/main" id="{E8CD197E-F6CC-4ED5-BED8-6616D757699A}"/>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4" name="Shape 1198">
              <a:extLst>
                <a:ext uri="{FF2B5EF4-FFF2-40B4-BE49-F238E27FC236}">
                  <a16:creationId xmlns:a16="http://schemas.microsoft.com/office/drawing/2014/main" id="{0F2C794B-A083-4E55-993B-B0CDC94B35EB}"/>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5" name="Shape 1199">
              <a:extLst>
                <a:ext uri="{FF2B5EF4-FFF2-40B4-BE49-F238E27FC236}">
                  <a16:creationId xmlns:a16="http://schemas.microsoft.com/office/drawing/2014/main" id="{8F36FEAE-B0F5-4154-9D87-026D9B8E5403}"/>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6" name="Shape 1200">
              <a:extLst>
                <a:ext uri="{FF2B5EF4-FFF2-40B4-BE49-F238E27FC236}">
                  <a16:creationId xmlns:a16="http://schemas.microsoft.com/office/drawing/2014/main" id="{D786C196-AAC7-4AD8-892F-B7F2528199C8}"/>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r>
                <a:rPr lang="en-US" sz="900" dirty="0"/>
                <a:t>3</a:t>
              </a:r>
              <a:endParaRPr sz="900" dirty="0"/>
            </a:p>
          </p:txBody>
        </p:sp>
        <p:sp>
          <p:nvSpPr>
            <p:cNvPr id="27" name="Shape 1201">
              <a:extLst>
                <a:ext uri="{FF2B5EF4-FFF2-40B4-BE49-F238E27FC236}">
                  <a16:creationId xmlns:a16="http://schemas.microsoft.com/office/drawing/2014/main" id="{7F52E36A-82FA-4387-A444-9182E0A857EA}"/>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28" name="Shape 1202">
              <a:extLst>
                <a:ext uri="{FF2B5EF4-FFF2-40B4-BE49-F238E27FC236}">
                  <a16:creationId xmlns:a16="http://schemas.microsoft.com/office/drawing/2014/main" id="{8109DD41-630F-4B56-B0D7-5303C6DED071}"/>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534565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81EF-5271-4743-5A39-F4FD67933E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981B7D-4C9F-4605-1E60-BF133A3F2F2B}"/>
              </a:ext>
            </a:extLst>
          </p:cNvPr>
          <p:cNvSpPr>
            <a:spLocks noGrp="1"/>
          </p:cNvSpPr>
          <p:nvPr>
            <p:ph type="title"/>
          </p:nvPr>
        </p:nvSpPr>
        <p:spPr>
          <a:xfrm>
            <a:off x="480947" y="273557"/>
            <a:ext cx="7810500" cy="680620"/>
          </a:xfrm>
        </p:spPr>
        <p:txBody>
          <a:bodyPr>
            <a:normAutofit/>
          </a:bodyPr>
          <a:lstStyle/>
          <a:p>
            <a:r>
              <a:rPr lang="en-US" sz="3600" dirty="0">
                <a:latin typeface="Calibri" panose="020F0502020204030204" pitchFamily="34" charset="0"/>
                <a:cs typeface="Calibri" panose="020F0502020204030204" pitchFamily="34" charset="0"/>
              </a:rPr>
              <a:t>How do I predict a metric?</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096B2829-7D86-4DCB-500B-701BD1E5547C}"/>
              </a:ext>
            </a:extLst>
          </p:cNvPr>
          <p:cNvSpPr>
            <a:spLocks noGrp="1"/>
          </p:cNvSpPr>
          <p:nvPr>
            <p:ph type="body" sz="quarter" idx="1"/>
          </p:nvPr>
        </p:nvSpPr>
        <p:spPr>
          <a:xfrm>
            <a:off x="480947" y="988425"/>
            <a:ext cx="7810500" cy="924647"/>
          </a:xfrm>
        </p:spPr>
        <p:txBody>
          <a:bodyPr>
            <a:normAutofit lnSpcReduction="10000"/>
          </a:bodyPr>
          <a:lstStyle/>
          <a:p>
            <a:r>
              <a:rPr lang="en-US" sz="1200" i="1" dirty="0">
                <a:solidFill>
                  <a:schemeClr val="bg2">
                    <a:lumMod val="50000"/>
                  </a:schemeClr>
                </a:solidFill>
                <a:latin typeface="Calibri" panose="020F0502020204030204" pitchFamily="34" charset="0"/>
                <a:cs typeface="Calibri" panose="020F0502020204030204" pitchFamily="34" charset="0"/>
              </a:rPr>
              <a:t>Examples</a:t>
            </a:r>
          </a:p>
          <a:p>
            <a:endParaRPr lang="en-US" sz="1200" i="1" dirty="0">
              <a:solidFill>
                <a:schemeClr val="bg2">
                  <a:lumMod val="50000"/>
                </a:schemeClr>
              </a:solidFill>
              <a:latin typeface="Calibri" panose="020F0502020204030204" pitchFamily="34" charset="0"/>
              <a:cs typeface="Calibri" panose="020F0502020204030204" pitchFamily="34" charset="0"/>
            </a:endParaRPr>
          </a:p>
          <a:p>
            <a:r>
              <a:rPr lang="en-US" sz="1800" dirty="0">
                <a:solidFill>
                  <a:schemeClr val="accent1"/>
                </a:solidFill>
                <a:latin typeface="Calibri" panose="020F0502020204030204" pitchFamily="34" charset="0"/>
                <a:cs typeface="Calibri" panose="020F0502020204030204" pitchFamily="34" charset="0"/>
              </a:rPr>
              <a:t>Statistics:  Linear Regression Analysis</a:t>
            </a:r>
          </a:p>
          <a:p>
            <a:r>
              <a:rPr lang="en-US" sz="1800" dirty="0">
                <a:solidFill>
                  <a:schemeClr val="accent2"/>
                </a:solidFill>
                <a:latin typeface="Calibri" panose="020F0502020204030204" pitchFamily="34" charset="0"/>
                <a:cs typeface="Calibri" panose="020F0502020204030204" pitchFamily="34" charset="0"/>
              </a:rPr>
              <a:t>Machine Learning:  Neural Network</a:t>
            </a:r>
          </a:p>
        </p:txBody>
      </p:sp>
      <p:graphicFrame>
        <p:nvGraphicFramePr>
          <p:cNvPr id="6" name="Object 29">
            <a:extLst>
              <a:ext uri="{FF2B5EF4-FFF2-40B4-BE49-F238E27FC236}">
                <a16:creationId xmlns:a16="http://schemas.microsoft.com/office/drawing/2014/main" id="{57B1016E-E5CE-5B98-2906-EB8D898192BC}"/>
              </a:ext>
            </a:extLst>
          </p:cNvPr>
          <p:cNvGraphicFramePr>
            <a:graphicFrameLocks noChangeAspect="1"/>
          </p:cNvGraphicFramePr>
          <p:nvPr/>
        </p:nvGraphicFramePr>
        <p:xfrm>
          <a:off x="709991" y="1965919"/>
          <a:ext cx="3172505" cy="2431756"/>
        </p:xfrm>
        <a:graphic>
          <a:graphicData uri="http://schemas.openxmlformats.org/presentationml/2006/ole">
            <mc:AlternateContent xmlns:mc="http://schemas.openxmlformats.org/markup-compatibility/2006">
              <mc:Choice xmlns:v="urn:schemas-microsoft-com:vml" Requires="v">
                <p:oleObj name="Chart" r:id="rId2" imgW="2895600" imgH="2219325" progId="Excel.Chart.8">
                  <p:embed/>
                </p:oleObj>
              </mc:Choice>
              <mc:Fallback>
                <p:oleObj name="Chart" r:id="rId2" imgW="2895600" imgH="2219325" progId="Excel.Chart.8">
                  <p:embed/>
                  <p:pic>
                    <p:nvPicPr>
                      <p:cNvPr id="6" name="Object 29">
                        <a:extLst>
                          <a:ext uri="{FF2B5EF4-FFF2-40B4-BE49-F238E27FC236}">
                            <a16:creationId xmlns:a16="http://schemas.microsoft.com/office/drawing/2014/main" id="{45C93372-9641-49A7-ADAB-F785745F1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91" y="1965919"/>
                        <a:ext cx="3172505" cy="2431756"/>
                      </a:xfrm>
                      <a:prstGeom prst="rect">
                        <a:avLst/>
                      </a:prstGeom>
                      <a:noFill/>
                      <a:ln w="76200">
                        <a:solidFill>
                          <a:schemeClr val="accent1"/>
                        </a:solidFill>
                      </a:ln>
                      <a:effectLst/>
                    </p:spPr>
                  </p:pic>
                </p:oleObj>
              </mc:Fallback>
            </mc:AlternateContent>
          </a:graphicData>
        </a:graphic>
      </p:graphicFrame>
      <p:pic>
        <p:nvPicPr>
          <p:cNvPr id="9" name="Picture 23" descr="https://cdn-images-1.medium.com/max/1000/1*Gh5PS4R_A5drl5ebd_gNrg@2x.png">
            <a:extLst>
              <a:ext uri="{FF2B5EF4-FFF2-40B4-BE49-F238E27FC236}">
                <a16:creationId xmlns:a16="http://schemas.microsoft.com/office/drawing/2014/main" id="{0C0B1A57-20A1-D811-8956-74CC31ABD49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15727" y="1944675"/>
            <a:ext cx="3718282" cy="2431756"/>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F374099-C50E-F53D-8A5E-4D0C7197392A}"/>
              </a:ext>
            </a:extLst>
          </p:cNvPr>
          <p:cNvSpPr/>
          <p:nvPr/>
        </p:nvSpPr>
        <p:spPr>
          <a:xfrm>
            <a:off x="4849318" y="4414176"/>
            <a:ext cx="2583132" cy="338554"/>
          </a:xfrm>
          <a:prstGeom prst="rect">
            <a:avLst/>
          </a:prstGeom>
        </p:spPr>
        <p:txBody>
          <a:bodyPr wrap="square">
            <a:spAutoFit/>
          </a:bodyPr>
          <a:lstStyle/>
          <a:p>
            <a:r>
              <a:rPr lang="en-US" sz="800" dirty="0"/>
              <a:t>https://towardsdatascience.com/applied-deep-learning-part-1-artificial-neural-networks-d7834f67a4f6</a:t>
            </a:r>
          </a:p>
        </p:txBody>
      </p:sp>
    </p:spTree>
    <p:extLst>
      <p:ext uri="{BB962C8B-B14F-4D97-AF65-F5344CB8AC3E}">
        <p14:creationId xmlns:p14="http://schemas.microsoft.com/office/powerpoint/2010/main" val="371117830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986EA-8027-4D36-AB18-3430FD79A63F}"/>
              </a:ext>
            </a:extLst>
          </p:cNvPr>
          <p:cNvSpPr>
            <a:spLocks noGrp="1"/>
          </p:cNvSpPr>
          <p:nvPr>
            <p:ph type="title"/>
          </p:nvPr>
        </p:nvSpPr>
        <p:spPr>
          <a:xfrm>
            <a:off x="480947" y="278201"/>
            <a:ext cx="7810500" cy="680620"/>
          </a:xfrm>
        </p:spPr>
        <p:txBody>
          <a:bodyPr>
            <a:normAutofit/>
          </a:bodyPr>
          <a:lstStyle/>
          <a:p>
            <a:r>
              <a:rPr lang="en-US" sz="3600" dirty="0">
                <a:latin typeface="Calibri" panose="020F0502020204030204" pitchFamily="34" charset="0"/>
                <a:cs typeface="Calibri" panose="020F0502020204030204" pitchFamily="34" charset="0"/>
              </a:rPr>
              <a:t>How do I know what will drive a result?</a:t>
            </a:r>
            <a:endParaRPr lang="en-US" sz="2200" i="1"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99231E-CB2A-453A-B827-26C12F5BDC7B}"/>
              </a:ext>
            </a:extLst>
          </p:cNvPr>
          <p:cNvSpPr>
            <a:spLocks noGrp="1"/>
          </p:cNvSpPr>
          <p:nvPr>
            <p:ph type="body" sz="quarter" idx="1"/>
          </p:nvPr>
        </p:nvSpPr>
        <p:spPr>
          <a:xfrm>
            <a:off x="489104" y="921269"/>
            <a:ext cx="8417343" cy="1273603"/>
          </a:xfrm>
        </p:spPr>
        <p:txBody>
          <a:bodyPr>
            <a:normAutofit fontScale="77500" lnSpcReduction="20000"/>
          </a:bodyPr>
          <a:lstStyle/>
          <a:p>
            <a:r>
              <a:rPr lang="en-US" sz="1900" i="1" dirty="0">
                <a:solidFill>
                  <a:schemeClr val="bg2">
                    <a:lumMod val="50000"/>
                  </a:schemeClr>
                </a:solidFill>
                <a:latin typeface="Calibri" panose="020F0502020204030204" pitchFamily="34" charset="0"/>
                <a:cs typeface="Calibri" panose="020F0502020204030204" pitchFamily="34" charset="0"/>
              </a:rPr>
              <a:t>Examples</a:t>
            </a:r>
          </a:p>
          <a:p>
            <a:endParaRPr lang="en-US" sz="1900" dirty="0">
              <a:latin typeface="Calibri" panose="020F0502020204030204" pitchFamily="34" charset="0"/>
              <a:cs typeface="Calibri" panose="020F0502020204030204" pitchFamily="34" charset="0"/>
            </a:endParaRPr>
          </a:p>
          <a:p>
            <a:r>
              <a:rPr lang="en-US" sz="2600" dirty="0">
                <a:solidFill>
                  <a:schemeClr val="accent1"/>
                </a:solidFill>
                <a:latin typeface="Calibri" panose="020F0502020204030204" pitchFamily="34" charset="0"/>
                <a:cs typeface="Calibri" panose="020F0502020204030204" pitchFamily="34" charset="0"/>
              </a:rPr>
              <a:t>Statistics:  Automated variable selection (stepwise, all possible subsets)</a:t>
            </a:r>
          </a:p>
          <a:p>
            <a:r>
              <a:rPr lang="en-US" sz="2600" dirty="0">
                <a:solidFill>
                  <a:schemeClr val="accent2"/>
                </a:solidFill>
                <a:latin typeface="Calibri" panose="020F0502020204030204" pitchFamily="34" charset="0"/>
                <a:cs typeface="Calibri" panose="020F0502020204030204" pitchFamily="34" charset="0"/>
              </a:rPr>
              <a:t>Machine Learning:  Filter Methods, Wrapper Methods, Embedded Methods</a:t>
            </a:r>
          </a:p>
        </p:txBody>
      </p:sp>
      <p:sp>
        <p:nvSpPr>
          <p:cNvPr id="17" name="Rectangle 16">
            <a:extLst>
              <a:ext uri="{FF2B5EF4-FFF2-40B4-BE49-F238E27FC236}">
                <a16:creationId xmlns:a16="http://schemas.microsoft.com/office/drawing/2014/main" id="{228DF917-8A14-4739-B36C-14F37968B685}"/>
              </a:ext>
            </a:extLst>
          </p:cNvPr>
          <p:cNvSpPr/>
          <p:nvPr/>
        </p:nvSpPr>
        <p:spPr>
          <a:xfrm>
            <a:off x="5426593" y="4303056"/>
            <a:ext cx="3304452" cy="215444"/>
          </a:xfrm>
          <a:prstGeom prst="rect">
            <a:avLst/>
          </a:prstGeom>
        </p:spPr>
        <p:txBody>
          <a:bodyPr wrap="square">
            <a:spAutoFit/>
          </a:bodyPr>
          <a:lstStyle/>
          <a:p>
            <a:r>
              <a:rPr lang="en-US" sz="800" dirty="0"/>
              <a:t>http://compneurosci.com/wiki/images/4/42/Intro_to_PCA_and_ICA.pdf</a:t>
            </a:r>
          </a:p>
        </p:txBody>
      </p:sp>
      <p:grpSp>
        <p:nvGrpSpPr>
          <p:cNvPr id="7" name="Group 6">
            <a:extLst>
              <a:ext uri="{FF2B5EF4-FFF2-40B4-BE49-F238E27FC236}">
                <a16:creationId xmlns:a16="http://schemas.microsoft.com/office/drawing/2014/main" id="{CA2E6F66-69EA-43BF-BC1F-9A5A44622E8E}"/>
              </a:ext>
            </a:extLst>
          </p:cNvPr>
          <p:cNvGrpSpPr/>
          <p:nvPr/>
        </p:nvGrpSpPr>
        <p:grpSpPr>
          <a:xfrm>
            <a:off x="394114" y="2020369"/>
            <a:ext cx="3782760" cy="2364751"/>
            <a:chOff x="167148" y="2011680"/>
            <a:chExt cx="4034149" cy="2743200"/>
          </a:xfrm>
        </p:grpSpPr>
        <p:graphicFrame>
          <p:nvGraphicFramePr>
            <p:cNvPr id="14" name="Object 29">
              <a:extLst>
                <a:ext uri="{FF2B5EF4-FFF2-40B4-BE49-F238E27FC236}">
                  <a16:creationId xmlns:a16="http://schemas.microsoft.com/office/drawing/2014/main" id="{95F16402-CDB3-4428-B7DF-A6EF0159DB25}"/>
                </a:ext>
              </a:extLst>
            </p:cNvPr>
            <p:cNvGraphicFramePr>
              <a:graphicFrameLocks noChangeAspect="1"/>
            </p:cNvGraphicFramePr>
            <p:nvPr/>
          </p:nvGraphicFramePr>
          <p:xfrm>
            <a:off x="242403" y="2065376"/>
            <a:ext cx="2309231" cy="1770048"/>
          </p:xfrm>
          <a:graphic>
            <a:graphicData uri="http://schemas.openxmlformats.org/presentationml/2006/ole">
              <mc:AlternateContent xmlns:mc="http://schemas.openxmlformats.org/markup-compatibility/2006">
                <mc:Choice xmlns:v="urn:schemas-microsoft-com:vml" Requires="v">
                  <p:oleObj name="Chart" r:id="rId2" imgW="2895600" imgH="2219325" progId="Excel.Chart.8">
                    <p:embed/>
                  </p:oleObj>
                </mc:Choice>
                <mc:Fallback>
                  <p:oleObj name="Chart" r:id="rId2" imgW="2895600" imgH="2219325" progId="Excel.Chart.8">
                    <p:embed/>
                    <p:pic>
                      <p:nvPicPr>
                        <p:cNvPr id="14" name="Object 29">
                          <a:extLst>
                            <a:ext uri="{FF2B5EF4-FFF2-40B4-BE49-F238E27FC236}">
                              <a16:creationId xmlns:a16="http://schemas.microsoft.com/office/drawing/2014/main" id="{95F16402-CDB3-4428-B7DF-A6EF0159D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03" y="2065376"/>
                          <a:ext cx="2309231" cy="1770048"/>
                        </a:xfrm>
                        <a:prstGeom prst="rect">
                          <a:avLst/>
                        </a:prstGeom>
                        <a:noFill/>
                        <a:ln>
                          <a:noFill/>
                        </a:ln>
                        <a:effectLst/>
                      </p:spPr>
                    </p:pic>
                  </p:oleObj>
                </mc:Fallback>
              </mc:AlternateContent>
            </a:graphicData>
          </a:graphic>
        </p:graphicFrame>
        <p:graphicFrame>
          <p:nvGraphicFramePr>
            <p:cNvPr id="15" name="Object 31">
              <a:extLst>
                <a:ext uri="{FF2B5EF4-FFF2-40B4-BE49-F238E27FC236}">
                  <a16:creationId xmlns:a16="http://schemas.microsoft.com/office/drawing/2014/main" id="{98CF9942-D7D0-48FE-95D7-565355552D50}"/>
                </a:ext>
              </a:extLst>
            </p:cNvPr>
            <p:cNvGraphicFramePr>
              <a:graphicFrameLocks noChangeAspect="1"/>
            </p:cNvGraphicFramePr>
            <p:nvPr/>
          </p:nvGraphicFramePr>
          <p:xfrm>
            <a:off x="1826547" y="2920181"/>
            <a:ext cx="2309231" cy="1772014"/>
          </p:xfrm>
          <a:graphic>
            <a:graphicData uri="http://schemas.openxmlformats.org/presentationml/2006/ole">
              <mc:AlternateContent xmlns:mc="http://schemas.openxmlformats.org/markup-compatibility/2006">
                <mc:Choice xmlns:v="urn:schemas-microsoft-com:vml" Requires="v">
                  <p:oleObj name="Chart" r:id="rId4" imgW="2905125" imgH="2228850" progId="Excel.Chart.8">
                    <p:embed/>
                  </p:oleObj>
                </mc:Choice>
                <mc:Fallback>
                  <p:oleObj name="Chart" r:id="rId4" imgW="2905125" imgH="2228850" progId="Excel.Chart.8">
                    <p:embed/>
                    <p:pic>
                      <p:nvPicPr>
                        <p:cNvPr id="15" name="Object 31">
                          <a:extLst>
                            <a:ext uri="{FF2B5EF4-FFF2-40B4-BE49-F238E27FC236}">
                              <a16:creationId xmlns:a16="http://schemas.microsoft.com/office/drawing/2014/main" id="{98CF9942-D7D0-48FE-95D7-565355552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547" y="2920181"/>
                          <a:ext cx="2309231" cy="1772014"/>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D23299BB-76D1-44F0-BE56-FFFDB2A4816C}"/>
                </a:ext>
              </a:extLst>
            </p:cNvPr>
            <p:cNvSpPr/>
            <p:nvPr/>
          </p:nvSpPr>
          <p:spPr>
            <a:xfrm>
              <a:off x="242403" y="2065376"/>
              <a:ext cx="3893375" cy="2626819"/>
            </a:xfrm>
            <a:prstGeom prst="rect">
              <a:avLst/>
            </a:prstGeom>
            <a:noFill/>
            <a:ln w="762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1E2BA612-27DB-4B77-8A90-7F37FB46AA03}"/>
                </a:ext>
              </a:extLst>
            </p:cNvPr>
            <p:cNvSpPr/>
            <p:nvPr/>
          </p:nvSpPr>
          <p:spPr>
            <a:xfrm>
              <a:off x="167148" y="2011680"/>
              <a:ext cx="4034149" cy="2743200"/>
            </a:xfrm>
            <a:prstGeom prst="rect">
              <a:avLst/>
            </a:prstGeom>
            <a:noFill/>
            <a:ln w="57150" cap="flat">
              <a:solidFill>
                <a:schemeClr val="accent2"/>
              </a:solidFill>
              <a:prstDash val="solid"/>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solidFill>
                  <a:srgbClr val="FFFFFF"/>
                </a:solidFill>
                <a:effectLst/>
                <a:uFillTx/>
                <a:latin typeface="+mn-lt"/>
                <a:ea typeface="+mn-ea"/>
                <a:cs typeface="+mn-cs"/>
                <a:sym typeface="Helvetica Light"/>
              </a:endParaRPr>
            </a:p>
          </p:txBody>
        </p:sp>
      </p:grpSp>
      <p:pic>
        <p:nvPicPr>
          <p:cNvPr id="8" name="Picture 23" descr="https://cdn-images-1.medium.com/max/1000/1*Gh5PS4R_A5drl5ebd_gNrg@2x.png">
            <a:extLst>
              <a:ext uri="{FF2B5EF4-FFF2-40B4-BE49-F238E27FC236}">
                <a16:creationId xmlns:a16="http://schemas.microsoft.com/office/drawing/2014/main" id="{8FED1D06-F156-7FD7-F91F-F087427C329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02244" y="2075347"/>
            <a:ext cx="3531764" cy="2309773"/>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9" name="&quot;Not Allowed&quot; Symbol 8">
            <a:extLst>
              <a:ext uri="{FF2B5EF4-FFF2-40B4-BE49-F238E27FC236}">
                <a16:creationId xmlns:a16="http://schemas.microsoft.com/office/drawing/2014/main" id="{140C2354-2FB8-3BE1-7CEB-C11F8347B1A1}"/>
              </a:ext>
            </a:extLst>
          </p:cNvPr>
          <p:cNvSpPr/>
          <p:nvPr/>
        </p:nvSpPr>
        <p:spPr>
          <a:xfrm>
            <a:off x="4967127" y="3308727"/>
            <a:ext cx="459465" cy="517161"/>
          </a:xfrm>
          <a:prstGeom prst="noSmoking">
            <a:avLst/>
          </a:prstGeom>
          <a:solidFill>
            <a:srgbClr val="FF0000">
              <a:alpha val="20000"/>
            </a:srgbClr>
          </a:solidFill>
          <a:ln w="127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tar: 5 Points 10">
            <a:extLst>
              <a:ext uri="{FF2B5EF4-FFF2-40B4-BE49-F238E27FC236}">
                <a16:creationId xmlns:a16="http://schemas.microsoft.com/office/drawing/2014/main" id="{7EE43F03-4EFE-C346-4F32-D4EC9A0E5E3C}"/>
              </a:ext>
            </a:extLst>
          </p:cNvPr>
          <p:cNvSpPr/>
          <p:nvPr/>
        </p:nvSpPr>
        <p:spPr>
          <a:xfrm>
            <a:off x="1041816" y="2630773"/>
            <a:ext cx="611254" cy="562131"/>
          </a:xfrm>
          <a:prstGeom prst="star5">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6088794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1509-A66E-4AA8-BD73-B778C30023BD}"/>
              </a:ext>
            </a:extLst>
          </p:cNvPr>
          <p:cNvSpPr>
            <a:spLocks noGrp="1"/>
          </p:cNvSpPr>
          <p:nvPr>
            <p:ph type="title"/>
          </p:nvPr>
        </p:nvSpPr>
        <p:spPr>
          <a:xfrm>
            <a:off x="633412" y="139831"/>
            <a:ext cx="7877175" cy="857250"/>
          </a:xfrm>
        </p:spPr>
        <p:txBody>
          <a:bodyPr>
            <a:normAutofit/>
          </a:bodyPr>
          <a:lstStyle/>
          <a:p>
            <a:r>
              <a:rPr lang="en-US" sz="3200" dirty="0">
                <a:solidFill>
                  <a:schemeClr val="tx1"/>
                </a:solidFill>
              </a:rPr>
              <a:t>Neural Network</a:t>
            </a:r>
          </a:p>
        </p:txBody>
      </p:sp>
      <p:sp>
        <p:nvSpPr>
          <p:cNvPr id="3" name="Content Placeholder 2">
            <a:extLst>
              <a:ext uri="{FF2B5EF4-FFF2-40B4-BE49-F238E27FC236}">
                <a16:creationId xmlns:a16="http://schemas.microsoft.com/office/drawing/2014/main" id="{116C9B62-767D-4097-890D-BAB46324AE62}"/>
              </a:ext>
            </a:extLst>
          </p:cNvPr>
          <p:cNvSpPr>
            <a:spLocks noGrp="1"/>
          </p:cNvSpPr>
          <p:nvPr>
            <p:ph idx="1"/>
          </p:nvPr>
        </p:nvSpPr>
        <p:spPr>
          <a:xfrm>
            <a:off x="251671" y="943020"/>
            <a:ext cx="8224478" cy="3666455"/>
          </a:xfrm>
        </p:spPr>
        <p:txBody>
          <a:bodyPr>
            <a:noAutofit/>
          </a:bodyPr>
          <a:lstStyle/>
          <a:p>
            <a:pPr>
              <a:spcBef>
                <a:spcPts val="0"/>
              </a:spcBef>
              <a:spcAft>
                <a:spcPts val="300"/>
              </a:spcAft>
            </a:pPr>
            <a:r>
              <a:rPr lang="en-US" sz="1600" b="1" dirty="0">
                <a:solidFill>
                  <a:schemeClr val="accent1"/>
                </a:solidFill>
              </a:rPr>
              <a:t>What it is/how it works</a:t>
            </a:r>
          </a:p>
          <a:p>
            <a:pPr lvl="1">
              <a:spcBef>
                <a:spcPts val="0"/>
              </a:spcBef>
              <a:spcAft>
                <a:spcPts val="300"/>
              </a:spcAft>
            </a:pPr>
            <a:r>
              <a:rPr lang="en-US" sz="1600" dirty="0"/>
              <a:t>An algorithm meant to mimic the attributes of the human brain, which uses interconnected processing nodes to recognize patterns among inputs and one or more outputs...</a:t>
            </a:r>
          </a:p>
          <a:p>
            <a:pPr lvl="1">
              <a:spcBef>
                <a:spcPts val="0"/>
              </a:spcBef>
              <a:spcAft>
                <a:spcPts val="600"/>
              </a:spcAft>
            </a:pPr>
            <a:r>
              <a:rPr lang="en-US" sz="1600" dirty="0">
                <a:solidFill>
                  <a:schemeClr val="accent1"/>
                </a:solidFill>
              </a:rPr>
              <a:t>Statistics</a:t>
            </a:r>
            <a:r>
              <a:rPr lang="en-US" sz="1600" dirty="0">
                <a:solidFill>
                  <a:srgbClr val="0070C0"/>
                </a:solidFill>
              </a:rPr>
              <a:t> </a:t>
            </a:r>
            <a:r>
              <a:rPr lang="en-US" sz="1600" dirty="0">
                <a:solidFill>
                  <a:schemeClr val="tx1"/>
                </a:solidFill>
              </a:rPr>
              <a:t>vs. </a:t>
            </a:r>
            <a:r>
              <a:rPr lang="en-US" sz="1600" dirty="0">
                <a:solidFill>
                  <a:schemeClr val="accent2"/>
                </a:solidFill>
              </a:rPr>
              <a:t>Machine Learning</a:t>
            </a:r>
            <a:r>
              <a:rPr lang="en-US" sz="1600" dirty="0"/>
              <a:t>—This is a Machine Learning technique, which relies on </a:t>
            </a:r>
            <a:r>
              <a:rPr lang="en-US" sz="1600" dirty="0">
                <a:solidFill>
                  <a:schemeClr val="accent2"/>
                </a:solidFill>
              </a:rPr>
              <a:t>interactions and nonlinearities</a:t>
            </a:r>
          </a:p>
          <a:p>
            <a:pPr marL="0" indent="0">
              <a:spcBef>
                <a:spcPts val="0"/>
              </a:spcBef>
              <a:spcAft>
                <a:spcPts val="300"/>
              </a:spcAft>
              <a:buNone/>
            </a:pPr>
            <a:endParaRPr lang="en-US" sz="400" b="1" dirty="0">
              <a:solidFill>
                <a:schemeClr val="accent3"/>
              </a:solidFill>
            </a:endParaRPr>
          </a:p>
          <a:p>
            <a:pPr>
              <a:spcBef>
                <a:spcPts val="0"/>
              </a:spcBef>
              <a:spcAft>
                <a:spcPts val="300"/>
              </a:spcAft>
            </a:pPr>
            <a:r>
              <a:rPr lang="en-US" sz="1600" b="1" dirty="0">
                <a:solidFill>
                  <a:schemeClr val="accent3"/>
                </a:solidFill>
              </a:rPr>
              <a:t>How to evaluate your results</a:t>
            </a:r>
          </a:p>
          <a:p>
            <a:pPr lvl="1">
              <a:spcBef>
                <a:spcPts val="0"/>
              </a:spcBef>
              <a:spcAft>
                <a:spcPts val="300"/>
              </a:spcAft>
            </a:pPr>
            <a:r>
              <a:rPr lang="en-US" sz="1600" dirty="0"/>
              <a:t>Much like </a:t>
            </a:r>
            <a:r>
              <a:rPr lang="en-US" sz="1600" i="1" dirty="0"/>
              <a:t>performance of </a:t>
            </a:r>
            <a:r>
              <a:rPr lang="en-US" sz="1600" dirty="0"/>
              <a:t>a regression model (ex post forecast)</a:t>
            </a:r>
          </a:p>
          <a:p>
            <a:pPr marL="178594" lvl="1" indent="0">
              <a:spcBef>
                <a:spcPts val="0"/>
              </a:spcBef>
              <a:spcAft>
                <a:spcPts val="300"/>
              </a:spcAft>
              <a:buNone/>
            </a:pPr>
            <a:endParaRPr lang="en-US" sz="400" dirty="0"/>
          </a:p>
          <a:p>
            <a:pPr>
              <a:spcBef>
                <a:spcPts val="0"/>
              </a:spcBef>
              <a:spcAft>
                <a:spcPts val="300"/>
              </a:spcAft>
            </a:pPr>
            <a:r>
              <a:rPr lang="en-US" sz="1600" b="1" dirty="0">
                <a:solidFill>
                  <a:schemeClr val="accent4"/>
                </a:solidFill>
              </a:rPr>
              <a:t>How to apply your results</a:t>
            </a:r>
          </a:p>
          <a:p>
            <a:pPr lvl="1">
              <a:spcBef>
                <a:spcPts val="0"/>
              </a:spcBef>
              <a:spcAft>
                <a:spcPts val="300"/>
              </a:spcAft>
            </a:pPr>
            <a:r>
              <a:rPr lang="en-US" sz="1600" dirty="0"/>
              <a:t>Apply fitted model after train/test/extrapolate</a:t>
            </a:r>
          </a:p>
          <a:p>
            <a:pPr marL="178594" lvl="1" indent="0">
              <a:spcBef>
                <a:spcPts val="0"/>
              </a:spcBef>
              <a:spcAft>
                <a:spcPts val="300"/>
              </a:spcAft>
              <a:buNone/>
            </a:pPr>
            <a:endParaRPr lang="en-US" sz="400" dirty="0"/>
          </a:p>
          <a:p>
            <a:pPr>
              <a:spcBef>
                <a:spcPts val="0"/>
              </a:spcBef>
              <a:spcAft>
                <a:spcPts val="300"/>
              </a:spcAft>
            </a:pPr>
            <a:r>
              <a:rPr lang="en-US" sz="1600" b="1" dirty="0">
                <a:solidFill>
                  <a:schemeClr val="accent5"/>
                </a:solidFill>
              </a:rPr>
              <a:t>Example</a:t>
            </a:r>
          </a:p>
          <a:p>
            <a:pPr lvl="1">
              <a:spcBef>
                <a:spcPts val="0"/>
              </a:spcBef>
              <a:spcAft>
                <a:spcPts val="300"/>
              </a:spcAft>
            </a:pPr>
            <a:r>
              <a:rPr lang="en-US" sz="1600" dirty="0"/>
              <a:t>Script in R or Excel macro workbook</a:t>
            </a:r>
            <a:endParaRPr lang="en-US" sz="1600" i="1" dirty="0"/>
          </a:p>
        </p:txBody>
      </p:sp>
      <p:grpSp>
        <p:nvGrpSpPr>
          <p:cNvPr id="4" name="Group 1203">
            <a:extLst>
              <a:ext uri="{FF2B5EF4-FFF2-40B4-BE49-F238E27FC236}">
                <a16:creationId xmlns:a16="http://schemas.microsoft.com/office/drawing/2014/main" id="{56F80377-1A66-45A9-A97D-BE70ED2ABCA7}"/>
              </a:ext>
            </a:extLst>
          </p:cNvPr>
          <p:cNvGrpSpPr/>
          <p:nvPr/>
        </p:nvGrpSpPr>
        <p:grpSpPr>
          <a:xfrm>
            <a:off x="4184963" y="734752"/>
            <a:ext cx="511467" cy="109612"/>
            <a:chOff x="0" y="0"/>
            <a:chExt cx="8736640" cy="2118205"/>
          </a:xfrm>
        </p:grpSpPr>
        <p:sp>
          <p:nvSpPr>
            <p:cNvPr id="5" name="Shape 1193">
              <a:extLst>
                <a:ext uri="{FF2B5EF4-FFF2-40B4-BE49-F238E27FC236}">
                  <a16:creationId xmlns:a16="http://schemas.microsoft.com/office/drawing/2014/main" id="{C7942368-9FCC-41B3-8822-9C69438E544B}"/>
                </a:ext>
              </a:extLst>
            </p:cNvPr>
            <p:cNvSpPr/>
            <p:nvPr/>
          </p:nvSpPr>
          <p:spPr>
            <a:xfrm>
              <a:off x="0" y="0"/>
              <a:ext cx="2118206"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6" name="Shape 1194">
              <a:extLst>
                <a:ext uri="{FF2B5EF4-FFF2-40B4-BE49-F238E27FC236}">
                  <a16:creationId xmlns:a16="http://schemas.microsoft.com/office/drawing/2014/main" id="{84E2DFDD-FE07-4AB6-AFF0-426F91D36629}"/>
                </a:ext>
              </a:extLst>
            </p:cNvPr>
            <p:cNvSpPr/>
            <p:nvPr/>
          </p:nvSpPr>
          <p:spPr>
            <a:xfrm>
              <a:off x="249585" y="249585"/>
              <a:ext cx="1619036" cy="1619036"/>
            </a:xfrm>
            <a:prstGeom prst="ellipse">
              <a:avLst/>
            </a:prstGeom>
            <a:solidFill>
              <a:schemeClr val="accent1"/>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7" name="Shape 1195">
              <a:extLst>
                <a:ext uri="{FF2B5EF4-FFF2-40B4-BE49-F238E27FC236}">
                  <a16:creationId xmlns:a16="http://schemas.microsoft.com/office/drawing/2014/main" id="{9D161BCD-72D3-411C-89F3-62CDC315EB41}"/>
                </a:ext>
              </a:extLst>
            </p:cNvPr>
            <p:cNvSpPr/>
            <p:nvPr/>
          </p:nvSpPr>
          <p:spPr>
            <a:xfrm>
              <a:off x="1654610"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8" name="Shape 1196">
              <a:extLst>
                <a:ext uri="{FF2B5EF4-FFF2-40B4-BE49-F238E27FC236}">
                  <a16:creationId xmlns:a16="http://schemas.microsoft.com/office/drawing/2014/main" id="{AF25943C-554C-44C2-9D5C-4F4ECCFE41D8}"/>
                </a:ext>
              </a:extLst>
            </p:cNvPr>
            <p:cNvSpPr/>
            <p:nvPr/>
          </p:nvSpPr>
          <p:spPr>
            <a:xfrm>
              <a:off x="1904195" y="249585"/>
              <a:ext cx="1619036" cy="1619036"/>
            </a:xfrm>
            <a:prstGeom prst="ellipse">
              <a:avLst/>
            </a:prstGeom>
            <a:solidFill>
              <a:schemeClr val="accent2"/>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9" name="Shape 1197">
              <a:extLst>
                <a:ext uri="{FF2B5EF4-FFF2-40B4-BE49-F238E27FC236}">
                  <a16:creationId xmlns:a16="http://schemas.microsoft.com/office/drawing/2014/main" id="{8ECF0AB4-1082-404B-9416-1BA193278373}"/>
                </a:ext>
              </a:extLst>
            </p:cNvPr>
            <p:cNvSpPr/>
            <p:nvPr/>
          </p:nvSpPr>
          <p:spPr>
            <a:xfrm>
              <a:off x="3309219"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0" name="Shape 1198">
              <a:extLst>
                <a:ext uri="{FF2B5EF4-FFF2-40B4-BE49-F238E27FC236}">
                  <a16:creationId xmlns:a16="http://schemas.microsoft.com/office/drawing/2014/main" id="{15B8F5F7-B600-4CFF-8450-FE035D5EF4B5}"/>
                </a:ext>
              </a:extLst>
            </p:cNvPr>
            <p:cNvSpPr/>
            <p:nvPr/>
          </p:nvSpPr>
          <p:spPr>
            <a:xfrm>
              <a:off x="3558804" y="249585"/>
              <a:ext cx="1619037" cy="1619036"/>
            </a:xfrm>
            <a:prstGeom prst="ellipse">
              <a:avLst/>
            </a:prstGeom>
            <a:solidFill>
              <a:schemeClr val="accent3"/>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1" name="Shape 1199">
              <a:extLst>
                <a:ext uri="{FF2B5EF4-FFF2-40B4-BE49-F238E27FC236}">
                  <a16:creationId xmlns:a16="http://schemas.microsoft.com/office/drawing/2014/main" id="{C86DA5A2-333A-4464-A2A4-A1EAD9FB3DC1}"/>
                </a:ext>
              </a:extLst>
            </p:cNvPr>
            <p:cNvSpPr/>
            <p:nvPr/>
          </p:nvSpPr>
          <p:spPr>
            <a:xfrm>
              <a:off x="496382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2" name="Shape 1200">
              <a:extLst>
                <a:ext uri="{FF2B5EF4-FFF2-40B4-BE49-F238E27FC236}">
                  <a16:creationId xmlns:a16="http://schemas.microsoft.com/office/drawing/2014/main" id="{1C35CAE2-D519-42AC-A182-9B39D8E5B553}"/>
                </a:ext>
              </a:extLst>
            </p:cNvPr>
            <p:cNvSpPr/>
            <p:nvPr/>
          </p:nvSpPr>
          <p:spPr>
            <a:xfrm>
              <a:off x="5213409" y="249585"/>
              <a:ext cx="1619036" cy="1619036"/>
            </a:xfrm>
            <a:prstGeom prst="ellipse">
              <a:avLst/>
            </a:prstGeom>
            <a:solidFill>
              <a:schemeClr val="accent4"/>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sp>
          <p:nvSpPr>
            <p:cNvPr id="13" name="Shape 1201">
              <a:extLst>
                <a:ext uri="{FF2B5EF4-FFF2-40B4-BE49-F238E27FC236}">
                  <a16:creationId xmlns:a16="http://schemas.microsoft.com/office/drawing/2014/main" id="{9C190D53-DA51-4355-B818-C0403A6452C0}"/>
                </a:ext>
              </a:extLst>
            </p:cNvPr>
            <p:cNvSpPr/>
            <p:nvPr/>
          </p:nvSpPr>
          <p:spPr>
            <a:xfrm>
              <a:off x="6618434" y="0"/>
              <a:ext cx="2118207" cy="2118206"/>
            </a:xfrm>
            <a:prstGeom prst="ellipse">
              <a:avLst/>
            </a:prstGeom>
            <a:solidFill>
              <a:srgbClr val="FFFFFF"/>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a:p>
          </p:txBody>
        </p:sp>
        <p:sp>
          <p:nvSpPr>
            <p:cNvPr id="14" name="Shape 1202">
              <a:extLst>
                <a:ext uri="{FF2B5EF4-FFF2-40B4-BE49-F238E27FC236}">
                  <a16:creationId xmlns:a16="http://schemas.microsoft.com/office/drawing/2014/main" id="{15237BD5-0E38-4ED7-877B-9376B75254C4}"/>
                </a:ext>
              </a:extLst>
            </p:cNvPr>
            <p:cNvSpPr/>
            <p:nvPr/>
          </p:nvSpPr>
          <p:spPr>
            <a:xfrm>
              <a:off x="6868019" y="249585"/>
              <a:ext cx="1619037" cy="1619036"/>
            </a:xfrm>
            <a:prstGeom prst="ellipse">
              <a:avLst/>
            </a:prstGeom>
            <a:solidFill>
              <a:schemeClr val="accent5"/>
            </a:solidFill>
            <a:ln w="12700" cap="flat">
              <a:noFill/>
              <a:miter lim="400000"/>
            </a:ln>
            <a:effectLst/>
          </p:spPr>
          <p:txBody>
            <a:bodyPr wrap="square" lIns="14288" tIns="14288" rIns="14288" bIns="14288" numCol="1" anchor="ctr">
              <a:noAutofit/>
            </a:bodyPr>
            <a:lstStyle/>
            <a:p>
              <a:pPr>
                <a:defRPr sz="3200">
                  <a:solidFill>
                    <a:srgbClr val="FFFFFF"/>
                  </a:solidFill>
                </a:defRPr>
              </a:pPr>
              <a:endParaRPr sz="900" dirty="0"/>
            </a:p>
          </p:txBody>
        </p:sp>
      </p:grpSp>
    </p:spTree>
    <p:extLst>
      <p:ext uri="{BB962C8B-B14F-4D97-AF65-F5344CB8AC3E}">
        <p14:creationId xmlns:p14="http://schemas.microsoft.com/office/powerpoint/2010/main" val="23310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B9D47C-572A-485A-9B3C-502A9860B216}"/>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
        <p:nvSpPr>
          <p:cNvPr id="13" name="Title 1">
            <a:extLst>
              <a:ext uri="{FF2B5EF4-FFF2-40B4-BE49-F238E27FC236}">
                <a16:creationId xmlns:a16="http://schemas.microsoft.com/office/drawing/2014/main" id="{E3E638D6-5C9B-4A80-A995-0A2EB0954B14}"/>
              </a:ext>
            </a:extLst>
          </p:cNvPr>
          <p:cNvSpPr txBox="1">
            <a:spLocks/>
          </p:cNvSpPr>
          <p:nvPr/>
        </p:nvSpPr>
        <p:spPr>
          <a:xfrm>
            <a:off x="559670" y="151139"/>
            <a:ext cx="7877175" cy="857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0000" lnSpcReduction="10000"/>
          </a:bodyPr>
          <a:lstStyle>
            <a:lvl1pPr marL="0" marR="0" indent="0" algn="ctr" defTabSz="232172" rtl="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Bebas Neue"/>
                <a:ea typeface="+mn-ea"/>
                <a:cs typeface="Bebas Neue"/>
                <a:sym typeface="Helvetica Light"/>
              </a:defRPr>
            </a:lvl1pPr>
            <a:lvl2pPr marL="0" marR="0" indent="64294"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8"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81"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75"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9"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63"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56"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50" algn="ctr" defTabSz="23217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a:lstStyle>
          <a:p>
            <a:r>
              <a:rPr lang="en-US" dirty="0">
                <a:latin typeface="Calibri" panose="020F0502020204030204" pitchFamily="34" charset="0"/>
                <a:cs typeface="Calibri" panose="020F0502020204030204" pitchFamily="34" charset="0"/>
              </a:rPr>
              <a:t>Neural Network</a:t>
            </a:r>
            <a:br>
              <a:rPr lang="en-US" dirty="0">
                <a:latin typeface="Calibri" panose="020F0502020204030204" pitchFamily="34" charset="0"/>
                <a:cs typeface="Calibri" panose="020F0502020204030204" pitchFamily="34" charset="0"/>
              </a:rPr>
            </a:br>
            <a:r>
              <a:rPr lang="en-US" sz="2025" dirty="0">
                <a:solidFill>
                  <a:schemeClr val="bg2">
                    <a:lumMod val="50000"/>
                  </a:schemeClr>
                </a:solidFill>
                <a:latin typeface="Calibri" panose="020F0502020204030204" pitchFamily="34" charset="0"/>
                <a:cs typeface="Calibri" panose="020F0502020204030204" pitchFamily="34" charset="0"/>
              </a:rPr>
              <a:t>Comparison with Brain</a:t>
            </a:r>
          </a:p>
        </p:txBody>
      </p:sp>
      <p:graphicFrame>
        <p:nvGraphicFramePr>
          <p:cNvPr id="14" name="Table 13">
            <a:extLst>
              <a:ext uri="{FF2B5EF4-FFF2-40B4-BE49-F238E27FC236}">
                <a16:creationId xmlns:a16="http://schemas.microsoft.com/office/drawing/2014/main" id="{E2FD9BFA-0EEB-4E2C-91AA-A20417C1665C}"/>
              </a:ext>
            </a:extLst>
          </p:cNvPr>
          <p:cNvGraphicFramePr>
            <a:graphicFrameLocks noGrp="1"/>
          </p:cNvGraphicFramePr>
          <p:nvPr>
            <p:extLst>
              <p:ext uri="{D42A27DB-BD31-4B8C-83A1-F6EECF244321}">
                <p14:modId xmlns:p14="http://schemas.microsoft.com/office/powerpoint/2010/main" val="423360941"/>
              </p:ext>
            </p:extLst>
          </p:nvPr>
        </p:nvGraphicFramePr>
        <p:xfrm>
          <a:off x="559669" y="1172462"/>
          <a:ext cx="8164606" cy="2933530"/>
        </p:xfrm>
        <a:graphic>
          <a:graphicData uri="http://schemas.openxmlformats.org/drawingml/2006/table">
            <a:tbl>
              <a:tblPr firstRow="1" bandRow="1">
                <a:tableStyleId>{5940675A-B579-460E-94D1-54222C63F5DA}</a:tableStyleId>
              </a:tblPr>
              <a:tblGrid>
                <a:gridCol w="3760661">
                  <a:extLst>
                    <a:ext uri="{9D8B030D-6E8A-4147-A177-3AD203B41FA5}">
                      <a16:colId xmlns:a16="http://schemas.microsoft.com/office/drawing/2014/main" val="3138147579"/>
                    </a:ext>
                  </a:extLst>
                </a:gridCol>
                <a:gridCol w="4403945">
                  <a:extLst>
                    <a:ext uri="{9D8B030D-6E8A-4147-A177-3AD203B41FA5}">
                      <a16:colId xmlns:a16="http://schemas.microsoft.com/office/drawing/2014/main" val="2230204498"/>
                    </a:ext>
                  </a:extLst>
                </a:gridCol>
              </a:tblGrid>
              <a:tr h="370840">
                <a:tc>
                  <a:txBody>
                    <a:bodyPr/>
                    <a:lstStyle/>
                    <a:p>
                      <a:r>
                        <a:rPr lang="en-US" sz="1600" b="1" dirty="0">
                          <a:solidFill>
                            <a:srgbClr val="FFFFFF"/>
                          </a:solidFill>
                          <a:latin typeface="Calibri" panose="020F0502020204030204" pitchFamily="34" charset="0"/>
                          <a:cs typeface="Calibri" panose="020F0502020204030204" pitchFamily="34" charset="0"/>
                        </a:rPr>
                        <a:t>Brain</a:t>
                      </a:r>
                    </a:p>
                  </a:txBody>
                  <a:tcPr>
                    <a:solidFill>
                      <a:schemeClr val="accent1"/>
                    </a:solidFill>
                  </a:tcPr>
                </a:tc>
                <a:tc>
                  <a:txBody>
                    <a:bodyPr/>
                    <a:lstStyle/>
                    <a:p>
                      <a:r>
                        <a:rPr lang="en-US" sz="1600" b="1" dirty="0">
                          <a:solidFill>
                            <a:srgbClr val="FFFFFF"/>
                          </a:solidFill>
                          <a:latin typeface="Calibri" panose="020F0502020204030204" pitchFamily="34" charset="0"/>
                          <a:cs typeface="Calibri" panose="020F0502020204030204" pitchFamily="34" charset="0"/>
                        </a:rPr>
                        <a:t>Neural Network</a:t>
                      </a:r>
                    </a:p>
                  </a:txBody>
                  <a:tcPr>
                    <a:solidFill>
                      <a:schemeClr val="accent2"/>
                    </a:solidFill>
                  </a:tcPr>
                </a:tc>
                <a:extLst>
                  <a:ext uri="{0D108BD9-81ED-4DB2-BD59-A6C34878D82A}">
                    <a16:rowId xmlns:a16="http://schemas.microsoft.com/office/drawing/2014/main" val="3082649739"/>
                  </a:ext>
                </a:extLst>
              </a:tr>
              <a:tr h="370840">
                <a:tc>
                  <a:txBody>
                    <a:bodyPr/>
                    <a:lstStyle/>
                    <a:p>
                      <a:pPr algn="ctr"/>
                      <a:r>
                        <a:rPr lang="en-US" sz="1600" dirty="0">
                          <a:latin typeface="Calibri" panose="020F0502020204030204" pitchFamily="34" charset="0"/>
                          <a:cs typeface="Calibri" panose="020F0502020204030204" pitchFamily="34" charset="0"/>
                        </a:rPr>
                        <a:t>100,000,000,000 neurons</a:t>
                      </a:r>
                    </a:p>
                  </a:txBody>
                  <a:tcPr/>
                </a:tc>
                <a:tc>
                  <a:txBody>
                    <a:bodyPr/>
                    <a:lstStyle/>
                    <a:p>
                      <a:pPr marL="0" indent="0" algn="ctr">
                        <a:buFont typeface="Arial" panose="020B0604020202020204" pitchFamily="34" charset="0"/>
                        <a:buNone/>
                      </a:pPr>
                      <a:r>
                        <a:rPr lang="en-US" sz="1600" dirty="0">
                          <a:latin typeface="Calibri" panose="020F0502020204030204" pitchFamily="34" charset="0"/>
                          <a:cs typeface="Calibri" panose="020F0502020204030204" pitchFamily="34" charset="0"/>
                        </a:rPr>
                        <a:t>Neurons number from few to hundreds or thousands</a:t>
                      </a:r>
                    </a:p>
                  </a:txBody>
                  <a:tcPr/>
                </a:tc>
                <a:extLst>
                  <a:ext uri="{0D108BD9-81ED-4DB2-BD59-A6C34878D82A}">
                    <a16:rowId xmlns:a16="http://schemas.microsoft.com/office/drawing/2014/main" val="2299494278"/>
                  </a:ext>
                </a:extLst>
              </a:tr>
              <a:tr h="370840">
                <a:tc>
                  <a:txBody>
                    <a:bodyPr/>
                    <a:lstStyle/>
                    <a:p>
                      <a:pPr algn="ctr"/>
                      <a:r>
                        <a:rPr lang="en-US" sz="1600" dirty="0">
                          <a:latin typeface="Calibri" panose="020F0502020204030204" pitchFamily="34" charset="0"/>
                          <a:cs typeface="Calibri" panose="020F0502020204030204" pitchFamily="34" charset="0"/>
                        </a:rPr>
                        <a:t>Pattern recognition</a:t>
                      </a:r>
                    </a:p>
                  </a:txBody>
                  <a:tcPr/>
                </a:tc>
                <a:tc>
                  <a:txBody>
                    <a:bodyPr/>
                    <a:lstStyle/>
                    <a:p>
                      <a:pPr marL="0" indent="0" algn="ctr">
                        <a:buFont typeface="Arial" panose="020B0604020202020204" pitchFamily="34" charset="0"/>
                        <a:buNone/>
                      </a:pPr>
                      <a:r>
                        <a:rPr lang="en-US" sz="1600" dirty="0">
                          <a:latin typeface="Calibri" panose="020F0502020204030204" pitchFamily="34" charset="0"/>
                          <a:cs typeface="Calibri" panose="020F0502020204030204" pitchFamily="34" charset="0"/>
                        </a:rPr>
                        <a:t>Pattern recognition</a:t>
                      </a:r>
                    </a:p>
                  </a:txBody>
                  <a:tcPr/>
                </a:tc>
                <a:extLst>
                  <a:ext uri="{0D108BD9-81ED-4DB2-BD59-A6C34878D82A}">
                    <a16:rowId xmlns:a16="http://schemas.microsoft.com/office/drawing/2014/main" val="3317971010"/>
                  </a:ext>
                </a:extLst>
              </a:tr>
              <a:tr h="418930">
                <a:tc>
                  <a:txBody>
                    <a:bodyPr/>
                    <a:lstStyle/>
                    <a:p>
                      <a:pPr algn="ctr"/>
                      <a:r>
                        <a:rPr lang="en-US" sz="1600" dirty="0">
                          <a:latin typeface="Calibri" panose="020F0502020204030204" pitchFamily="34" charset="0"/>
                          <a:cs typeface="Calibri" panose="020F0502020204030204" pitchFamily="34" charset="0"/>
                        </a:rPr>
                        <a:t>Vast amount of perceptions</a:t>
                      </a:r>
                    </a:p>
                  </a:txBody>
                  <a:tcPr/>
                </a:tc>
                <a:tc>
                  <a:txBody>
                    <a:bodyPr/>
                    <a:lstStyle/>
                    <a:p>
                      <a:pPr marL="0" indent="0" algn="ctr">
                        <a:buFont typeface="Arial" panose="020B0604020202020204" pitchFamily="34" charset="0"/>
                        <a:buNone/>
                      </a:pPr>
                      <a:r>
                        <a:rPr lang="en-US" sz="1600" dirty="0">
                          <a:latin typeface="Calibri" panose="020F0502020204030204" pitchFamily="34" charset="0"/>
                          <a:cs typeface="Calibri" panose="020F0502020204030204" pitchFamily="34" charset="0"/>
                        </a:rPr>
                        <a:t>Vast amount of data (or signals)</a:t>
                      </a:r>
                    </a:p>
                  </a:txBody>
                  <a:tcPr/>
                </a:tc>
                <a:extLst>
                  <a:ext uri="{0D108BD9-81ED-4DB2-BD59-A6C34878D82A}">
                    <a16:rowId xmlns:a16="http://schemas.microsoft.com/office/drawing/2014/main" val="3680680481"/>
                  </a:ext>
                </a:extLst>
              </a:tr>
              <a:tr h="370840">
                <a:tc>
                  <a:txBody>
                    <a:bodyPr/>
                    <a:lstStyle/>
                    <a:p>
                      <a:pPr algn="ctr"/>
                      <a:r>
                        <a:rPr lang="en-US" sz="1600" dirty="0">
                          <a:latin typeface="Calibri" panose="020F0502020204030204" pitchFamily="34" charset="0"/>
                          <a:cs typeface="Calibri" panose="020F0502020204030204" pitchFamily="34" charset="0"/>
                        </a:rPr>
                        <a:t>Learns relatively quickly</a:t>
                      </a:r>
                    </a:p>
                  </a:txBody>
                  <a:tcPr/>
                </a:tc>
                <a:tc>
                  <a:txBody>
                    <a:bodyPr/>
                    <a:lstStyle/>
                    <a:p>
                      <a:pPr marL="0" indent="0" algn="ctr">
                        <a:buFont typeface="Arial" panose="020B0604020202020204" pitchFamily="34" charset="0"/>
                        <a:buNone/>
                      </a:pPr>
                      <a:r>
                        <a:rPr lang="en-US" sz="1600" dirty="0">
                          <a:latin typeface="Calibri" panose="020F0502020204030204" pitchFamily="34" charset="0"/>
                          <a:cs typeface="Calibri" panose="020F0502020204030204" pitchFamily="34" charset="0"/>
                        </a:rPr>
                        <a:t>Learns relatively slowly</a:t>
                      </a:r>
                    </a:p>
                  </a:txBody>
                  <a:tcPr/>
                </a:tc>
                <a:extLst>
                  <a:ext uri="{0D108BD9-81ED-4DB2-BD59-A6C34878D82A}">
                    <a16:rowId xmlns:a16="http://schemas.microsoft.com/office/drawing/2014/main" val="1992904444"/>
                  </a:ext>
                </a:extLst>
              </a:tr>
              <a:tr h="370840">
                <a:tc>
                  <a:txBody>
                    <a:bodyPr/>
                    <a:lstStyle/>
                    <a:p>
                      <a:pPr algn="ctr"/>
                      <a:r>
                        <a:rPr lang="en-US" sz="1600" dirty="0">
                          <a:latin typeface="Calibri" panose="020F0502020204030204" pitchFamily="34" charset="0"/>
                          <a:cs typeface="Calibri" panose="020F0502020204030204" pitchFamily="34" charset="0"/>
                        </a:rPr>
                        <a:t>Parallel processing of multiple inputs is aggregated through synapses between cells</a:t>
                      </a:r>
                    </a:p>
                  </a:txBody>
                  <a:tcPr/>
                </a:tc>
                <a:tc>
                  <a:txBody>
                    <a:bodyPr/>
                    <a:lstStyle/>
                    <a:p>
                      <a:pPr marL="0" indent="0" algn="ctr">
                        <a:buFont typeface="Arial" panose="020B0604020202020204" pitchFamily="34" charset="0"/>
                        <a:buNone/>
                      </a:pPr>
                      <a:r>
                        <a:rPr lang="en-US" sz="1600" dirty="0">
                          <a:latin typeface="Calibri" panose="020F0502020204030204" pitchFamily="34" charset="0"/>
                          <a:cs typeface="Calibri" panose="020F0502020204030204" pitchFamily="34" charset="0"/>
                        </a:rPr>
                        <a:t>Parallel processing of multiple inputs is aggregated through arithmetic combinations between nodes</a:t>
                      </a:r>
                    </a:p>
                  </a:txBody>
                  <a:tcPr/>
                </a:tc>
                <a:extLst>
                  <a:ext uri="{0D108BD9-81ED-4DB2-BD59-A6C34878D82A}">
                    <a16:rowId xmlns:a16="http://schemas.microsoft.com/office/drawing/2014/main" val="1870715968"/>
                  </a:ext>
                </a:extLst>
              </a:tr>
            </a:tbl>
          </a:graphicData>
        </a:graphic>
      </p:graphicFrame>
    </p:spTree>
    <p:extLst>
      <p:ext uri="{BB962C8B-B14F-4D97-AF65-F5344CB8AC3E}">
        <p14:creationId xmlns:p14="http://schemas.microsoft.com/office/powerpoint/2010/main" val="3893774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8184345-C2D1-495E-B937-64DA8127120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899C7D6-46BE-41B9-898A-4AE2E1A747BF}"/>
              </a:ext>
            </a:extLst>
          </p:cNvPr>
          <p:cNvSpPr>
            <a:spLocks noGrp="1"/>
          </p:cNvSpPr>
          <p:nvPr>
            <p:ph type="title"/>
          </p:nvPr>
        </p:nvSpPr>
        <p:spPr/>
        <p:txBody>
          <a:bodyPr>
            <a:normAutofit/>
          </a:bodyPr>
          <a:lstStyle/>
          <a:p>
            <a:r>
              <a:rPr lang="en-US" dirty="0">
                <a:solidFill>
                  <a:srgbClr val="FFC000"/>
                </a:solidFill>
                <a:latin typeface="Calibri" panose="020F0502020204030204" pitchFamily="34" charset="0"/>
                <a:cs typeface="Calibri" panose="020F0502020204030204" pitchFamily="34" charset="0"/>
              </a:rPr>
              <a:t>Preface:  Neural Network in Regression Context</a:t>
            </a:r>
          </a:p>
        </p:txBody>
      </p:sp>
      <p:sp>
        <p:nvSpPr>
          <p:cNvPr id="6" name="Rectangle 5">
            <a:extLst>
              <a:ext uri="{FF2B5EF4-FFF2-40B4-BE49-F238E27FC236}">
                <a16:creationId xmlns:a16="http://schemas.microsoft.com/office/drawing/2014/main" id="{C054D789-DE52-4DD0-9951-317E1F029D3A}"/>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24489903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544FCEF-D8E5-493C-BE72-202DD12E555F}"/>
              </a:ext>
            </a:extLst>
          </p:cNvPr>
          <p:cNvSpPr>
            <a:spLocks noGrp="1" noChangeArrowheads="1"/>
          </p:cNvSpPr>
          <p:nvPr>
            <p:ph type="ctrTitle"/>
          </p:nvPr>
        </p:nvSpPr>
        <p:spPr>
          <a:xfrm>
            <a:off x="1600200" y="342900"/>
            <a:ext cx="5829300" cy="857250"/>
          </a:xfrm>
        </p:spPr>
        <p:txBody>
          <a:bodyPr anchor="ctr">
            <a:normAutofit fontScale="90000"/>
          </a:bodyPr>
          <a:lstStyle/>
          <a:p>
            <a:r>
              <a:rPr lang="en-US" altLang="en-US" sz="2100" b="1" dirty="0"/>
              <a:t> Two Applications of Regression</a:t>
            </a:r>
            <a:br>
              <a:rPr lang="en-US" altLang="en-US" sz="2100" b="1" dirty="0"/>
            </a:br>
            <a:r>
              <a:rPr lang="en-US" altLang="en-US" sz="2100" b="1" dirty="0"/>
              <a:t>Prediction of Levels or Classes (Events)</a:t>
            </a:r>
            <a:br>
              <a:rPr lang="en-US" altLang="en-US" sz="2700" b="1" dirty="0"/>
            </a:br>
            <a:endParaRPr lang="en-US" altLang="en-US" sz="2700" b="1" dirty="0"/>
          </a:p>
        </p:txBody>
      </p:sp>
      <p:sp>
        <p:nvSpPr>
          <p:cNvPr id="13316" name="Line 4">
            <a:extLst>
              <a:ext uri="{FF2B5EF4-FFF2-40B4-BE49-F238E27FC236}">
                <a16:creationId xmlns:a16="http://schemas.microsoft.com/office/drawing/2014/main" id="{D315911E-7D73-4230-B111-EBFE5DAA8467}"/>
              </a:ext>
            </a:extLst>
          </p:cNvPr>
          <p:cNvSpPr>
            <a:spLocks noChangeShapeType="1"/>
          </p:cNvSpPr>
          <p:nvPr/>
        </p:nvSpPr>
        <p:spPr bwMode="auto">
          <a:xfrm>
            <a:off x="1828800" y="971550"/>
            <a:ext cx="5372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graphicFrame>
        <p:nvGraphicFramePr>
          <p:cNvPr id="7" name="Object 12">
            <a:extLst>
              <a:ext uri="{FF2B5EF4-FFF2-40B4-BE49-F238E27FC236}">
                <a16:creationId xmlns:a16="http://schemas.microsoft.com/office/drawing/2014/main" id="{ACA14779-E709-4A1E-B6C6-A36F288004A7}"/>
              </a:ext>
            </a:extLst>
          </p:cNvPr>
          <p:cNvGraphicFramePr>
            <a:graphicFrameLocks noChangeAspect="1"/>
          </p:cNvGraphicFramePr>
          <p:nvPr/>
        </p:nvGraphicFramePr>
        <p:xfrm>
          <a:off x="629558" y="1247886"/>
          <a:ext cx="3759941" cy="2875754"/>
        </p:xfrm>
        <a:graphic>
          <a:graphicData uri="http://schemas.openxmlformats.org/presentationml/2006/ole">
            <mc:AlternateContent xmlns:mc="http://schemas.openxmlformats.org/markup-compatibility/2006">
              <mc:Choice xmlns:v="urn:schemas-microsoft-com:vml" Requires="v">
                <p:oleObj name="Chart" r:id="rId3" imgW="2876550" imgH="2200275" progId="Excel.Chart.8">
                  <p:embed/>
                </p:oleObj>
              </mc:Choice>
              <mc:Fallback>
                <p:oleObj name="Chart" r:id="rId3" imgW="2876550" imgH="2200275" progId="Excel.Chart.8">
                  <p:embed/>
                  <p:pic>
                    <p:nvPicPr>
                      <p:cNvPr id="7" name="Object 12">
                        <a:extLst>
                          <a:ext uri="{FF2B5EF4-FFF2-40B4-BE49-F238E27FC236}">
                            <a16:creationId xmlns:a16="http://schemas.microsoft.com/office/drawing/2014/main" id="{ACA14779-E709-4A1E-B6C6-A36F28800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58" y="1247886"/>
                        <a:ext cx="3759941" cy="2875754"/>
                      </a:xfrm>
                      <a:prstGeom prst="rect">
                        <a:avLst/>
                      </a:prstGeom>
                      <a:noFill/>
                    </p:spPr>
                  </p:pic>
                </p:oleObj>
              </mc:Fallback>
            </mc:AlternateContent>
          </a:graphicData>
        </a:graphic>
      </p:graphicFrame>
      <p:pic>
        <p:nvPicPr>
          <p:cNvPr id="8" name="Picture 9">
            <a:extLst>
              <a:ext uri="{FF2B5EF4-FFF2-40B4-BE49-F238E27FC236}">
                <a16:creationId xmlns:a16="http://schemas.microsoft.com/office/drawing/2014/main" id="{1655BDC6-0294-42DC-80B4-E8280EABD6A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5029200" y="1233814"/>
            <a:ext cx="3485243" cy="28628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EFBB7A5D-1846-46A4-8A5B-F45B9BF135F0}"/>
              </a:ext>
            </a:extLst>
          </p:cNvPr>
          <p:cNvSpPr txBox="1"/>
          <p:nvPr/>
        </p:nvSpPr>
        <p:spPr>
          <a:xfrm>
            <a:off x="2853677" y="4105018"/>
            <a:ext cx="3673443" cy="308674"/>
          </a:xfrm>
          <a:prstGeom prst="rect">
            <a:avLst/>
          </a:prstGeom>
          <a:noFill/>
        </p:spPr>
        <p:txBody>
          <a:bodyPr wrap="none" rtlCol="0">
            <a:spAutoFit/>
          </a:bodyPr>
          <a:lstStyle/>
          <a:p>
            <a:r>
              <a:rPr lang="en-US" sz="1406" b="1" dirty="0">
                <a:solidFill>
                  <a:srgbClr val="FF0000"/>
                </a:solidFill>
              </a:rPr>
              <a:t>Levels</a:t>
            </a:r>
            <a:r>
              <a:rPr lang="en-US" sz="1406" b="1" dirty="0"/>
              <a:t>							</a:t>
            </a:r>
            <a:r>
              <a:rPr lang="en-US" sz="1406" b="1" dirty="0">
                <a:solidFill>
                  <a:srgbClr val="FF0000"/>
                </a:solidFill>
              </a:rPr>
              <a:t>Classes (Events)</a:t>
            </a:r>
          </a:p>
        </p:txBody>
      </p:sp>
      <p:sp>
        <p:nvSpPr>
          <p:cNvPr id="9" name="Rectangle 8">
            <a:extLst>
              <a:ext uri="{FF2B5EF4-FFF2-40B4-BE49-F238E27FC236}">
                <a16:creationId xmlns:a16="http://schemas.microsoft.com/office/drawing/2014/main" id="{5BD7E625-D894-4354-B9AB-FDF7E4915BFE}"/>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1917627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298F081-5EB1-41D1-87F4-89B8D676DB71}"/>
              </a:ext>
            </a:extLst>
          </p:cNvPr>
          <p:cNvSpPr>
            <a:spLocks noGrp="1" noChangeArrowheads="1"/>
          </p:cNvSpPr>
          <p:nvPr>
            <p:ph type="ctrTitle"/>
          </p:nvPr>
        </p:nvSpPr>
        <p:spPr>
          <a:xfrm>
            <a:off x="1600200" y="342900"/>
            <a:ext cx="5829300" cy="857250"/>
          </a:xfrm>
        </p:spPr>
        <p:txBody>
          <a:bodyPr anchor="ctr">
            <a:normAutofit fontScale="90000"/>
          </a:bodyPr>
          <a:lstStyle/>
          <a:p>
            <a:r>
              <a:rPr lang="en-US" altLang="en-US" sz="2700" b="1" dirty="0"/>
              <a:t>The Perceptron Neuron</a:t>
            </a:r>
            <a:br>
              <a:rPr lang="en-US" altLang="en-US" sz="2700" b="1" dirty="0"/>
            </a:br>
            <a:r>
              <a:rPr lang="en-US" altLang="en-US" sz="2100" b="1" i="1" dirty="0"/>
              <a:t>Can compute a linear combination like linear regression…</a:t>
            </a:r>
            <a:br>
              <a:rPr lang="en-US" altLang="en-US" sz="2700" b="1" dirty="0"/>
            </a:br>
            <a:endParaRPr lang="en-US" altLang="en-US" sz="2700" b="1" dirty="0"/>
          </a:p>
        </p:txBody>
      </p:sp>
      <p:sp>
        <p:nvSpPr>
          <p:cNvPr id="16387" name="Line 3">
            <a:extLst>
              <a:ext uri="{FF2B5EF4-FFF2-40B4-BE49-F238E27FC236}">
                <a16:creationId xmlns:a16="http://schemas.microsoft.com/office/drawing/2014/main" id="{38B88D5A-23EF-49A6-B05A-B203F623E32A}"/>
              </a:ext>
            </a:extLst>
          </p:cNvPr>
          <p:cNvSpPr>
            <a:spLocks noChangeShapeType="1"/>
          </p:cNvSpPr>
          <p:nvPr/>
        </p:nvSpPr>
        <p:spPr bwMode="auto">
          <a:xfrm>
            <a:off x="1885950" y="1257300"/>
            <a:ext cx="5372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6390" name="Oval 6">
            <a:extLst>
              <a:ext uri="{FF2B5EF4-FFF2-40B4-BE49-F238E27FC236}">
                <a16:creationId xmlns:a16="http://schemas.microsoft.com/office/drawing/2014/main" id="{49F55431-F019-4279-9240-D27B1D0EAB27}"/>
              </a:ext>
            </a:extLst>
          </p:cNvPr>
          <p:cNvSpPr>
            <a:spLocks noChangeArrowheads="1"/>
          </p:cNvSpPr>
          <p:nvPr/>
        </p:nvSpPr>
        <p:spPr bwMode="auto">
          <a:xfrm>
            <a:off x="1821046" y="2885828"/>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2</a:t>
            </a:r>
            <a:endParaRPr lang="en-US" altLang="en-US" sz="1800" dirty="0"/>
          </a:p>
        </p:txBody>
      </p:sp>
      <p:sp>
        <p:nvSpPr>
          <p:cNvPr id="16391" name="Line 7">
            <a:extLst>
              <a:ext uri="{FF2B5EF4-FFF2-40B4-BE49-F238E27FC236}">
                <a16:creationId xmlns:a16="http://schemas.microsoft.com/office/drawing/2014/main" id="{BC83D126-1099-470F-96B7-83144FEB2EE8}"/>
              </a:ext>
            </a:extLst>
          </p:cNvPr>
          <p:cNvSpPr>
            <a:spLocks noChangeShapeType="1"/>
          </p:cNvSpPr>
          <p:nvPr/>
        </p:nvSpPr>
        <p:spPr bwMode="auto">
          <a:xfrm flipV="1">
            <a:off x="2505481" y="2343150"/>
            <a:ext cx="1437869"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392" name="Line 8">
            <a:extLst>
              <a:ext uri="{FF2B5EF4-FFF2-40B4-BE49-F238E27FC236}">
                <a16:creationId xmlns:a16="http://schemas.microsoft.com/office/drawing/2014/main" id="{EF4389BC-2208-41A3-9965-343739C4FDF1}"/>
              </a:ext>
            </a:extLst>
          </p:cNvPr>
          <p:cNvSpPr>
            <a:spLocks noChangeShapeType="1"/>
          </p:cNvSpPr>
          <p:nvPr/>
        </p:nvSpPr>
        <p:spPr bwMode="auto">
          <a:xfrm>
            <a:off x="2514600" y="3143250"/>
            <a:ext cx="1371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393" name="Line 9">
            <a:extLst>
              <a:ext uri="{FF2B5EF4-FFF2-40B4-BE49-F238E27FC236}">
                <a16:creationId xmlns:a16="http://schemas.microsoft.com/office/drawing/2014/main" id="{60E91C91-CA82-496F-B90A-CC968E437117}"/>
              </a:ext>
            </a:extLst>
          </p:cNvPr>
          <p:cNvSpPr>
            <a:spLocks noChangeShapeType="1"/>
          </p:cNvSpPr>
          <p:nvPr/>
        </p:nvSpPr>
        <p:spPr bwMode="auto">
          <a:xfrm>
            <a:off x="2514600" y="4057650"/>
            <a:ext cx="1552168" cy="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394" name="Text Box 10">
            <a:extLst>
              <a:ext uri="{FF2B5EF4-FFF2-40B4-BE49-F238E27FC236}">
                <a16:creationId xmlns:a16="http://schemas.microsoft.com/office/drawing/2014/main" id="{E7ED8140-51BE-47FE-B2C3-10B990962A03}"/>
              </a:ext>
            </a:extLst>
          </p:cNvPr>
          <p:cNvSpPr txBox="1">
            <a:spLocks noChangeArrowheads="1"/>
          </p:cNvSpPr>
          <p:nvPr/>
        </p:nvSpPr>
        <p:spPr bwMode="auto">
          <a:xfrm>
            <a:off x="2800350" y="2384294"/>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dirty="0"/>
              <a:t>w</a:t>
            </a:r>
            <a:r>
              <a:rPr lang="en-US" altLang="en-US" sz="1500" baseline="-25000" dirty="0"/>
              <a:t>1</a:t>
            </a:r>
            <a:endParaRPr lang="en-US" altLang="en-US" sz="1800" dirty="0"/>
          </a:p>
        </p:txBody>
      </p:sp>
      <p:sp>
        <p:nvSpPr>
          <p:cNvPr id="16395" name="Text Box 11">
            <a:extLst>
              <a:ext uri="{FF2B5EF4-FFF2-40B4-BE49-F238E27FC236}">
                <a16:creationId xmlns:a16="http://schemas.microsoft.com/office/drawing/2014/main" id="{C36442B5-DA83-4595-BB74-48E2192CA170}"/>
              </a:ext>
            </a:extLst>
          </p:cNvPr>
          <p:cNvSpPr txBox="1">
            <a:spLocks noChangeArrowheads="1"/>
          </p:cNvSpPr>
          <p:nvPr/>
        </p:nvSpPr>
        <p:spPr bwMode="auto">
          <a:xfrm>
            <a:off x="2824366" y="3237169"/>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dirty="0"/>
              <a:t>w</a:t>
            </a:r>
            <a:r>
              <a:rPr lang="en-US" altLang="en-US" sz="1500" baseline="-25000" dirty="0"/>
              <a:t>2</a:t>
            </a:r>
            <a:endParaRPr lang="en-US" altLang="en-US" sz="1800" dirty="0"/>
          </a:p>
        </p:txBody>
      </p:sp>
      <p:sp>
        <p:nvSpPr>
          <p:cNvPr id="16396" name="Text Box 12">
            <a:extLst>
              <a:ext uri="{FF2B5EF4-FFF2-40B4-BE49-F238E27FC236}">
                <a16:creationId xmlns:a16="http://schemas.microsoft.com/office/drawing/2014/main" id="{F9647706-E94A-45A7-AAA6-6A1DBF0D5BDA}"/>
              </a:ext>
            </a:extLst>
          </p:cNvPr>
          <p:cNvSpPr txBox="1">
            <a:spLocks noChangeArrowheads="1"/>
          </p:cNvSpPr>
          <p:nvPr/>
        </p:nvSpPr>
        <p:spPr bwMode="auto">
          <a:xfrm>
            <a:off x="2824366" y="4105411"/>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a:t>w</a:t>
            </a:r>
            <a:r>
              <a:rPr lang="en-US" altLang="en-US" sz="1500" baseline="-25000"/>
              <a:t>3</a:t>
            </a:r>
            <a:endParaRPr lang="en-US" altLang="en-US" sz="1800"/>
          </a:p>
        </p:txBody>
      </p:sp>
      <p:sp>
        <p:nvSpPr>
          <p:cNvPr id="16397" name="Rectangle 13">
            <a:extLst>
              <a:ext uri="{FF2B5EF4-FFF2-40B4-BE49-F238E27FC236}">
                <a16:creationId xmlns:a16="http://schemas.microsoft.com/office/drawing/2014/main" id="{A85E16EF-B7BC-49F0-8499-206A31A66661}"/>
              </a:ext>
            </a:extLst>
          </p:cNvPr>
          <p:cNvSpPr>
            <a:spLocks noChangeArrowheads="1"/>
          </p:cNvSpPr>
          <p:nvPr/>
        </p:nvSpPr>
        <p:spPr bwMode="auto">
          <a:xfrm>
            <a:off x="3969544" y="2163507"/>
            <a:ext cx="602456"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800"/>
              <a:t>w</a:t>
            </a:r>
            <a:r>
              <a:rPr lang="en-US" altLang="en-US" sz="1800" baseline="-25000"/>
              <a:t>1</a:t>
            </a:r>
            <a:r>
              <a:rPr lang="en-US" altLang="en-US" sz="1800"/>
              <a:t>X</a:t>
            </a:r>
          </a:p>
        </p:txBody>
      </p:sp>
      <p:sp>
        <p:nvSpPr>
          <p:cNvPr id="16398" name="Rectangle 14">
            <a:extLst>
              <a:ext uri="{FF2B5EF4-FFF2-40B4-BE49-F238E27FC236}">
                <a16:creationId xmlns:a16="http://schemas.microsoft.com/office/drawing/2014/main" id="{997DECD5-B4C6-47A8-AE66-FF436EF06A77}"/>
              </a:ext>
            </a:extLst>
          </p:cNvPr>
          <p:cNvSpPr>
            <a:spLocks noChangeArrowheads="1"/>
          </p:cNvSpPr>
          <p:nvPr/>
        </p:nvSpPr>
        <p:spPr bwMode="auto">
          <a:xfrm>
            <a:off x="4010869" y="2905163"/>
            <a:ext cx="572594"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a:t>w</a:t>
            </a:r>
            <a:r>
              <a:rPr lang="en-US" altLang="en-US" sz="1800" baseline="-25000"/>
              <a:t>2</a:t>
            </a:r>
            <a:r>
              <a:rPr lang="en-US" altLang="en-US" sz="1800"/>
              <a:t>X</a:t>
            </a:r>
            <a:endParaRPr lang="en-US" altLang="en-US" sz="1800" baseline="-25000"/>
          </a:p>
        </p:txBody>
      </p:sp>
      <p:sp>
        <p:nvSpPr>
          <p:cNvPr id="16399" name="Rectangle 15">
            <a:extLst>
              <a:ext uri="{FF2B5EF4-FFF2-40B4-BE49-F238E27FC236}">
                <a16:creationId xmlns:a16="http://schemas.microsoft.com/office/drawing/2014/main" id="{61C6BFD4-108F-48B0-9EB9-A6426CA969E5}"/>
              </a:ext>
            </a:extLst>
          </p:cNvPr>
          <p:cNvSpPr>
            <a:spLocks noChangeArrowheads="1"/>
          </p:cNvSpPr>
          <p:nvPr/>
        </p:nvSpPr>
        <p:spPr bwMode="auto">
          <a:xfrm>
            <a:off x="4096594" y="3860589"/>
            <a:ext cx="572594"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a:t>w</a:t>
            </a:r>
            <a:r>
              <a:rPr lang="en-US" altLang="en-US" sz="1800" baseline="-25000"/>
              <a:t>3</a:t>
            </a:r>
            <a:r>
              <a:rPr lang="en-US" altLang="en-US" sz="1800"/>
              <a:t>X</a:t>
            </a:r>
            <a:endParaRPr lang="en-US" altLang="en-US" sz="1800" baseline="-25000"/>
          </a:p>
        </p:txBody>
      </p:sp>
      <p:sp>
        <p:nvSpPr>
          <p:cNvPr id="16403" name="Rectangle 19">
            <a:extLst>
              <a:ext uri="{FF2B5EF4-FFF2-40B4-BE49-F238E27FC236}">
                <a16:creationId xmlns:a16="http://schemas.microsoft.com/office/drawing/2014/main" id="{8052834A-DFAE-4F0F-82EC-2D763A337D49}"/>
              </a:ext>
            </a:extLst>
          </p:cNvPr>
          <p:cNvSpPr>
            <a:spLocks noChangeArrowheads="1"/>
          </p:cNvSpPr>
          <p:nvPr/>
        </p:nvSpPr>
        <p:spPr bwMode="auto">
          <a:xfrm>
            <a:off x="6381559" y="2927308"/>
            <a:ext cx="628650"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dirty="0"/>
              <a:t>P</a:t>
            </a:r>
            <a:r>
              <a:rPr lang="en-US" altLang="en-US" sz="1800" baseline="-25000" dirty="0"/>
              <a:t>i</a:t>
            </a:r>
          </a:p>
        </p:txBody>
      </p:sp>
      <p:sp>
        <p:nvSpPr>
          <p:cNvPr id="16404" name="Line 20">
            <a:extLst>
              <a:ext uri="{FF2B5EF4-FFF2-40B4-BE49-F238E27FC236}">
                <a16:creationId xmlns:a16="http://schemas.microsoft.com/office/drawing/2014/main" id="{3AE9166A-23B8-4D1B-8665-0125F3FEE7FC}"/>
              </a:ext>
            </a:extLst>
          </p:cNvPr>
          <p:cNvSpPr>
            <a:spLocks noChangeShapeType="1"/>
          </p:cNvSpPr>
          <p:nvPr/>
        </p:nvSpPr>
        <p:spPr bwMode="auto">
          <a:xfrm>
            <a:off x="4682052" y="2307827"/>
            <a:ext cx="1657350" cy="8572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405" name="Line 21">
            <a:extLst>
              <a:ext uri="{FF2B5EF4-FFF2-40B4-BE49-F238E27FC236}">
                <a16:creationId xmlns:a16="http://schemas.microsoft.com/office/drawing/2014/main" id="{6C4422DD-1835-4CB6-B547-8C1DCC391C66}"/>
              </a:ext>
            </a:extLst>
          </p:cNvPr>
          <p:cNvSpPr>
            <a:spLocks noChangeShapeType="1"/>
          </p:cNvSpPr>
          <p:nvPr/>
        </p:nvSpPr>
        <p:spPr bwMode="auto">
          <a:xfrm flipV="1">
            <a:off x="4667059" y="3143250"/>
            <a:ext cx="1619441" cy="93798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406" name="Line 22">
            <a:extLst>
              <a:ext uri="{FF2B5EF4-FFF2-40B4-BE49-F238E27FC236}">
                <a16:creationId xmlns:a16="http://schemas.microsoft.com/office/drawing/2014/main" id="{8277EE82-54AF-4EF0-8382-4E82A8BCCEBA}"/>
              </a:ext>
            </a:extLst>
          </p:cNvPr>
          <p:cNvSpPr>
            <a:spLocks noChangeShapeType="1"/>
          </p:cNvSpPr>
          <p:nvPr/>
        </p:nvSpPr>
        <p:spPr bwMode="auto">
          <a:xfrm>
            <a:off x="4629150" y="3143250"/>
            <a:ext cx="165735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408" name="Text Box 24">
            <a:extLst>
              <a:ext uri="{FF2B5EF4-FFF2-40B4-BE49-F238E27FC236}">
                <a16:creationId xmlns:a16="http://schemas.microsoft.com/office/drawing/2014/main" id="{762C49F9-C327-47E0-80B3-6C11D18371F8}"/>
              </a:ext>
            </a:extLst>
          </p:cNvPr>
          <p:cNvSpPr txBox="1">
            <a:spLocks noChangeArrowheads="1"/>
          </p:cNvSpPr>
          <p:nvPr/>
        </p:nvSpPr>
        <p:spPr bwMode="auto">
          <a:xfrm>
            <a:off x="2400300" y="1417209"/>
            <a:ext cx="44577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dirty="0"/>
              <a:t>Start with a linear weighted sum, where the weights are just like regression’s </a:t>
            </a:r>
            <a:r>
              <a:rPr lang="en-US" altLang="en-US" sz="1800" dirty="0">
                <a:latin typeface="Symbol" panose="05050102010706020507" pitchFamily="18" charset="2"/>
              </a:rPr>
              <a:t>b</a:t>
            </a:r>
            <a:r>
              <a:rPr lang="en-US" altLang="en-US" sz="1800" dirty="0"/>
              <a:t>...</a:t>
            </a:r>
          </a:p>
        </p:txBody>
      </p:sp>
      <p:sp>
        <p:nvSpPr>
          <p:cNvPr id="16410" name="Text Box 26">
            <a:extLst>
              <a:ext uri="{FF2B5EF4-FFF2-40B4-BE49-F238E27FC236}">
                <a16:creationId xmlns:a16="http://schemas.microsoft.com/office/drawing/2014/main" id="{80D5A516-3FA0-478D-A27E-4DAE8EA4A4BD}"/>
              </a:ext>
            </a:extLst>
          </p:cNvPr>
          <p:cNvSpPr txBox="1">
            <a:spLocks noChangeArrowheads="1"/>
          </p:cNvSpPr>
          <p:nvPr/>
        </p:nvSpPr>
        <p:spPr bwMode="auto">
          <a:xfrm>
            <a:off x="4817871" y="4028973"/>
            <a:ext cx="240030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dirty="0"/>
              <a:t>Or  w</a:t>
            </a:r>
            <a:r>
              <a:rPr lang="en-US" altLang="en-US" sz="1500" baseline="-25000" dirty="0"/>
              <a:t>1</a:t>
            </a:r>
            <a:r>
              <a:rPr lang="en-US" altLang="en-US" sz="1500" dirty="0"/>
              <a:t>X</a:t>
            </a:r>
            <a:r>
              <a:rPr lang="en-US" altLang="en-US" sz="1500" baseline="-25000" dirty="0"/>
              <a:t>1</a:t>
            </a:r>
            <a:r>
              <a:rPr lang="en-US" altLang="en-US" sz="1500" dirty="0"/>
              <a:t> + w</a:t>
            </a:r>
            <a:r>
              <a:rPr lang="en-US" altLang="en-US" sz="1500" baseline="-25000" dirty="0"/>
              <a:t>2</a:t>
            </a:r>
            <a:r>
              <a:rPr lang="en-US" altLang="en-US" sz="1500" dirty="0"/>
              <a:t>X</a:t>
            </a:r>
            <a:r>
              <a:rPr lang="en-US" altLang="en-US" sz="1500" baseline="-25000" dirty="0"/>
              <a:t>2</a:t>
            </a:r>
            <a:r>
              <a:rPr lang="en-US" altLang="en-US" sz="1500" dirty="0"/>
              <a:t> + w</a:t>
            </a:r>
            <a:r>
              <a:rPr lang="en-US" altLang="en-US" sz="1500" baseline="-25000" dirty="0"/>
              <a:t>3</a:t>
            </a:r>
            <a:r>
              <a:rPr lang="en-US" altLang="en-US" sz="1500" dirty="0"/>
              <a:t>X</a:t>
            </a:r>
            <a:r>
              <a:rPr lang="en-US" altLang="en-US" sz="1500" baseline="-25000" dirty="0"/>
              <a:t>3</a:t>
            </a:r>
          </a:p>
        </p:txBody>
      </p:sp>
      <p:sp>
        <p:nvSpPr>
          <p:cNvPr id="20" name="Oval 6">
            <a:extLst>
              <a:ext uri="{FF2B5EF4-FFF2-40B4-BE49-F238E27FC236}">
                <a16:creationId xmlns:a16="http://schemas.microsoft.com/office/drawing/2014/main" id="{784EADB5-979A-42B7-AEA7-303FAB0214EB}"/>
              </a:ext>
            </a:extLst>
          </p:cNvPr>
          <p:cNvSpPr>
            <a:spLocks noChangeArrowheads="1"/>
          </p:cNvSpPr>
          <p:nvPr/>
        </p:nvSpPr>
        <p:spPr bwMode="auto">
          <a:xfrm>
            <a:off x="1771650" y="2054699"/>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1</a:t>
            </a:r>
          </a:p>
        </p:txBody>
      </p:sp>
      <p:sp>
        <p:nvSpPr>
          <p:cNvPr id="21" name="Oval 6">
            <a:extLst>
              <a:ext uri="{FF2B5EF4-FFF2-40B4-BE49-F238E27FC236}">
                <a16:creationId xmlns:a16="http://schemas.microsoft.com/office/drawing/2014/main" id="{5312FC08-37AC-4528-B5E9-0546D83225A2}"/>
              </a:ext>
            </a:extLst>
          </p:cNvPr>
          <p:cNvSpPr>
            <a:spLocks noChangeArrowheads="1"/>
          </p:cNvSpPr>
          <p:nvPr/>
        </p:nvSpPr>
        <p:spPr bwMode="auto">
          <a:xfrm>
            <a:off x="1828800" y="3770345"/>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3</a:t>
            </a:r>
            <a:endParaRPr lang="en-US" altLang="en-US" sz="1800" dirty="0"/>
          </a:p>
        </p:txBody>
      </p:sp>
      <p:graphicFrame>
        <p:nvGraphicFramePr>
          <p:cNvPr id="22" name="Object 12">
            <a:extLst>
              <a:ext uri="{FF2B5EF4-FFF2-40B4-BE49-F238E27FC236}">
                <a16:creationId xmlns:a16="http://schemas.microsoft.com/office/drawing/2014/main" id="{9F9CAB9C-ED99-4341-B150-C184620BE724}"/>
              </a:ext>
            </a:extLst>
          </p:cNvPr>
          <p:cNvGraphicFramePr>
            <a:graphicFrameLocks noChangeAspect="1"/>
          </p:cNvGraphicFramePr>
          <p:nvPr/>
        </p:nvGraphicFramePr>
        <p:xfrm>
          <a:off x="7086600" y="1381290"/>
          <a:ext cx="1724897" cy="1319270"/>
        </p:xfrm>
        <a:graphic>
          <a:graphicData uri="http://schemas.openxmlformats.org/presentationml/2006/ole">
            <mc:AlternateContent xmlns:mc="http://schemas.openxmlformats.org/markup-compatibility/2006">
              <mc:Choice xmlns:v="urn:schemas-microsoft-com:vml" Requires="v">
                <p:oleObj name="Chart" r:id="rId2" imgW="2876550" imgH="2200275" progId="Excel.Chart.8">
                  <p:embed/>
                </p:oleObj>
              </mc:Choice>
              <mc:Fallback>
                <p:oleObj name="Chart" r:id="rId2" imgW="2876550" imgH="2200275" progId="Excel.Chart.8">
                  <p:embed/>
                  <p:pic>
                    <p:nvPicPr>
                      <p:cNvPr id="22" name="Object 12">
                        <a:extLst>
                          <a:ext uri="{FF2B5EF4-FFF2-40B4-BE49-F238E27FC236}">
                            <a16:creationId xmlns:a16="http://schemas.microsoft.com/office/drawing/2014/main" id="{9F9CAB9C-ED99-4341-B150-C184620BE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381290"/>
                        <a:ext cx="1724897" cy="1319270"/>
                      </a:xfrm>
                      <a:prstGeom prst="rect">
                        <a:avLst/>
                      </a:prstGeom>
                      <a:noFill/>
                    </p:spPr>
                  </p:pic>
                </p:oleObj>
              </mc:Fallback>
            </mc:AlternateContent>
          </a:graphicData>
        </a:graphic>
      </p:graphicFrame>
      <p:sp>
        <p:nvSpPr>
          <p:cNvPr id="23" name="Rectangle 22">
            <a:extLst>
              <a:ext uri="{FF2B5EF4-FFF2-40B4-BE49-F238E27FC236}">
                <a16:creationId xmlns:a16="http://schemas.microsoft.com/office/drawing/2014/main" id="{8CA01663-0327-4E33-9066-32CC7515B13D}"/>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36688432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298F081-5EB1-41D1-87F4-89B8D676DB71}"/>
              </a:ext>
            </a:extLst>
          </p:cNvPr>
          <p:cNvSpPr>
            <a:spLocks noGrp="1" noChangeArrowheads="1"/>
          </p:cNvSpPr>
          <p:nvPr>
            <p:ph type="ctrTitle"/>
          </p:nvPr>
        </p:nvSpPr>
        <p:spPr>
          <a:xfrm>
            <a:off x="1600200" y="342900"/>
            <a:ext cx="5829300" cy="857250"/>
          </a:xfrm>
        </p:spPr>
        <p:txBody>
          <a:bodyPr anchor="ctr">
            <a:normAutofit/>
          </a:bodyPr>
          <a:lstStyle/>
          <a:p>
            <a:r>
              <a:rPr lang="en-US" altLang="en-US" sz="2700" b="1" dirty="0"/>
              <a:t>The Perceptron Neuron</a:t>
            </a:r>
            <a:br>
              <a:rPr lang="en-US" altLang="en-US" sz="2700" b="1" dirty="0"/>
            </a:br>
            <a:r>
              <a:rPr lang="en-US" altLang="en-US" sz="2100" b="1" i="1" dirty="0"/>
              <a:t>…or apply a nonlinear twist to act as a classifier</a:t>
            </a:r>
            <a:endParaRPr lang="en-US" altLang="en-US" sz="2700" b="1" dirty="0"/>
          </a:p>
        </p:txBody>
      </p:sp>
      <p:sp>
        <p:nvSpPr>
          <p:cNvPr id="16387" name="Line 3">
            <a:extLst>
              <a:ext uri="{FF2B5EF4-FFF2-40B4-BE49-F238E27FC236}">
                <a16:creationId xmlns:a16="http://schemas.microsoft.com/office/drawing/2014/main" id="{38B88D5A-23EF-49A6-B05A-B203F623E32A}"/>
              </a:ext>
            </a:extLst>
          </p:cNvPr>
          <p:cNvSpPr>
            <a:spLocks noChangeShapeType="1"/>
          </p:cNvSpPr>
          <p:nvPr/>
        </p:nvSpPr>
        <p:spPr bwMode="auto">
          <a:xfrm>
            <a:off x="1885950" y="1257300"/>
            <a:ext cx="5372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406"/>
          </a:p>
        </p:txBody>
      </p:sp>
      <p:sp>
        <p:nvSpPr>
          <p:cNvPr id="16390" name="Oval 6">
            <a:extLst>
              <a:ext uri="{FF2B5EF4-FFF2-40B4-BE49-F238E27FC236}">
                <a16:creationId xmlns:a16="http://schemas.microsoft.com/office/drawing/2014/main" id="{49F55431-F019-4279-9240-D27B1D0EAB27}"/>
              </a:ext>
            </a:extLst>
          </p:cNvPr>
          <p:cNvSpPr>
            <a:spLocks noChangeArrowheads="1"/>
          </p:cNvSpPr>
          <p:nvPr/>
        </p:nvSpPr>
        <p:spPr bwMode="auto">
          <a:xfrm>
            <a:off x="1821046" y="2885828"/>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2</a:t>
            </a:r>
            <a:endParaRPr lang="en-US" altLang="en-US" sz="1800" dirty="0"/>
          </a:p>
        </p:txBody>
      </p:sp>
      <p:sp>
        <p:nvSpPr>
          <p:cNvPr id="16391" name="Line 7">
            <a:extLst>
              <a:ext uri="{FF2B5EF4-FFF2-40B4-BE49-F238E27FC236}">
                <a16:creationId xmlns:a16="http://schemas.microsoft.com/office/drawing/2014/main" id="{BC83D126-1099-470F-96B7-83144FEB2EE8}"/>
              </a:ext>
            </a:extLst>
          </p:cNvPr>
          <p:cNvSpPr>
            <a:spLocks noChangeShapeType="1"/>
          </p:cNvSpPr>
          <p:nvPr/>
        </p:nvSpPr>
        <p:spPr bwMode="auto">
          <a:xfrm flipV="1">
            <a:off x="2505481" y="2343150"/>
            <a:ext cx="1437869"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392" name="Line 8">
            <a:extLst>
              <a:ext uri="{FF2B5EF4-FFF2-40B4-BE49-F238E27FC236}">
                <a16:creationId xmlns:a16="http://schemas.microsoft.com/office/drawing/2014/main" id="{EF4389BC-2208-41A3-9965-343739C4FDF1}"/>
              </a:ext>
            </a:extLst>
          </p:cNvPr>
          <p:cNvSpPr>
            <a:spLocks noChangeShapeType="1"/>
          </p:cNvSpPr>
          <p:nvPr/>
        </p:nvSpPr>
        <p:spPr bwMode="auto">
          <a:xfrm>
            <a:off x="2514600" y="3143250"/>
            <a:ext cx="1371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393" name="Line 9">
            <a:extLst>
              <a:ext uri="{FF2B5EF4-FFF2-40B4-BE49-F238E27FC236}">
                <a16:creationId xmlns:a16="http://schemas.microsoft.com/office/drawing/2014/main" id="{60E91C91-CA82-496F-B90A-CC968E437117}"/>
              </a:ext>
            </a:extLst>
          </p:cNvPr>
          <p:cNvSpPr>
            <a:spLocks noChangeShapeType="1"/>
          </p:cNvSpPr>
          <p:nvPr/>
        </p:nvSpPr>
        <p:spPr bwMode="auto">
          <a:xfrm>
            <a:off x="2514600" y="4057650"/>
            <a:ext cx="1552168" cy="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394" name="Text Box 10">
            <a:extLst>
              <a:ext uri="{FF2B5EF4-FFF2-40B4-BE49-F238E27FC236}">
                <a16:creationId xmlns:a16="http://schemas.microsoft.com/office/drawing/2014/main" id="{E7ED8140-51BE-47FE-B2C3-10B990962A03}"/>
              </a:ext>
            </a:extLst>
          </p:cNvPr>
          <p:cNvSpPr txBox="1">
            <a:spLocks noChangeArrowheads="1"/>
          </p:cNvSpPr>
          <p:nvPr/>
        </p:nvSpPr>
        <p:spPr bwMode="auto">
          <a:xfrm>
            <a:off x="2800350" y="2384294"/>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dirty="0"/>
              <a:t>w</a:t>
            </a:r>
            <a:r>
              <a:rPr lang="en-US" altLang="en-US" sz="1500" baseline="-25000" dirty="0"/>
              <a:t>1</a:t>
            </a:r>
            <a:endParaRPr lang="en-US" altLang="en-US" sz="1800" dirty="0"/>
          </a:p>
        </p:txBody>
      </p:sp>
      <p:sp>
        <p:nvSpPr>
          <p:cNvPr id="16395" name="Text Box 11">
            <a:extLst>
              <a:ext uri="{FF2B5EF4-FFF2-40B4-BE49-F238E27FC236}">
                <a16:creationId xmlns:a16="http://schemas.microsoft.com/office/drawing/2014/main" id="{C36442B5-DA83-4595-BB74-48E2192CA170}"/>
              </a:ext>
            </a:extLst>
          </p:cNvPr>
          <p:cNvSpPr txBox="1">
            <a:spLocks noChangeArrowheads="1"/>
          </p:cNvSpPr>
          <p:nvPr/>
        </p:nvSpPr>
        <p:spPr bwMode="auto">
          <a:xfrm>
            <a:off x="2824366" y="3237169"/>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dirty="0"/>
              <a:t>w</a:t>
            </a:r>
            <a:r>
              <a:rPr lang="en-US" altLang="en-US" sz="1500" baseline="-25000" dirty="0"/>
              <a:t>2</a:t>
            </a:r>
            <a:endParaRPr lang="en-US" altLang="en-US" sz="1800" dirty="0"/>
          </a:p>
        </p:txBody>
      </p:sp>
      <p:sp>
        <p:nvSpPr>
          <p:cNvPr id="16396" name="Text Box 12">
            <a:extLst>
              <a:ext uri="{FF2B5EF4-FFF2-40B4-BE49-F238E27FC236}">
                <a16:creationId xmlns:a16="http://schemas.microsoft.com/office/drawing/2014/main" id="{F9647706-E94A-45A7-AAA6-6A1DBF0D5BDA}"/>
              </a:ext>
            </a:extLst>
          </p:cNvPr>
          <p:cNvSpPr txBox="1">
            <a:spLocks noChangeArrowheads="1"/>
          </p:cNvSpPr>
          <p:nvPr/>
        </p:nvSpPr>
        <p:spPr bwMode="auto">
          <a:xfrm>
            <a:off x="2824366" y="4105411"/>
            <a:ext cx="400050"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500"/>
              <a:t>w</a:t>
            </a:r>
            <a:r>
              <a:rPr lang="en-US" altLang="en-US" sz="1500" baseline="-25000"/>
              <a:t>3</a:t>
            </a:r>
            <a:endParaRPr lang="en-US" altLang="en-US" sz="1800"/>
          </a:p>
        </p:txBody>
      </p:sp>
      <p:sp>
        <p:nvSpPr>
          <p:cNvPr id="16397" name="Rectangle 13">
            <a:extLst>
              <a:ext uri="{FF2B5EF4-FFF2-40B4-BE49-F238E27FC236}">
                <a16:creationId xmlns:a16="http://schemas.microsoft.com/office/drawing/2014/main" id="{A85E16EF-B7BC-49F0-8499-206A31A66661}"/>
              </a:ext>
            </a:extLst>
          </p:cNvPr>
          <p:cNvSpPr>
            <a:spLocks noChangeArrowheads="1"/>
          </p:cNvSpPr>
          <p:nvPr/>
        </p:nvSpPr>
        <p:spPr bwMode="auto">
          <a:xfrm>
            <a:off x="3969544" y="2163507"/>
            <a:ext cx="602456"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800"/>
              <a:t>w</a:t>
            </a:r>
            <a:r>
              <a:rPr lang="en-US" altLang="en-US" sz="1800" baseline="-25000"/>
              <a:t>1</a:t>
            </a:r>
            <a:r>
              <a:rPr lang="en-US" altLang="en-US" sz="1800"/>
              <a:t>X</a:t>
            </a:r>
          </a:p>
        </p:txBody>
      </p:sp>
      <p:sp>
        <p:nvSpPr>
          <p:cNvPr id="16398" name="Rectangle 14">
            <a:extLst>
              <a:ext uri="{FF2B5EF4-FFF2-40B4-BE49-F238E27FC236}">
                <a16:creationId xmlns:a16="http://schemas.microsoft.com/office/drawing/2014/main" id="{997DECD5-B4C6-47A8-AE66-FF436EF06A77}"/>
              </a:ext>
            </a:extLst>
          </p:cNvPr>
          <p:cNvSpPr>
            <a:spLocks noChangeArrowheads="1"/>
          </p:cNvSpPr>
          <p:nvPr/>
        </p:nvSpPr>
        <p:spPr bwMode="auto">
          <a:xfrm>
            <a:off x="4010869" y="2905163"/>
            <a:ext cx="572594"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a:t>w</a:t>
            </a:r>
            <a:r>
              <a:rPr lang="en-US" altLang="en-US" sz="1800" baseline="-25000"/>
              <a:t>2</a:t>
            </a:r>
            <a:r>
              <a:rPr lang="en-US" altLang="en-US" sz="1800"/>
              <a:t>X</a:t>
            </a:r>
            <a:endParaRPr lang="en-US" altLang="en-US" sz="1800" baseline="-25000"/>
          </a:p>
        </p:txBody>
      </p:sp>
      <p:sp>
        <p:nvSpPr>
          <p:cNvPr id="16399" name="Rectangle 15">
            <a:extLst>
              <a:ext uri="{FF2B5EF4-FFF2-40B4-BE49-F238E27FC236}">
                <a16:creationId xmlns:a16="http://schemas.microsoft.com/office/drawing/2014/main" id="{61C6BFD4-108F-48B0-9EB9-A6426CA969E5}"/>
              </a:ext>
            </a:extLst>
          </p:cNvPr>
          <p:cNvSpPr>
            <a:spLocks noChangeArrowheads="1"/>
          </p:cNvSpPr>
          <p:nvPr/>
        </p:nvSpPr>
        <p:spPr bwMode="auto">
          <a:xfrm>
            <a:off x="4096594" y="3860589"/>
            <a:ext cx="572594"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a:t>w</a:t>
            </a:r>
            <a:r>
              <a:rPr lang="en-US" altLang="en-US" sz="1800" baseline="-25000"/>
              <a:t>3</a:t>
            </a:r>
            <a:r>
              <a:rPr lang="en-US" altLang="en-US" sz="1800"/>
              <a:t>X</a:t>
            </a:r>
            <a:endParaRPr lang="en-US" altLang="en-US" sz="1800" baseline="-25000"/>
          </a:p>
        </p:txBody>
      </p:sp>
      <p:sp>
        <p:nvSpPr>
          <p:cNvPr id="16403" name="Rectangle 19">
            <a:extLst>
              <a:ext uri="{FF2B5EF4-FFF2-40B4-BE49-F238E27FC236}">
                <a16:creationId xmlns:a16="http://schemas.microsoft.com/office/drawing/2014/main" id="{8052834A-DFAE-4F0F-82EC-2D763A337D49}"/>
              </a:ext>
            </a:extLst>
          </p:cNvPr>
          <p:cNvSpPr>
            <a:spLocks noChangeArrowheads="1"/>
          </p:cNvSpPr>
          <p:nvPr/>
        </p:nvSpPr>
        <p:spPr bwMode="auto">
          <a:xfrm>
            <a:off x="6381559" y="2927308"/>
            <a:ext cx="628650" cy="369332"/>
          </a:xfrm>
          <a:prstGeom prst="rect">
            <a:avLst/>
          </a:prstGeom>
          <a:solidFill>
            <a:srgbClr val="FF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dirty="0"/>
              <a:t>P</a:t>
            </a:r>
            <a:r>
              <a:rPr lang="en-US" altLang="en-US" sz="1800" baseline="-25000" dirty="0"/>
              <a:t>i</a:t>
            </a:r>
          </a:p>
        </p:txBody>
      </p:sp>
      <p:sp>
        <p:nvSpPr>
          <p:cNvPr id="16404" name="Line 20">
            <a:extLst>
              <a:ext uri="{FF2B5EF4-FFF2-40B4-BE49-F238E27FC236}">
                <a16:creationId xmlns:a16="http://schemas.microsoft.com/office/drawing/2014/main" id="{3AE9166A-23B8-4D1B-8665-0125F3FEE7FC}"/>
              </a:ext>
            </a:extLst>
          </p:cNvPr>
          <p:cNvSpPr>
            <a:spLocks noChangeShapeType="1"/>
          </p:cNvSpPr>
          <p:nvPr/>
        </p:nvSpPr>
        <p:spPr bwMode="auto">
          <a:xfrm>
            <a:off x="4682052" y="2307827"/>
            <a:ext cx="1657350" cy="8572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405" name="Line 21">
            <a:extLst>
              <a:ext uri="{FF2B5EF4-FFF2-40B4-BE49-F238E27FC236}">
                <a16:creationId xmlns:a16="http://schemas.microsoft.com/office/drawing/2014/main" id="{6C4422DD-1835-4CB6-B547-8C1DCC391C66}"/>
              </a:ext>
            </a:extLst>
          </p:cNvPr>
          <p:cNvSpPr>
            <a:spLocks noChangeShapeType="1"/>
          </p:cNvSpPr>
          <p:nvPr/>
        </p:nvSpPr>
        <p:spPr bwMode="auto">
          <a:xfrm flipV="1">
            <a:off x="4667059" y="3143250"/>
            <a:ext cx="1619441" cy="93798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406"/>
          </a:p>
        </p:txBody>
      </p:sp>
      <p:sp>
        <p:nvSpPr>
          <p:cNvPr id="16406" name="Line 22">
            <a:extLst>
              <a:ext uri="{FF2B5EF4-FFF2-40B4-BE49-F238E27FC236}">
                <a16:creationId xmlns:a16="http://schemas.microsoft.com/office/drawing/2014/main" id="{8277EE82-54AF-4EF0-8382-4E82A8BCCEBA}"/>
              </a:ext>
            </a:extLst>
          </p:cNvPr>
          <p:cNvSpPr>
            <a:spLocks noChangeShapeType="1"/>
          </p:cNvSpPr>
          <p:nvPr/>
        </p:nvSpPr>
        <p:spPr bwMode="auto">
          <a:xfrm>
            <a:off x="4629150" y="3143250"/>
            <a:ext cx="165735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1406"/>
          </a:p>
        </p:txBody>
      </p:sp>
      <p:sp>
        <p:nvSpPr>
          <p:cNvPr id="16408" name="Text Box 24">
            <a:extLst>
              <a:ext uri="{FF2B5EF4-FFF2-40B4-BE49-F238E27FC236}">
                <a16:creationId xmlns:a16="http://schemas.microsoft.com/office/drawing/2014/main" id="{762C49F9-C327-47E0-80B3-6C11D18371F8}"/>
              </a:ext>
            </a:extLst>
          </p:cNvPr>
          <p:cNvSpPr txBox="1">
            <a:spLocks noChangeArrowheads="1"/>
          </p:cNvSpPr>
          <p:nvPr/>
        </p:nvSpPr>
        <p:spPr bwMode="auto">
          <a:xfrm>
            <a:off x="2400300" y="1417209"/>
            <a:ext cx="44577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dirty="0"/>
              <a:t>Start with a linear weighted sum, where the weights are just like regression’s </a:t>
            </a:r>
            <a:r>
              <a:rPr lang="en-US" altLang="en-US" sz="1800" dirty="0">
                <a:latin typeface="Symbol" panose="05050102010706020507" pitchFamily="18" charset="2"/>
              </a:rPr>
              <a:t>b</a:t>
            </a:r>
            <a:r>
              <a:rPr lang="en-US" altLang="en-US" sz="1800" dirty="0"/>
              <a:t>...</a:t>
            </a:r>
          </a:p>
        </p:txBody>
      </p:sp>
      <p:sp>
        <p:nvSpPr>
          <p:cNvPr id="16410" name="Text Box 26">
            <a:extLst>
              <a:ext uri="{FF2B5EF4-FFF2-40B4-BE49-F238E27FC236}">
                <a16:creationId xmlns:a16="http://schemas.microsoft.com/office/drawing/2014/main" id="{80D5A516-3FA0-478D-A27E-4DAE8EA4A4BD}"/>
              </a:ext>
            </a:extLst>
          </p:cNvPr>
          <p:cNvSpPr txBox="1">
            <a:spLocks noChangeArrowheads="1"/>
          </p:cNvSpPr>
          <p:nvPr/>
        </p:nvSpPr>
        <p:spPr bwMode="auto">
          <a:xfrm>
            <a:off x="4817871" y="4028973"/>
            <a:ext cx="3183129"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500" dirty="0"/>
              <a:t>Or  </a:t>
            </a:r>
            <a:r>
              <a:rPr lang="en-US" altLang="en-US" sz="1500" dirty="0" err="1"/>
              <a:t>arcTan</a:t>
            </a:r>
            <a:r>
              <a:rPr lang="en-US" altLang="en-US" sz="1500" dirty="0"/>
              <a:t>(w</a:t>
            </a:r>
            <a:r>
              <a:rPr lang="en-US" altLang="en-US" sz="1500" baseline="-25000" dirty="0"/>
              <a:t>1</a:t>
            </a:r>
            <a:r>
              <a:rPr lang="en-US" altLang="en-US" sz="1500" dirty="0"/>
              <a:t>X</a:t>
            </a:r>
            <a:r>
              <a:rPr lang="en-US" altLang="en-US" sz="1500" baseline="-25000" dirty="0"/>
              <a:t>1</a:t>
            </a:r>
            <a:r>
              <a:rPr lang="en-US" altLang="en-US" sz="1500" dirty="0"/>
              <a:t> + w</a:t>
            </a:r>
            <a:r>
              <a:rPr lang="en-US" altLang="en-US" sz="1500" baseline="-25000" dirty="0"/>
              <a:t>2</a:t>
            </a:r>
            <a:r>
              <a:rPr lang="en-US" altLang="en-US" sz="1500" dirty="0"/>
              <a:t>X</a:t>
            </a:r>
            <a:r>
              <a:rPr lang="en-US" altLang="en-US" sz="1500" baseline="-25000" dirty="0"/>
              <a:t>2</a:t>
            </a:r>
            <a:r>
              <a:rPr lang="en-US" altLang="en-US" sz="1500" dirty="0"/>
              <a:t> + w</a:t>
            </a:r>
            <a:r>
              <a:rPr lang="en-US" altLang="en-US" sz="1500" baseline="-25000" dirty="0"/>
              <a:t>3</a:t>
            </a:r>
            <a:r>
              <a:rPr lang="en-US" altLang="en-US" sz="1500" dirty="0"/>
              <a:t>X</a:t>
            </a:r>
            <a:r>
              <a:rPr lang="en-US" altLang="en-US" sz="1500" baseline="-25000" dirty="0"/>
              <a:t>3)</a:t>
            </a:r>
          </a:p>
        </p:txBody>
      </p:sp>
      <p:sp>
        <p:nvSpPr>
          <p:cNvPr id="20" name="Oval 6">
            <a:extLst>
              <a:ext uri="{FF2B5EF4-FFF2-40B4-BE49-F238E27FC236}">
                <a16:creationId xmlns:a16="http://schemas.microsoft.com/office/drawing/2014/main" id="{784EADB5-979A-42B7-AEA7-303FAB0214EB}"/>
              </a:ext>
            </a:extLst>
          </p:cNvPr>
          <p:cNvSpPr>
            <a:spLocks noChangeArrowheads="1"/>
          </p:cNvSpPr>
          <p:nvPr/>
        </p:nvSpPr>
        <p:spPr bwMode="auto">
          <a:xfrm>
            <a:off x="1771650" y="2054699"/>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1</a:t>
            </a:r>
          </a:p>
        </p:txBody>
      </p:sp>
      <p:sp>
        <p:nvSpPr>
          <p:cNvPr id="21" name="Oval 6">
            <a:extLst>
              <a:ext uri="{FF2B5EF4-FFF2-40B4-BE49-F238E27FC236}">
                <a16:creationId xmlns:a16="http://schemas.microsoft.com/office/drawing/2014/main" id="{5312FC08-37AC-4528-B5E9-0546D83225A2}"/>
              </a:ext>
            </a:extLst>
          </p:cNvPr>
          <p:cNvSpPr>
            <a:spLocks noChangeArrowheads="1"/>
          </p:cNvSpPr>
          <p:nvPr/>
        </p:nvSpPr>
        <p:spPr bwMode="auto">
          <a:xfrm>
            <a:off x="1828800" y="3770345"/>
            <a:ext cx="685800" cy="685800"/>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800" dirty="0"/>
              <a:t>X</a:t>
            </a:r>
            <a:r>
              <a:rPr lang="en-US" altLang="en-US" sz="1800" baseline="-25000" dirty="0"/>
              <a:t>3</a:t>
            </a:r>
            <a:endParaRPr lang="en-US" altLang="en-US" sz="1800" dirty="0"/>
          </a:p>
        </p:txBody>
      </p:sp>
      <p:pic>
        <p:nvPicPr>
          <p:cNvPr id="23" name="Picture 9">
            <a:extLst>
              <a:ext uri="{FF2B5EF4-FFF2-40B4-BE49-F238E27FC236}">
                <a16:creationId xmlns:a16="http://schemas.microsoft.com/office/drawing/2014/main" id="{390B30E6-CBAC-43D1-98A3-2CFD0262BA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7086600" y="1335605"/>
            <a:ext cx="1717298" cy="1410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Connector: Curved 7">
            <a:extLst>
              <a:ext uri="{FF2B5EF4-FFF2-40B4-BE49-F238E27FC236}">
                <a16:creationId xmlns:a16="http://schemas.microsoft.com/office/drawing/2014/main" id="{3BFCB58F-DF03-4986-8E79-D24F16D1613C}"/>
              </a:ext>
            </a:extLst>
          </p:cNvPr>
          <p:cNvCxnSpPr>
            <a:cxnSpLocks/>
          </p:cNvCxnSpPr>
          <p:nvPr/>
        </p:nvCxnSpPr>
        <p:spPr>
          <a:xfrm flipV="1">
            <a:off x="5594615" y="2904319"/>
            <a:ext cx="706879" cy="648818"/>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0144526-3C1F-4798-B01F-71D6E38F95D2}"/>
              </a:ext>
            </a:extLst>
          </p:cNvPr>
          <p:cNvSpPr txBox="1"/>
          <p:nvPr/>
        </p:nvSpPr>
        <p:spPr>
          <a:xfrm>
            <a:off x="5179246" y="3101341"/>
            <a:ext cx="783309" cy="308674"/>
          </a:xfrm>
          <a:prstGeom prst="rect">
            <a:avLst/>
          </a:prstGeom>
          <a:noFill/>
        </p:spPr>
        <p:txBody>
          <a:bodyPr wrap="square" rtlCol="0">
            <a:spAutoFit/>
          </a:bodyPr>
          <a:lstStyle/>
          <a:p>
            <a:r>
              <a:rPr lang="en-US" sz="1406" i="1" dirty="0" err="1">
                <a:solidFill>
                  <a:srgbClr val="FF0000"/>
                </a:solidFill>
              </a:rPr>
              <a:t>arcTan</a:t>
            </a:r>
            <a:endParaRPr lang="en-US" sz="1406" i="1" dirty="0">
              <a:solidFill>
                <a:srgbClr val="FF0000"/>
              </a:solidFill>
            </a:endParaRPr>
          </a:p>
        </p:txBody>
      </p:sp>
      <p:sp>
        <p:nvSpPr>
          <p:cNvPr id="25" name="Rectangle 24">
            <a:extLst>
              <a:ext uri="{FF2B5EF4-FFF2-40B4-BE49-F238E27FC236}">
                <a16:creationId xmlns:a16="http://schemas.microsoft.com/office/drawing/2014/main" id="{5E63116C-6D19-40A4-BBBB-CE1BC461CC57}"/>
              </a:ext>
            </a:extLst>
          </p:cNvPr>
          <p:cNvSpPr/>
          <p:nvPr/>
        </p:nvSpPr>
        <p:spPr>
          <a:xfrm>
            <a:off x="6872990" y="-12934"/>
            <a:ext cx="2271011" cy="374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FFFF"/>
                </a:solidFill>
                <a:latin typeface="Calibri" panose="020F0502020204030204" pitchFamily="34" charset="0"/>
              </a:rPr>
              <a:t>What it is/how it works</a:t>
            </a:r>
          </a:p>
        </p:txBody>
      </p:sp>
    </p:spTree>
    <p:extLst>
      <p:ext uri="{BB962C8B-B14F-4D97-AF65-F5344CB8AC3E}">
        <p14:creationId xmlns:p14="http://schemas.microsoft.com/office/powerpoint/2010/main" val="40273517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Future_Sky Blue with Lime Green 22">
      <a:dk1>
        <a:srgbClr val="212830"/>
      </a:dk1>
      <a:lt1>
        <a:srgbClr val="434F5A"/>
      </a:lt1>
      <a:dk2>
        <a:srgbClr val="7B838B"/>
      </a:dk2>
      <a:lt2>
        <a:srgbClr val="B5BABE"/>
      </a:lt2>
      <a:accent1>
        <a:srgbClr val="2B84F8"/>
      </a:accent1>
      <a:accent2>
        <a:srgbClr val="00B8E7"/>
      </a:accent2>
      <a:accent3>
        <a:srgbClr val="03A991"/>
      </a:accent3>
      <a:accent4>
        <a:srgbClr val="32B800"/>
      </a:accent4>
      <a:accent5>
        <a:srgbClr val="A0CC05"/>
      </a:accent5>
      <a:accent6>
        <a:srgbClr val="DEE0E1"/>
      </a:accent6>
      <a:hlink>
        <a:srgbClr val="005BCF"/>
      </a:hlink>
      <a:folHlink>
        <a:srgbClr val="0088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400" b="0" i="0" u="none" strike="noStrike" cap="none" spc="0" normalizeH="0" baseline="0" dirty="0">
            <a:ln>
              <a:noFill/>
            </a:ln>
            <a:solidFill>
              <a:srgbClr val="000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ASTER_IBF_v7B_091517 [Autosaved].pptx" id="{6809BFD6-F7AC-2F40-B9C6-8AB4E2970484}" vid="{3D09E3FF-778F-C346-AA48-C40AA67B1A2F}"/>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19246</TotalTime>
  <Words>12508</Words>
  <Application>Microsoft Office PowerPoint</Application>
  <PresentationFormat>On-screen Show (16:9)</PresentationFormat>
  <Paragraphs>1921</Paragraphs>
  <Slides>203</Slides>
  <Notes>86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203</vt:i4>
      </vt:variant>
    </vt:vector>
  </HeadingPairs>
  <TitlesOfParts>
    <vt:vector size="220" baseType="lpstr">
      <vt:lpstr>Arial</vt:lpstr>
      <vt:lpstr>Bebas Neue</vt:lpstr>
      <vt:lpstr>Bebas Neue Bold</vt:lpstr>
      <vt:lpstr>Calibri</vt:lpstr>
      <vt:lpstr>Cambria Math</vt:lpstr>
      <vt:lpstr>charter</vt:lpstr>
      <vt:lpstr>Courier New</vt:lpstr>
      <vt:lpstr>Helvetica Light</vt:lpstr>
      <vt:lpstr>Helvetica Neue</vt:lpstr>
      <vt:lpstr>Roboto Black</vt:lpstr>
      <vt:lpstr>Roboto Light</vt:lpstr>
      <vt:lpstr>Roboto Medium</vt:lpstr>
      <vt:lpstr>Symbol</vt:lpstr>
      <vt:lpstr>White</vt:lpstr>
      <vt:lpstr>Worksheet</vt:lpstr>
      <vt:lpstr>Chart</vt:lpstr>
      <vt:lpstr>Document</vt:lpstr>
      <vt:lpstr>PowerPoint Presentation</vt:lpstr>
      <vt:lpstr>overall Agenda</vt:lpstr>
      <vt:lpstr>PowerPoint Presentation</vt:lpstr>
      <vt:lpstr>PowerPoint Presentation</vt:lpstr>
      <vt:lpstr>The Quantitative Skill Set</vt:lpstr>
      <vt:lpstr>Forecasting the best job in an organization </vt:lpstr>
      <vt:lpstr>Statistics vs. Machine Learning</vt:lpstr>
      <vt:lpstr>Quantitative Analysis Examples from Statistics</vt:lpstr>
      <vt:lpstr>Distributions </vt:lpstr>
      <vt:lpstr>Correlation and Coincidence</vt:lpstr>
      <vt:lpstr>Regression Refresher</vt:lpstr>
      <vt:lpstr>Quantitative Analysis Vocabulary for Statistics vs. Machine Learning</vt:lpstr>
      <vt:lpstr>4 key types of analytics per https://online.hbs.edu/blog/post/types-of-data-analysis  </vt:lpstr>
      <vt:lpstr>PowerPoint Presentation</vt:lpstr>
      <vt:lpstr>Given a wealth of data…</vt:lpstr>
      <vt:lpstr>Cross-disciplinary applications Example: regression analysis</vt:lpstr>
      <vt:lpstr>The Marketing Perspective “RFM”</vt:lpstr>
      <vt:lpstr>The Market Research Perspective “Part Worths”</vt:lpstr>
      <vt:lpstr>Cross-Disciplinary Applications in Forecasting Process</vt:lpstr>
      <vt:lpstr>Databases, Data Extraction, and Data Assembly </vt:lpstr>
      <vt:lpstr>Customer-level Data:  Data Preparation</vt:lpstr>
      <vt:lpstr>Product-level Data:  Data Preparation 1 of 2</vt:lpstr>
      <vt:lpstr>Product-level Data:  Data Preparation 2 of 2</vt:lpstr>
      <vt:lpstr>Before you collect any Data what you need to know</vt:lpstr>
      <vt:lpstr>SQL--Basics</vt:lpstr>
      <vt:lpstr>SQL—Aggregation</vt:lpstr>
      <vt:lpstr>PowerPoint Presentation</vt:lpstr>
      <vt:lpstr>PowerPoint Presentation</vt:lpstr>
      <vt:lpstr>PowerPoint Presentation</vt:lpstr>
      <vt:lpstr>PowerPoint Presentation</vt:lpstr>
      <vt:lpstr>PowerPoint Presentation</vt:lpstr>
      <vt:lpstr>Begin from  Exploratory Data Analysis (EDA)</vt:lpstr>
      <vt:lpstr>Note: Use of Online LLM’s</vt:lpstr>
      <vt:lpstr>PowerPoint Presentation</vt:lpstr>
      <vt:lpstr>PowerPoint Presentation</vt:lpstr>
      <vt:lpstr>PowerPoint Presentation</vt:lpstr>
      <vt:lpstr>Demo:  Exploratory Data Analysis Web app:  https://sbthesis.com/shiny_IBF/  LLM: https://chatgpt.com/ </vt:lpstr>
      <vt:lpstr>SEGUE… </vt:lpstr>
      <vt:lpstr>PowerPoint Presentation</vt:lpstr>
      <vt:lpstr>PowerPoint Presentation</vt:lpstr>
      <vt:lpstr>PowerPoint Presentation</vt:lpstr>
      <vt:lpstr>Today’s Approach to Techniques</vt:lpstr>
      <vt:lpstr>Each technique</vt:lpstr>
      <vt:lpstr>Descriptive Techniques</vt:lpstr>
      <vt:lpstr>Segmentation: Cluster Analysis</vt:lpstr>
      <vt:lpstr>How can I construct market segments?</vt:lpstr>
      <vt:lpstr>Cluster Analysis</vt:lpstr>
      <vt:lpstr>PowerPoint Presentation</vt:lpstr>
      <vt:lpstr>PowerPoint Presentation</vt:lpstr>
      <vt:lpstr>PowerPoint Presentation</vt:lpstr>
      <vt:lpstr>PowerPoint Presentation</vt:lpstr>
      <vt:lpstr>Demo:  Cluster Analysis R code: https://ceresanalytics.com/R_for_IBF_NextLevel/ibf_Clusters.r  Web app:  https://sbthesis.com/shiny_IBF/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Segmentation: Alternative</vt:lpstr>
      <vt:lpstr>Why would I construct product segments? https://www.linkedin.com/pulse/forecasting-trap-why-segmentation-your-way-out-charles-chase-71vde/ </vt:lpstr>
      <vt:lpstr>Why would I construct product segments? https://www.linkedin.com/pulse/forecasting-trap-why-segmentation-your-way-out-charles-chase-71vde/ </vt:lpstr>
      <vt:lpstr>Do I need cluster analysis to identify product segments? Alternative: Demand Pattern Classification Framework based on ADI and CV² </vt:lpstr>
      <vt:lpstr>PowerPoint Presentation</vt:lpstr>
      <vt:lpstr>Consider Demand Pattern Classification Framework based on ADI and CV² </vt:lpstr>
      <vt:lpstr>Demo:  Demand Pattern Classification (Syntetos-Boylan) Excel file with macro: https://ceresanalytics.com/R_for_IBF_NextLevel/makeProductSegments_withMacro.xlsm  Excel file without macro: https://ceresanalytics.com/R_for_IBF_NextLevel/makeProductSegments.xls  VBA code for macro: https://ceresanalytics.com/R_for_IBF_NextLevel/productSegments.bas  Excel how-to: https://ceresanalytics.com/R_for_IBF_NextLevel/HowToRun_productSegments.pptx  </vt:lpstr>
      <vt:lpstr>Cluster Analysis for product segments? (Beyond ADI &amp; CV2: Consider Key Performance Indicators (KPI’s)) </vt:lpstr>
      <vt:lpstr>How do I compute more advanced metrics for product clustering?   </vt:lpstr>
      <vt:lpstr>NOTE:  Principal Components Analysis (details in Technical Appendix 3)</vt:lpstr>
      <vt:lpstr>Predictive Techniques</vt:lpstr>
      <vt:lpstr>Linear Regression</vt:lpstr>
      <vt:lpstr>How do I predict a metric?</vt:lpstr>
      <vt:lpstr>How do I know what will drive a result?</vt:lpstr>
      <vt:lpstr>Linear Regression Analysis</vt:lpstr>
      <vt:lpstr>PowerPoint Presentation</vt:lpstr>
      <vt:lpstr>PowerPoint Presentation</vt:lpstr>
      <vt:lpstr>PowerPoint Presentation</vt:lpstr>
      <vt:lpstr>PowerPoint Presentation</vt:lpstr>
      <vt:lpstr>PowerPoint Presentation</vt:lpstr>
      <vt:lpstr>PowerPoint Presentation</vt:lpstr>
      <vt:lpstr>Demo:  Linear Regression https://ceresanalytics.com/R_for_IBF_NextLevel/ibf_linear.r  Web app:  https://sbthesis.com/shiny_IBF</vt:lpstr>
      <vt:lpstr>PowerPoint Presentation</vt:lpstr>
      <vt:lpstr>PowerPoint Presentation</vt:lpstr>
      <vt:lpstr>PowerPoint Presentation</vt:lpstr>
      <vt:lpstr>PowerPoint Presentation</vt:lpstr>
      <vt:lpstr>PowerPoint Presentation</vt:lpstr>
      <vt:lpstr>PowerPoint Presentation</vt:lpstr>
      <vt:lpstr>Machine Learning Alternative Neural Network </vt:lpstr>
      <vt:lpstr>How do I predict a metric?</vt:lpstr>
      <vt:lpstr>How do I know what will drive a result?</vt:lpstr>
      <vt:lpstr>Neural Network</vt:lpstr>
      <vt:lpstr>PowerPoint Presentation</vt:lpstr>
      <vt:lpstr>Preface:  Neural Network in Regression Context</vt:lpstr>
      <vt:lpstr> Two Applications of Regression Prediction of Levels or Classes (Events) </vt:lpstr>
      <vt:lpstr>The Perceptron Neuron Can compute a linear combination like linear regression… </vt:lpstr>
      <vt:lpstr>The Perceptron Neuron …or apply a nonlinear twist to act as a classifier</vt:lpstr>
      <vt:lpstr>Neural Net:  Forward Propagation  make a guess about the weights, which—in turn—makes a guess about the output (Y) </vt:lpstr>
      <vt:lpstr>Neural Net:  Backward Propagation  Recognize the extent of the error, to allow adjustment of the weights </vt:lpstr>
      <vt:lpstr>Neural Net:  Nuts and Bolts</vt:lpstr>
      <vt:lpstr>PowerPoint Presentation</vt:lpstr>
      <vt:lpstr>PowerPoint Presentation</vt:lpstr>
      <vt:lpstr>Demo:  Neural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Events An introduction </vt:lpstr>
      <vt:lpstr>How do I predict a yes/no result?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Logistic Regression Analysis</vt:lpstr>
      <vt:lpstr>How do I predict a yes/no result?</vt:lpstr>
      <vt:lpstr>Logistic Regression Analysis</vt:lpstr>
      <vt:lpstr>PowerPoint Presentation</vt:lpstr>
      <vt:lpstr>PowerPoint Presentation</vt:lpstr>
      <vt:lpstr>PowerPoint Presentation</vt:lpstr>
      <vt:lpstr>PowerPoint Presentation</vt:lpstr>
      <vt:lpstr>PowerPoint Presentation</vt:lpstr>
      <vt:lpstr>Demo:  Logistic Regression https://ceresanalytics.com/R_for_IBF_NextLevel/ibf_logistic.r  Web app:  https://sbthesis.com/shiny_IBF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Alternative Decision Trees (CHAID)</vt:lpstr>
      <vt:lpstr>How do I predict a yes/no result?</vt:lpstr>
      <vt:lpstr>Decision Tree</vt:lpstr>
      <vt:lpstr>Decision Tree Method:  CHAID * </vt:lpstr>
      <vt:lpstr>CHAID—How it Works</vt:lpstr>
      <vt:lpstr>CHAID—How it Works</vt:lpstr>
      <vt:lpstr>CHAID—How it Works</vt:lpstr>
      <vt:lpstr>CHAID—How it Works</vt:lpstr>
      <vt:lpstr>CHAID—How it Works</vt:lpstr>
      <vt:lpstr>CHAID—How it Works</vt:lpstr>
      <vt:lpstr>CHAID—Evaluating Results</vt:lpstr>
      <vt:lpstr>PowerPoint Presentation</vt:lpstr>
      <vt:lpstr>PowerPoint Presentation</vt:lpstr>
      <vt:lpstr>Demo:  Decision Trees (CHAID)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Association Rules</vt:lpstr>
      <vt:lpstr>What products are purchased together?</vt:lpstr>
      <vt:lpstr>Association Rules</vt:lpstr>
      <vt:lpstr>PowerPoint Presentation</vt:lpstr>
      <vt:lpstr>PowerPoint Presentation</vt:lpstr>
      <vt:lpstr>Demo:  Association Rules</vt:lpstr>
      <vt:lpstr>PowerPoint Presentation</vt:lpstr>
      <vt:lpstr>PowerPoint Presentation</vt:lpstr>
      <vt:lpstr>PowerPoint Presentation</vt:lpstr>
      <vt:lpstr>PowerPoint Presentation</vt:lpstr>
      <vt:lpstr>PowerPoint Presentation</vt:lpstr>
      <vt:lpstr>PowerPoint Presentation</vt:lpstr>
      <vt:lpstr>Putting it all together…</vt:lpstr>
      <vt:lpstr>PowerPoint Presentation</vt:lpstr>
      <vt:lpstr>TECHNICAL APPENDIX 1: Data Sources for External Drivers</vt:lpstr>
      <vt:lpstr>PowerPoint Presentation</vt:lpstr>
      <vt:lpstr>PowerPoint Presentation</vt:lpstr>
      <vt:lpstr>PowerPoint Presentation</vt:lpstr>
      <vt:lpstr>TECHNICAL APPENDIX 2: Scripting</vt:lpstr>
      <vt:lpstr>What’s the logic of object-oriented programming? (you’ve seen it before)</vt:lpstr>
      <vt:lpstr>Background Scripting in any context </vt:lpstr>
      <vt:lpstr>What’s Truly Different</vt:lpstr>
      <vt:lpstr>Where to start? (suggestions) </vt:lpstr>
      <vt:lpstr>Variable types </vt:lpstr>
      <vt:lpstr>Documenting Your Code </vt:lpstr>
      <vt:lpstr>Variable declaration, assignment and type </vt:lpstr>
      <vt:lpstr>Vectors/1-dimensional Arrays</vt:lpstr>
      <vt:lpstr>Working with/importing data </vt:lpstr>
      <vt:lpstr>End of line/continuation of line </vt:lpstr>
      <vt:lpstr>Loop through a range of values (e.g., do a task 10 times) </vt:lpstr>
      <vt:lpstr>If-Then Logic (Conditional execution of a block of code) </vt:lpstr>
      <vt:lpstr>TECHNICAL APPENDIX 3: Principal Components</vt:lpstr>
      <vt:lpstr>Principal Components</vt:lpstr>
      <vt:lpstr>Principal Components Analysis (PCA)</vt:lpstr>
      <vt:lpstr>Principal Components</vt:lpstr>
      <vt:lpstr>PowerPoint Presentation</vt:lpstr>
      <vt:lpstr>PowerPoint Presentation</vt:lpstr>
      <vt:lpstr>PowerPoint Presentation</vt:lpstr>
      <vt:lpstr>PowerPoint Presentation</vt:lpstr>
      <vt:lpstr>Demo:  Principal Components https://ceresanalytics.com/R_for_IBF_NextLevel/PrincipalComponents.bas https://ceresanalytics.com/R_for_IBF_NextLevel/HowToRunPCA_inExcel.pptx https://ceresanalytics.com/R_for_IBF_NextLevel/EDA_timeSeries.txt      </vt:lpstr>
      <vt:lpstr>PowerPoint Presentation</vt:lpstr>
      <vt:lpstr>PowerPoint Presentation</vt:lpstr>
      <vt:lpstr>PowerPoint Presentation</vt:lpstr>
    </vt:vector>
  </TitlesOfParts>
  <Manager>Gina Ribeiro</Manager>
  <Company>©2017 The Institute of Business Forecasting &amp; Planning (IBF) | All Rights Reserved.</Company>
  <LinksUpToDate>false</LinksUpToDate>
  <SharedDoc>false</SharedDoc>
  <HyperlinkBase>ibf.org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IBF Fundamentals of Business Forecasting &amp; Planning</dc:title>
  <dc:subject>Facilitator Led Training</dc:subject>
  <dc:creator>Christine Meeker Lange</dc:creator>
  <cp:keywords>CPR, Training, Professional Development, Sales Planning, Business Forecasting, Demand Planning</cp:keywords>
  <dc:description/>
  <cp:lastModifiedBy>sara brumbaugh</cp:lastModifiedBy>
  <cp:revision>3751</cp:revision>
  <cp:lastPrinted>2025-06-03T21:34:10Z</cp:lastPrinted>
  <dcterms:created xsi:type="dcterms:W3CDTF">2017-09-16T17:42:57Z</dcterms:created>
  <dcterms:modified xsi:type="dcterms:W3CDTF">2026-03-13T03:47:40Z</dcterms:modified>
  <cp:category>Professional Development Training</cp:category>
</cp:coreProperties>
</file>